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71" r:id="rId4"/>
    <p:sldId id="295" r:id="rId5"/>
    <p:sldId id="275" r:id="rId6"/>
    <p:sldId id="278" r:id="rId7"/>
    <p:sldId id="282" r:id="rId8"/>
    <p:sldId id="280" r:id="rId9"/>
    <p:sldId id="298" r:id="rId10"/>
    <p:sldId id="328" r:id="rId11"/>
    <p:sldId id="329" r:id="rId12"/>
    <p:sldId id="313" r:id="rId13"/>
    <p:sldId id="314" r:id="rId14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07.02.2017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ichard.svirk@minv.sk" TargetMode="External"/><Relationship Id="rId5" Type="http://schemas.openxmlformats.org/officeDocument/2006/relationships/hyperlink" Target="mailto:jana.tazka@minv.sk" TargetMode="External"/><Relationship Id="rId4" Type="http://schemas.openxmlformats.org/officeDocument/2006/relationships/hyperlink" Target="mailto:matej.mikuska@minv.sk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/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95536" y="404664"/>
            <a:ext cx="85689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Minimálna / maximálna výška príspevku na projekt:</a:t>
            </a:r>
          </a:p>
          <a:p>
            <a:pPr lvl="0" algn="just"/>
            <a:endParaRPr lang="sk-SK" sz="24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Minimálna výška príspevku na projekt nie je stanovená</a:t>
            </a: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pl-PL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Maximálna výška príspevku na projekt: </a:t>
            </a:r>
            <a:r>
              <a:rPr lang="pl-PL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500 000,00 € s DPH</a:t>
            </a:r>
            <a:r>
              <a:rPr lang="sk-SK" sz="2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			</a:t>
            </a:r>
            <a:endParaRPr lang="sk-SK" sz="24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4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>
                <a:cs typeface="WenQuanYi Zen Hei" charset="0"/>
              </a:rPr>
              <a:t>Výzva – informácie</a:t>
            </a: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http://www.minv.sk/?aktualne-vyzvy-2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+421 2 509 45 110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jana.tazka@minv.sk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implementácie investičných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richard.svirk@minv.sk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+421 2 509 45 090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000" dirty="0">
                <a:solidFill>
                  <a:schemeClr val="accent6">
                    <a:lumMod val="75000"/>
                  </a:schemeClr>
                </a:solidFill>
              </a:rPr>
              <a:t>Ďakujem za pozornosť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2400" dirty="0">
                <a:latin typeface="Brush Script MT" panose="03060802040406070304" pitchFamily="66" charset="0"/>
              </a:rPr>
              <a:t>Ing. Richard </a:t>
            </a:r>
            <a:r>
              <a:rPr lang="sk-SK" sz="2400" dirty="0" err="1">
                <a:latin typeface="Brush Script MT" panose="03060802040406070304" pitchFamily="66" charset="0"/>
              </a:rPr>
              <a:t>Švirk</a:t>
            </a:r>
            <a:endParaRPr lang="sk-SK" sz="24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6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380633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VÝZVA NA PREDKLADANIE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ŽIADOSTÍ O NENÁVRATNÝ FINANČNÝ PRÍSPEVOK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Typy aktivít a spôsoby realizácie, 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Typy aktivít: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A. Vybudovanie, resp. dobudovanie systému triedeného zberu a odvozu komunálneho odpadu</a:t>
            </a:r>
          </a:p>
          <a:p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B. Realizácia sanačných prác nelegálnych skládok, vrátane eliminácie nepriaznivých vplyvov nelegálnej skládky</a:t>
            </a: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274638"/>
            <a:ext cx="8186766" cy="5458618"/>
          </a:xfrm>
        </p:spPr>
        <p:txBody>
          <a:bodyPr/>
          <a:lstStyle/>
          <a:p>
            <a:pPr marL="0" lvl="0" indent="0">
              <a:buNone/>
            </a:pPr>
            <a:r>
              <a:rPr lang="sk-SK" sz="2200" b="1" dirty="0"/>
              <a:t>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A. Vybudovanie, resp. dobudovanie systému zberu a odvozu komunálneho odpadu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A.1. Vybudovanie stojísk na umiestnenie zberných nádob </a:t>
            </a:r>
          </a:p>
          <a:p>
            <a:pPr marL="0" indent="0">
              <a:buNone/>
            </a:pPr>
            <a:r>
              <a:rPr lang="sk-SK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(021 Stavby)</a:t>
            </a:r>
          </a:p>
          <a:p>
            <a:pPr marL="0" indent="0">
              <a:buNone/>
            </a:pPr>
            <a:endParaRPr lang="sk-SK" sz="2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k-SK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A.2. Vybudovanie zberných dvorov na umiestnenie zberných nádob </a:t>
            </a:r>
          </a:p>
          <a:p>
            <a:pPr marL="0" indent="0">
              <a:buNone/>
            </a:pPr>
            <a:r>
              <a:rPr lang="sk-SK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(021 Stavby)</a:t>
            </a:r>
          </a:p>
          <a:p>
            <a:pPr marL="0" indent="0">
              <a:buNone/>
            </a:pPr>
            <a:endParaRPr lang="sk-SK" sz="2000" b="1" i="1" dirty="0"/>
          </a:p>
          <a:p>
            <a:pPr marL="0" lvl="0" indent="0">
              <a:buNone/>
            </a:pPr>
            <a:r>
              <a:rPr lang="sk-SK" sz="2000" b="1" dirty="0"/>
              <a:t>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B. Odstránenie nezákonne umiestneného odpadu</a:t>
            </a:r>
          </a:p>
          <a:p>
            <a:pPr marL="0" lvl="0" indent="0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B. Odstránenie nezákonne umiestneného odpadu</a:t>
            </a:r>
          </a:p>
          <a:p>
            <a:pPr marL="0" indent="0">
              <a:buNone/>
            </a:pPr>
            <a:r>
              <a:rPr lang="sk-SK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(518 Služby)</a:t>
            </a:r>
          </a:p>
          <a:p>
            <a:pPr marL="0" indent="0">
              <a:buNone/>
            </a:pPr>
            <a:endParaRPr lang="sk-SK" sz="2000" dirty="0"/>
          </a:p>
          <a:p>
            <a:pPr marL="0" lvl="0" indent="0">
              <a:buNone/>
            </a:pPr>
            <a:endParaRPr lang="sk-SK" sz="2000" b="1" dirty="0"/>
          </a:p>
          <a:p>
            <a:pPr marL="0" lvl="0" indent="0">
              <a:buNone/>
            </a:pPr>
            <a:endParaRPr lang="sk-SK" sz="2000" b="1" dirty="0"/>
          </a:p>
          <a:p>
            <a:pPr marL="0" lvl="0" indent="0">
              <a:buNone/>
            </a:pPr>
            <a:endParaRPr lang="sk-SK" sz="2000" b="1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4734"/>
            <a:ext cx="8186766" cy="576064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37477" y="332656"/>
            <a:ext cx="8291264" cy="5688632"/>
          </a:xfrm>
        </p:spPr>
        <p:txBody>
          <a:bodyPr/>
          <a:lstStyle/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Benchmarky a finančné limity </a:t>
            </a: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Spôsob realizácie 		Benchmark	Fin. limit</a:t>
            </a:r>
          </a:p>
          <a:p>
            <a:pPr marL="0" indent="0" algn="just"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stojiská			225,00 EUR/m</a:t>
            </a:r>
            <a:r>
              <a:rPr lang="sk-SK" sz="18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	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260,00 EUR/m</a:t>
            </a:r>
            <a:r>
              <a:rPr lang="sk-SK" sz="18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 algn="just"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zberné dvory 		225,00 EUR/m</a:t>
            </a:r>
            <a:r>
              <a:rPr lang="sk-SK" sz="18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	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260,00 EUR/m</a:t>
            </a:r>
            <a:r>
              <a:rPr lang="sk-SK" sz="18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 algn="just">
              <a:spcBef>
                <a:spcPts val="600"/>
              </a:spcBef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nezákonné skládky		110,00 €/t	130,00 €/t</a:t>
            </a:r>
          </a:p>
          <a:p>
            <a:pPr marL="0" indent="0" algn="just">
              <a:buNone/>
            </a:pPr>
            <a:endParaRPr lang="sk-SK" sz="1600" b="1" dirty="0"/>
          </a:p>
          <a:p>
            <a:pPr marL="0" indent="0" algn="just">
              <a:buNone/>
            </a:pPr>
            <a:endParaRPr lang="sk-SK" sz="1600" dirty="0"/>
          </a:p>
          <a:p>
            <a:pPr marL="0" indent="0" algn="just">
              <a:buNone/>
            </a:pPr>
            <a:endParaRPr lang="sk-SK" sz="1600" b="1" dirty="0"/>
          </a:p>
          <a:p>
            <a:pPr marL="0" indent="0" algn="just">
              <a:buNone/>
            </a:pPr>
            <a:endParaRPr lang="sk-SK" sz="1600" i="1" dirty="0"/>
          </a:p>
          <a:p>
            <a:pPr marL="0" indent="0" algn="just">
              <a:buNone/>
            </a:pPr>
            <a:endParaRPr lang="sk-SK" sz="16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539552" y="620688"/>
            <a:ext cx="7992888" cy="4072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Maximálna výška oprávnených výdavkov</a:t>
            </a: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endParaRPr lang="sk-SK" sz="1600" b="1" i="1" dirty="0"/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Spôsob realizácie 		max. výška oprávneného výdavku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A1 stojiská		1 stojisko    	 	  7 000,00 €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2 stojiská 		14 000,00 €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3 a viac stojísk 		21 000,00 €	</a:t>
            </a:r>
          </a:p>
          <a:p>
            <a:pPr marL="0" indent="0" algn="just">
              <a:buNone/>
            </a:pPr>
            <a:endParaRPr lang="sk-SK" sz="1600" b="1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A2 zberné dvory 		0-50 obyvateľov MRK	2 100,00 €/osobu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51-100 obyvateľov MRK    	1 900,00 €/osobu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101 a viac obyvateľov MRK	1 600,00 €/osobu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 nezákonné skládky	60 000,00 €/skládku</a:t>
            </a:r>
          </a:p>
          <a:p>
            <a:endParaRPr lang="sk-SK" sz="16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63713" y="1485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51520" y="692696"/>
            <a:ext cx="835292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priame výdavky:</a:t>
            </a:r>
            <a:endParaRPr lang="sk-SK" b="1" dirty="0"/>
          </a:p>
          <a:p>
            <a:pPr marL="0" indent="0" algn="just">
              <a:buNone/>
            </a:pPr>
            <a:endParaRPr lang="sk-SK" b="1" dirty="0"/>
          </a:p>
          <a:p>
            <a:pPr marL="0" indent="0" algn="just">
              <a:buNone/>
            </a:pPr>
            <a:endParaRPr lang="sk-SK" b="1" dirty="0"/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Rezerva na nepredvídané výdavky 	max. 2,5% z COV na </a:t>
            </a:r>
            <a:r>
              <a:rPr lang="sk-SK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staveb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práce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Nákup hnuteľných vecí 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(traktor, náves na kontajner, </a:t>
            </a:r>
            <a:r>
              <a:rPr lang="sk-SK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štiepkovač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...)	max. 80 000 € s DPH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Zberná nádoba (objem 1 100 l)		max. 385,00 € s DPH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Veľkokapacitná zberná nádoba		max. 1 700,00 € s DPH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65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827584" y="332656"/>
            <a:ext cx="7488832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latin typeface="+mn-lt"/>
                <a:cs typeface="+mn-cs"/>
              </a:rPr>
              <a:t>       </a:t>
            </a:r>
          </a:p>
        </p:txBody>
      </p:sp>
      <p:sp>
        <p:nvSpPr>
          <p:cNvPr id="4" name="Obdĺžnik 3"/>
          <p:cNvSpPr/>
          <p:nvPr/>
        </p:nvSpPr>
        <p:spPr>
          <a:xfrm>
            <a:off x="251520" y="548680"/>
            <a:ext cx="856895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priame výdavky:</a:t>
            </a:r>
            <a:endParaRPr lang="sk-SK" b="1" dirty="0"/>
          </a:p>
          <a:p>
            <a:pPr marL="0" indent="0" algn="just">
              <a:buNone/>
            </a:pPr>
            <a:endParaRPr lang="sk-SK" b="1" dirty="0"/>
          </a:p>
          <a:p>
            <a:pPr marL="0" indent="0" algn="just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oprávnené výdavky 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na stavebné práce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Stavebný dozor 		           0,00 až 349 999,99 € bez DPH		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1,5%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350 000,00 až 500 000,00 € bez DPH		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1,1%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Prípravná a projektová 	           0,00 až 349 999,99 € bez DPH		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2,9%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Dokumentácia		350 000,00 až 500 000,00 € bez DPH		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2,5%</a:t>
            </a:r>
          </a:p>
          <a:p>
            <a:pPr algn="just"/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Interný manažment	1 902,00 € – cena práce	8,09 € - hodinová mzda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1 407,00 € – hrubá mzda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4235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nepriame výdavky:</a:t>
            </a: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 – priame výdavky	Percentuálny limit</a:t>
            </a:r>
          </a:p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       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€ bez DPH</a:t>
            </a: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Nepriame výdavky		         0,00 – 69 999,99 	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3,7%</a:t>
            </a:r>
          </a:p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70 000,00 – 149 999,99	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3,5%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150 000,00 – 349 999,99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2,9%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350 000,00 – 500 000,00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2,0%</a:t>
            </a: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/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8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/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95536" y="476672"/>
            <a:ext cx="842493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nepriame výdavky:</a:t>
            </a:r>
          </a:p>
          <a:p>
            <a:pPr lvl="0" algn="just"/>
            <a:endParaRPr lang="sk-SK" sz="20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			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COV – priame výdavky	Percentuálny limit</a:t>
            </a:r>
          </a:p>
          <a:p>
            <a:pPr lvl="0" algn="just"/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        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€ bez DPH</a:t>
            </a:r>
          </a:p>
          <a:p>
            <a:pPr lvl="0" algn="just"/>
            <a:r>
              <a:rPr lang="sk-SK" sz="16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Realizácia procesu VO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         0,00 – 69 999,99 	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1,0%</a:t>
            </a:r>
          </a:p>
          <a:p>
            <a:pPr lvl="0" algn="just"/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70 000,00 – 149 999,99	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0,8%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150 000,00 – 349 999,99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0,5%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350 000,00 – 500 000,00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0,35%</a:t>
            </a:r>
          </a:p>
          <a:p>
            <a:pPr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sk-SK" sz="16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Externý manažment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hodinová sadzba</a:t>
            </a:r>
          </a:p>
          <a:p>
            <a:pPr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     </a:t>
            </a:r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finančný limit                              finančný limit </a:t>
            </a:r>
          </a:p>
          <a:p>
            <a:pPr algn="just"/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                                   s nárokom na vrátenie DPH       bez nároku na vrátenie DPH</a:t>
            </a:r>
          </a:p>
          <a:p>
            <a:pPr algn="just"/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                                             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9,11 €/hod                         10,94 €/hod</a:t>
            </a: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16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Informovanie a komunikácia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Dočasný pútač   	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600,00 €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    	Stála tabuľa (stály pútač) 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400,00 €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Informačná tabuľa (plagát) 	   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30,00 €</a:t>
            </a:r>
          </a:p>
          <a:p>
            <a:pPr lvl="0" algn="just"/>
            <a:endParaRPr lang="sk-SK" sz="20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endParaRPr lang="sk-SK" sz="20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64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272</Words>
  <Application>Microsoft Office PowerPoint</Application>
  <PresentationFormat>Prezentácia na obrazovke (4:3)</PresentationFormat>
  <Paragraphs>173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Arial</vt:lpstr>
      <vt:lpstr>Brush Script MT</vt:lpstr>
      <vt:lpstr>Calibri</vt:lpstr>
      <vt:lpstr>Verdana</vt:lpstr>
      <vt:lpstr>WenQuanYi Zen Hei</vt:lpstr>
      <vt:lpstr>Motív Office</vt:lpstr>
      <vt:lpstr>1_Motív Office</vt:lpstr>
      <vt:lpstr>OPERAČNÝ PROGRAM  ĽUDSKÉ ZDROJE</vt:lpstr>
      <vt:lpstr>  </vt:lpstr>
      <vt:lpstr>  </vt:lpstr>
      <vt:lpstr> 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cp:revision>206</cp:revision>
  <dcterms:created xsi:type="dcterms:W3CDTF">2015-06-03T20:40:01Z</dcterms:created>
  <dcterms:modified xsi:type="dcterms:W3CDTF">2017-02-07T20:57:44Z</dcterms:modified>
</cp:coreProperties>
</file>