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71" r:id="rId4"/>
    <p:sldId id="295" r:id="rId5"/>
    <p:sldId id="278" r:id="rId6"/>
    <p:sldId id="282" r:id="rId7"/>
    <p:sldId id="280" r:id="rId8"/>
    <p:sldId id="298" r:id="rId9"/>
    <p:sldId id="327" r:id="rId10"/>
    <p:sldId id="299" r:id="rId11"/>
    <p:sldId id="313" r:id="rId12"/>
    <p:sldId id="314" r:id="rId13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Štýl s motívom 1 - zvýrazneni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Štýl s motívom 2 - zvýrazneni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Svetlý štýl 2 - zvýrazneni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Stredný štýl 1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Tmavý štýl 1 - zvýraznenie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Tmavý štýl 2 - zvýraznenie 5/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956F4-E23E-4CA6-9206-7BF7C18813F2}" type="datetimeFigureOut">
              <a:rPr lang="sk-SK" smtClean="0"/>
              <a:pPr/>
              <a:t>07.02.2017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FE273-3BE1-4904-BBCB-1C468CCF355C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321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9F14-69B4-41CF-B158-1197DE3721C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33CEC-27CB-4240-910A-3FA572F372C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94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0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0848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7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6894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739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17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537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F2A6-75B0-44D7-B4B9-0CE7CA387C8D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06FC8-E320-443E-8355-7A853A8BAC0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9380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B694-C190-476D-A1AE-E04CF2C65972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D674-C38A-4501-A935-D36C32927CA9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920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F6AE0-AA1B-4FE8-B5BA-D25BBDF4C958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455EC-A514-44C7-8952-DC130D1D97E7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22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1D1CD-5E22-40E5-8788-4C700676CC46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39C9-6033-4F13-B187-242549BF2C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D165C-9B42-4589-A6FB-2A7F62E37C97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9F26E-3485-408E-B00C-498EDA0B5FD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823F2-B48D-46F5-A11C-23644519D623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95DD-CE5D-4F08-9852-6B5EDA4EF2F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53DEE-A4D6-468A-9B78-9876753510B9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21214-E217-4421-B08B-02841F7F0A3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A2949-4F9C-4CC1-9423-73EB92FA01C4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DA5C0-3C22-4F13-9313-4F0EB2C125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5ED0F-6D7C-44BE-BEC9-C1CFEABBE45E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FA543-1DE1-41BE-BD96-FDCF96E289C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5667F-2D87-4D01-AB7D-1668304ECD75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325D-32BF-4193-963D-02DAEDEE378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/>
              <a:pPr>
                <a:defRPr/>
              </a:pPr>
              <a:t>07.02.2017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CC298B-3C55-442F-904E-CDBE8111C3AB}" type="datetimeFigureOut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07.02.2017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E5F06-8913-4B54-9138-45AE85E68A3B}" type="slidenum">
              <a:rPr lang="sk-SK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50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richard.svirk@minv.sk" TargetMode="External"/><Relationship Id="rId3" Type="http://schemas.openxmlformats.org/officeDocument/2006/relationships/hyperlink" Target="mailto:metodika.imrk@minv.sk" TargetMode="External"/><Relationship Id="rId7" Type="http://schemas.openxmlformats.org/officeDocument/2006/relationships/hyperlink" Target="mailto:jana.tazka@minv.sk" TargetMode="External"/><Relationship Id="rId2" Type="http://schemas.openxmlformats.org/officeDocument/2006/relationships/hyperlink" Target="http://www.minv.sk/?OPL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.fejes@minv.sk" TargetMode="External"/><Relationship Id="rId5" Type="http://schemas.openxmlformats.org/officeDocument/2006/relationships/hyperlink" Target="mailto:.korec@minv.sk" TargetMode="External"/><Relationship Id="rId4" Type="http://schemas.openxmlformats.org/officeDocument/2006/relationships/hyperlink" Target="mailto:matej.mikuska@minv.sk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27984" y="3789040"/>
            <a:ext cx="4271963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OPERAČNÝ PROGRAM </a:t>
            </a:r>
            <a:b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</a:br>
            <a:r>
              <a:rPr lang="sk-SK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cs typeface="WenQuanYi Zen Hei" charset="0"/>
              </a:rPr>
              <a:t>ĽUDSKÉ ZDROJE</a:t>
            </a:r>
            <a:endParaRPr lang="sk-SK" sz="24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257675" cy="500062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Inklúzia marginalizovaných rómskych komunít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sk-SK" sz="1200" dirty="0" smtClean="0">
                <a:latin typeface="Arial" charset="0"/>
                <a:cs typeface="WenQuanYi Zen Hei" charset="0"/>
              </a:rPr>
              <a:t>Programové obdobie 2014-2020</a:t>
            </a:r>
            <a:endParaRPr lang="sk-SK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marL="0" indent="0">
              <a:buNone/>
            </a:pPr>
            <a:r>
              <a:rPr lang="sk-SK" sz="2000" b="1" dirty="0">
                <a:cs typeface="WenQuanYi Zen Hei" charset="0"/>
              </a:rPr>
              <a:t>Výzva </a:t>
            </a:r>
            <a:r>
              <a:rPr lang="sk-SK" sz="2000" b="1" dirty="0" smtClean="0">
                <a:cs typeface="WenQuanYi Zen Hei" charset="0"/>
              </a:rPr>
              <a:t>– informácie</a:t>
            </a:r>
            <a:endParaRPr lang="sk-SK" sz="2000" b="1" dirty="0">
              <a:cs typeface="WenQuanYi Zen Hei" charset="0"/>
            </a:endParaRPr>
          </a:p>
          <a:p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Web: 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2"/>
              </a:rPr>
              <a:t>http://www.minv.sk/?aktualne-vyzvy-2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spcBef>
                <a:spcPts val="600"/>
              </a:spcBef>
            </a:pP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3"/>
              </a:rPr>
              <a:t>metodika.imrk@minv.sk</a:t>
            </a:r>
            <a:endParaRPr lang="sk-SK" sz="18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programovania, monitorovania, hodnotenia a metodiky 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4"/>
              </a:rPr>
              <a:t>matej.mikuska@minv.sk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</a:t>
            </a:r>
            <a:r>
              <a:rPr lang="sk-SK" sz="1600" dirty="0" smtClean="0"/>
              <a:t>110</a:t>
            </a:r>
          </a:p>
          <a:p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: 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u="sng" dirty="0">
                <a:solidFill>
                  <a:srgbClr val="0000FF"/>
                </a:solidFill>
                <a:cs typeface="WenQuanYi Zen Hei" charset="0"/>
              </a:rPr>
              <a:t>robert</a:t>
            </a:r>
            <a:r>
              <a:rPr lang="sk-SK" sz="1600" b="1" u="sng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.korec@minv.sk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.      </a:t>
            </a:r>
            <a:r>
              <a:rPr lang="sk-SK" sz="1600" dirty="0"/>
              <a:t>+421 2 509 45 </a:t>
            </a:r>
            <a:r>
              <a:rPr lang="sk-SK" sz="1600" dirty="0" smtClean="0"/>
              <a:t>112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 smtClean="0">
                <a:solidFill>
                  <a:srgbClr val="0000FF"/>
                </a:solidFill>
                <a:cs typeface="WenQuanYi Zen Hei" charset="0"/>
              </a:rPr>
              <a:t>blanka</a:t>
            </a: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6"/>
              </a:rPr>
              <a:t>.fejes@minv.sk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116</a:t>
            </a:r>
          </a:p>
          <a:p>
            <a:pPr marL="0" indent="0">
              <a:buNone/>
            </a:pP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ITMS 2014+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 </a:t>
            </a:r>
            <a:r>
              <a:rPr lang="sk-SK" sz="1600" b="1" u="sng" dirty="0" smtClean="0">
                <a:solidFill>
                  <a:srgbClr val="0000FF"/>
                </a:solidFill>
                <a:cs typeface="WenQuanYi Zen Hei" charset="0"/>
              </a:rPr>
              <a:t>lubomira.kopcova@</a:t>
            </a: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5"/>
              </a:rPr>
              <a:t>minv.sk</a:t>
            </a:r>
            <a:endParaRPr lang="sk-SK" sz="1600" b="1" u="sng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 tel.      </a:t>
            </a:r>
            <a:r>
              <a:rPr lang="sk-SK" sz="1600" dirty="0"/>
              <a:t>+421 2 509 45 </a:t>
            </a:r>
            <a:r>
              <a:rPr lang="sk-SK" sz="1600" dirty="0" smtClean="0"/>
              <a:t>113</a:t>
            </a:r>
            <a:endParaRPr lang="sk-SK" sz="1800" dirty="0"/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výberu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7"/>
              </a:rPr>
              <a:t>jana.tazka@minv.sk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+421 2 509 45 070</a:t>
            </a:r>
          </a:p>
          <a:p>
            <a:pPr marL="0" indent="0">
              <a:buNone/>
            </a:pPr>
            <a:r>
              <a:rPr lang="sk-SK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Oddelenie </a:t>
            </a:r>
            <a:r>
              <a:rPr lang="sk-SK" sz="1800" b="1" dirty="0">
                <a:solidFill>
                  <a:schemeClr val="tx1">
                    <a:lumMod val="65000"/>
                    <a:lumOff val="35000"/>
                  </a:schemeClr>
                </a:solidFill>
                <a:cs typeface="WenQuanYi Zen Hei" charset="0"/>
              </a:rPr>
              <a:t>implementácie investičných projektov</a:t>
            </a: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email: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  <a:hlinkClick r:id="rId8"/>
              </a:rPr>
              <a:t>richard.svirk@minv.sk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cs typeface="WenQuanYi Zen Hei" charset="0"/>
            </a:endParaRPr>
          </a:p>
          <a:p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cs typeface="WenQuanYi Zen Hei" charset="0"/>
              </a:rPr>
              <a:t>tel.      </a:t>
            </a:r>
            <a:r>
              <a:rPr lang="sk-SK" sz="1600" dirty="0"/>
              <a:t>+421 2 509 45 090</a:t>
            </a:r>
          </a:p>
          <a:p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74632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4000" dirty="0" smtClean="0">
                <a:solidFill>
                  <a:schemeClr val="accent6">
                    <a:lumMod val="75000"/>
                  </a:schemeClr>
                </a:solidFill>
              </a:rPr>
              <a:t>Ďakujem za pozornosť</a:t>
            </a:r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 smtClean="0"/>
          </a:p>
          <a:p>
            <a:pPr marL="0" indent="0" algn="ctr">
              <a:buNone/>
            </a:pPr>
            <a:endParaRPr lang="sk-SK" dirty="0"/>
          </a:p>
          <a:p>
            <a:pPr marL="0" indent="0" algn="ctr">
              <a:buNone/>
            </a:pPr>
            <a:r>
              <a:rPr lang="sk-SK" sz="2400" dirty="0" smtClean="0"/>
              <a:t>Ing. Blanka Feješ </a:t>
            </a:r>
            <a:r>
              <a:rPr lang="sk-SK" sz="2400" dirty="0" err="1" smtClean="0"/>
              <a:t>Dananaiová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54764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467544" y="274638"/>
            <a:ext cx="8219256" cy="5890666"/>
          </a:xfrm>
        </p:spPr>
        <p:txBody>
          <a:bodyPr/>
          <a:lstStyle/>
          <a:p>
            <a:pPr marL="425196" algn="ctr" fontAlgn="auto">
              <a:spcAft>
                <a:spcPts val="0"/>
              </a:spcAft>
              <a:buNone/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VÝZVA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NA PREDKLADANIE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 ŽIADOSTÍ </a:t>
            </a: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O NENÁVRATNÝ FINANČNÝ </a:t>
            </a: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PRÍSPEVOK</a:t>
            </a: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sk-SK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Kód výzvy: </a:t>
            </a:r>
            <a:r>
              <a:rPr lang="sk-SK" sz="1600" dirty="0" smtClean="0"/>
              <a:t>OPLZ-PO6-SC611-2017-1</a:t>
            </a: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marL="0" indent="0">
              <a:buNone/>
            </a:pPr>
            <a:r>
              <a:rPr lang="sk-SK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Zameranie</a:t>
            </a:r>
            <a:r>
              <a:rPr lang="sk-SK" sz="1600" b="1" dirty="0" smtClean="0"/>
              <a:t> </a:t>
            </a:r>
            <a:r>
              <a:rPr lang="sk-SK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Verdana" panose="020B0604030504040204" pitchFamily="34" charset="0"/>
                <a:cs typeface="Arial" pitchFamily="34" charset="0"/>
              </a:rPr>
              <a:t>výzvy: </a:t>
            </a:r>
            <a:endParaRPr lang="sk-SK" sz="1600" dirty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r>
              <a:rPr lang="sk-SK" sz="1600" dirty="0"/>
              <a:t>Vybudovanie, resp. dobudovanie systému triedeného zberu a odvozu komunálneho odpadu</a:t>
            </a:r>
          </a:p>
          <a:p>
            <a:r>
              <a:rPr lang="sk-SK" sz="1600" dirty="0"/>
              <a:t>Realizácia sanačných prác nelegálnych skládok, vrátane eliminácie nepriaznivých vplyvov nelegálnej </a:t>
            </a:r>
            <a:r>
              <a:rPr lang="sk-SK" sz="1600" dirty="0" smtClean="0"/>
              <a:t>skládky</a:t>
            </a:r>
          </a:p>
          <a:p>
            <a:pPr marL="0" indent="0">
              <a:buNone/>
            </a:pPr>
            <a:endParaRPr lang="sk-SK" sz="1600" b="1" dirty="0" smtClean="0">
              <a:solidFill>
                <a:schemeClr val="tx1">
                  <a:lumMod val="65000"/>
                  <a:lumOff val="35000"/>
                </a:schemeClr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sk-SK" sz="1600" b="1" dirty="0">
                <a:ea typeface="Verdana" panose="020B0604030504040204" pitchFamily="34" charset="0"/>
                <a:cs typeface="Arial" pitchFamily="34" charset="0"/>
              </a:rPr>
              <a:t>Výška NFP (95%): </a:t>
            </a: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8 160 295,00 </a:t>
            </a:r>
            <a:r>
              <a:rPr lang="sk-SK" sz="1600" dirty="0" smtClean="0">
                <a:ea typeface="Verdana" panose="020B0604030504040204" pitchFamily="34" charset="0"/>
                <a:cs typeface="Arial" pitchFamily="34" charset="0"/>
              </a:rPr>
              <a:t>(</a:t>
            </a: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EFRR)</a:t>
            </a:r>
          </a:p>
          <a:p>
            <a:pPr marL="0" lvl="0" indent="0" algn="just">
              <a:buNone/>
            </a:pP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	             </a:t>
            </a:r>
            <a:r>
              <a:rPr lang="sk-SK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960 034,71 </a:t>
            </a:r>
            <a:r>
              <a:rPr lang="sk-SK" sz="1600" dirty="0" smtClean="0">
                <a:ea typeface="Verdana" panose="020B0604030504040204" pitchFamily="34" charset="0"/>
                <a:cs typeface="Arial" pitchFamily="34" charset="0"/>
              </a:rPr>
              <a:t>(</a:t>
            </a:r>
            <a:r>
              <a:rPr lang="sk-SK" sz="1600" dirty="0">
                <a:ea typeface="Verdana" panose="020B0604030504040204" pitchFamily="34" charset="0"/>
                <a:cs typeface="Arial" pitchFamily="34" charset="0"/>
              </a:rPr>
              <a:t>ŠR)</a:t>
            </a:r>
          </a:p>
          <a:p>
            <a:pPr marL="425196" lvl="0" algn="just" fontAlgn="auto">
              <a:spcAft>
                <a:spcPts val="0"/>
              </a:spcAft>
              <a:buNone/>
              <a:defRPr/>
            </a:pPr>
            <a:endParaRPr lang="sk-SK" sz="1600" dirty="0" smtClean="0">
              <a:solidFill>
                <a:prstClr val="black"/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lvl="0" algn="just" fontAlgn="auto">
              <a:spcAft>
                <a:spcPts val="0"/>
              </a:spcAft>
              <a:buNone/>
              <a:defRPr/>
            </a:pPr>
            <a:r>
              <a:rPr lang="sk-SK" sz="1600" dirty="0" smtClean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Uzavretie </a:t>
            </a:r>
            <a:r>
              <a:rPr lang="sk-SK" sz="1600" dirty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1. hodnotiaceho kola  – </a:t>
            </a:r>
            <a:r>
              <a:rPr lang="sk-SK" sz="1600" b="1" dirty="0" smtClean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28.03.2017</a:t>
            </a:r>
            <a:endParaRPr lang="sk-SK" sz="1600" b="1" dirty="0">
              <a:solidFill>
                <a:prstClr val="black"/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lvl="0" algn="just" fontAlgn="auto">
              <a:spcAft>
                <a:spcPts val="0"/>
              </a:spcAft>
              <a:buNone/>
              <a:defRPr/>
            </a:pPr>
            <a:r>
              <a:rPr lang="sk-SK" sz="1600" dirty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Uzavretie 2. hodnotiaceho kola  – </a:t>
            </a:r>
            <a:r>
              <a:rPr lang="sk-SK" sz="1600" b="1" dirty="0" smtClean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4Q/2017</a:t>
            </a:r>
          </a:p>
          <a:p>
            <a:pPr marL="425196" lvl="0" algn="just" fontAlgn="auto">
              <a:spcAft>
                <a:spcPts val="0"/>
              </a:spcAft>
              <a:buNone/>
              <a:defRPr/>
            </a:pPr>
            <a:endParaRPr lang="sk-SK" sz="1600" b="1" dirty="0">
              <a:solidFill>
                <a:prstClr val="black"/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425196" lvl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Oprávnení žiadatelia: obce s prítomnosťou MRK – atlas RK </a:t>
            </a:r>
            <a:r>
              <a:rPr lang="sk-SK" sz="1600" dirty="0" smtClean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(bez Bratislavského kraja)</a:t>
            </a:r>
          </a:p>
          <a:p>
            <a:pPr marL="425196" lvl="0" algn="just" fontAlgn="auto">
              <a:spcAft>
                <a:spcPts val="0"/>
              </a:spcAft>
              <a:buNone/>
              <a:defRPr/>
            </a:pPr>
            <a:r>
              <a:rPr lang="sk-SK" sz="1600" b="1" dirty="0" smtClean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Maximálne COV</a:t>
            </a:r>
            <a:r>
              <a:rPr lang="sk-SK" sz="1600" dirty="0" smtClean="0">
                <a:solidFill>
                  <a:prstClr val="black"/>
                </a:solidFill>
                <a:ea typeface="Verdana" panose="020B0604030504040204" pitchFamily="34" charset="0"/>
                <a:cs typeface="Arial" pitchFamily="34" charset="0"/>
              </a:rPr>
              <a:t>: 500 000,00 EUR</a:t>
            </a:r>
            <a:endParaRPr lang="sk-SK" sz="1600" dirty="0">
              <a:solidFill>
                <a:prstClr val="black"/>
              </a:solidFill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sk-SK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endParaRPr lang="sk-SK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					</a:t>
            </a: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</a:p>
          <a:p>
            <a:pPr marL="425196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850106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sk-SK" sz="1800" b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  <a:cs typeface="WenQuanYi Zen Hei" charset="0"/>
              </a:rPr>
              <a:t>		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>
          <a:xfrm>
            <a:off x="500034" y="274638"/>
            <a:ext cx="8186766" cy="5962674"/>
          </a:xfrm>
        </p:spPr>
        <p:txBody>
          <a:bodyPr/>
          <a:lstStyle/>
          <a:p>
            <a:pPr marL="425196" algn="just" fontAlgn="auto">
              <a:spcAft>
                <a:spcPts val="0"/>
              </a:spcAft>
              <a:buNone/>
              <a:defRPr/>
            </a:pPr>
            <a:r>
              <a:rPr lang="sk-SK" sz="1600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Typy aktivít </a:t>
            </a:r>
            <a:endParaRPr lang="sk-SK" sz="1600" b="1" u="sng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algn="just" fontAlgn="auto">
              <a:spcAft>
                <a:spcPts val="0"/>
              </a:spcAft>
              <a:buNone/>
              <a:defRPr/>
            </a:pPr>
            <a:endParaRPr lang="sk-SK" sz="1600" b="1" dirty="0" smtClean="0"/>
          </a:p>
          <a:p>
            <a:pPr marL="0" lvl="0" indent="0">
              <a:buNone/>
            </a:pP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</a:rPr>
              <a:t>A. Vybudovanie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</a:rPr>
              <a:t>, resp. dobudovanie systému zberu a odvozu komunálneho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lvl="0" indent="0">
              <a:buNone/>
            </a:pP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</a:rPr>
              <a:t>odpadu</a:t>
            </a:r>
            <a:endParaRPr lang="sk-SK" sz="1600" dirty="0" smtClean="0"/>
          </a:p>
          <a:p>
            <a:pPr marL="0" indent="0">
              <a:buNone/>
            </a:pPr>
            <a:r>
              <a:rPr lang="sk-SK" sz="1600" dirty="0" smtClean="0"/>
              <a:t>V</a:t>
            </a:r>
            <a:r>
              <a:rPr lang="sk-SK" sz="1600" dirty="0"/>
              <a:t> rámci oprávneného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</a:rPr>
              <a:t>typu aktivity</a:t>
            </a:r>
            <a:r>
              <a:rPr lang="sk-SK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sk-SK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k-SK" sz="1600" dirty="0"/>
              <a:t>je žiadateľ povinný zadefinovať nasledovnú hlavnú aktivitu</a:t>
            </a:r>
            <a:r>
              <a:rPr lang="sk-SK" sz="1600" dirty="0" smtClean="0"/>
              <a:t>:</a:t>
            </a:r>
            <a:endParaRPr lang="sk-SK" sz="1600" b="1" i="1" dirty="0" smtClean="0"/>
          </a:p>
          <a:p>
            <a:pPr marL="0" indent="0">
              <a:buNone/>
            </a:pPr>
            <a:endParaRPr lang="sk-SK" sz="1600" b="1" i="1" dirty="0" smtClean="0"/>
          </a:p>
          <a:p>
            <a:pPr marL="0" indent="0">
              <a:buNone/>
            </a:pPr>
            <a:r>
              <a:rPr lang="sk-SK" sz="1600" b="1" i="1" dirty="0" smtClean="0"/>
              <a:t>Vybudovanie</a:t>
            </a:r>
            <a:r>
              <a:rPr lang="sk-SK" sz="1600" b="1" i="1" dirty="0"/>
              <a:t>, resp. dobudovanie systému zberu a odvozu komunálneho odpadu</a:t>
            </a:r>
            <a:r>
              <a:rPr lang="sk-SK" sz="1600" i="1" dirty="0"/>
              <a:t>, ktorá zahŕňa</a:t>
            </a:r>
            <a:r>
              <a:rPr lang="sk-SK" sz="1600" i="1" dirty="0" smtClean="0"/>
              <a:t>:</a:t>
            </a:r>
            <a:endParaRPr lang="sk-SK" sz="1600" b="1" u="sng" dirty="0" smtClean="0"/>
          </a:p>
          <a:p>
            <a:pPr marL="0" indent="0">
              <a:buNone/>
            </a:pPr>
            <a:endParaRPr lang="sk-SK" sz="1600" b="1" u="sng" dirty="0" smtClean="0"/>
          </a:p>
          <a:p>
            <a:pPr marL="0" indent="0">
              <a:buNone/>
            </a:pPr>
            <a:r>
              <a:rPr lang="sk-SK" sz="1600" b="1" u="sng" dirty="0" smtClean="0"/>
              <a:t>spôsob </a:t>
            </a:r>
            <a:r>
              <a:rPr lang="sk-SK" sz="1600" b="1" u="sng" dirty="0"/>
              <a:t>realizácie A.1 </a:t>
            </a:r>
            <a:endParaRPr lang="sk-SK" sz="2000" b="1" u="sng" dirty="0" smtClean="0"/>
          </a:p>
          <a:p>
            <a:pPr algn="just"/>
            <a:r>
              <a:rPr lang="sk-SK" sz="1600" b="1" dirty="0"/>
              <a:t>Vybudovanie stojísk na umiestnenie zberných nádob na zmesový komunálny odpad</a:t>
            </a:r>
            <a:r>
              <a:rPr lang="sk-SK" sz="1600" dirty="0"/>
              <a:t> vrátane ich nákupu za účelom predchádzania vzniku miest s nezákonne umiestneným odpadom; </a:t>
            </a:r>
          </a:p>
          <a:p>
            <a:pPr marL="0" lvl="0" indent="0">
              <a:buNone/>
            </a:pPr>
            <a:endParaRPr lang="sk-SK" sz="1600" b="1" u="sng" dirty="0" smtClean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sk-SK" sz="1600" b="1" u="sng" dirty="0" smtClean="0">
                <a:solidFill>
                  <a:prstClr val="black"/>
                </a:solidFill>
              </a:rPr>
              <a:t>spôsob </a:t>
            </a:r>
            <a:r>
              <a:rPr lang="sk-SK" sz="1600" b="1" u="sng" dirty="0">
                <a:solidFill>
                  <a:prstClr val="black"/>
                </a:solidFill>
              </a:rPr>
              <a:t>realizácie A.2 </a:t>
            </a:r>
            <a:r>
              <a:rPr lang="sk-SK" sz="1600" b="1" u="sng" dirty="0" smtClean="0">
                <a:solidFill>
                  <a:srgbClr val="FF0000"/>
                </a:solidFill>
              </a:rPr>
              <a:t>(možné realizovať iba v kombinácii s A.1)</a:t>
            </a:r>
            <a:endParaRPr lang="sk-SK" sz="2000" dirty="0">
              <a:solidFill>
                <a:srgbClr val="FF0000"/>
              </a:solidFill>
            </a:endParaRPr>
          </a:p>
          <a:p>
            <a:pPr lvl="0" algn="just"/>
            <a:r>
              <a:rPr lang="sk-SK" sz="1600" b="1" dirty="0">
                <a:solidFill>
                  <a:prstClr val="black"/>
                </a:solidFill>
              </a:rPr>
              <a:t>v</a:t>
            </a:r>
            <a:r>
              <a:rPr lang="sk-SK" sz="1600" b="1" dirty="0" smtClean="0">
                <a:solidFill>
                  <a:prstClr val="black"/>
                </a:solidFill>
              </a:rPr>
              <a:t>ybudovanie </a:t>
            </a:r>
            <a:r>
              <a:rPr lang="sk-SK" sz="1600" b="1" dirty="0">
                <a:solidFill>
                  <a:prstClr val="black"/>
                </a:solidFill>
              </a:rPr>
              <a:t>zberných dvorov na umiestnenie zberných nádob</a:t>
            </a:r>
            <a:r>
              <a:rPr lang="sk-SK" sz="1600" dirty="0">
                <a:solidFill>
                  <a:prstClr val="black"/>
                </a:solidFill>
              </a:rPr>
              <a:t> </a:t>
            </a:r>
            <a:endParaRPr lang="sk-SK" sz="1600" dirty="0" smtClean="0">
              <a:solidFill>
                <a:prstClr val="black"/>
              </a:solidFill>
            </a:endParaRPr>
          </a:p>
          <a:p>
            <a:pPr lvl="0" algn="just"/>
            <a:r>
              <a:rPr lang="sk-SK" sz="1600" b="1" dirty="0" smtClean="0">
                <a:solidFill>
                  <a:prstClr val="black"/>
                </a:solidFill>
              </a:rPr>
              <a:t>nákup </a:t>
            </a:r>
            <a:r>
              <a:rPr lang="sk-SK" sz="1600" b="1" dirty="0">
                <a:solidFill>
                  <a:prstClr val="black"/>
                </a:solidFill>
              </a:rPr>
              <a:t>hnuteľných vecí na podporu triedeného zberu </a:t>
            </a:r>
            <a:r>
              <a:rPr lang="sk-SK" sz="1600" dirty="0" smtClean="0">
                <a:solidFill>
                  <a:prstClr val="black"/>
                </a:solidFill>
              </a:rPr>
              <a:t>– napríklad zberné nádoby, zberové vozidlá a iné stroje pre zvoz a nakladanie s odpadmi (napr. nákladné vozidlá, traktory a vlečky, ťahače, pracovné stroje); </a:t>
            </a:r>
          </a:p>
          <a:p>
            <a:pPr marL="0" indent="0">
              <a:buNone/>
            </a:pPr>
            <a:endParaRPr lang="sk-SK" sz="2000" dirty="0" smtClean="0"/>
          </a:p>
          <a:p>
            <a:pPr marL="0" lvl="0" indent="0">
              <a:buNone/>
            </a:pPr>
            <a:endParaRPr lang="sk-SK" sz="2000" b="1" dirty="0" smtClean="0"/>
          </a:p>
          <a:p>
            <a:pPr marL="0" lvl="0" indent="0">
              <a:buNone/>
            </a:pPr>
            <a:endParaRPr lang="sk-SK" sz="2000" b="1" dirty="0"/>
          </a:p>
          <a:p>
            <a:pPr marL="0" lv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 smtClean="0"/>
          </a:p>
          <a:p>
            <a:pPr marL="0" indent="0">
              <a:buNone/>
            </a:pPr>
            <a:endParaRPr lang="sk-SK" sz="1600" dirty="0"/>
          </a:p>
          <a:p>
            <a:pPr lvl="0">
              <a:buFontTx/>
              <a:buChar char="-"/>
            </a:pPr>
            <a:endParaRPr lang="sk-SK" sz="1600" dirty="0"/>
          </a:p>
          <a:p>
            <a:pPr>
              <a:buFontTx/>
              <a:buChar char="-"/>
            </a:pPr>
            <a:endParaRPr lang="sk-SK" sz="1600" dirty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5185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539552" y="620688"/>
            <a:ext cx="7992888" cy="5290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spcAft>
                <a:spcPts val="600"/>
              </a:spcAft>
            </a:pP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B. Realizácia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sanačných prác nelegálnych skládok, vrátane eliminácie nepriaznivých vplyvov nelegálnej </a:t>
            </a: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skládky</a:t>
            </a:r>
          </a:p>
          <a:p>
            <a:r>
              <a:rPr lang="sk-SK" sz="1600" i="1" dirty="0" smtClean="0">
                <a:latin typeface="+mn-lt"/>
              </a:rPr>
              <a:t>žiadateľ povinný zadefinovať nasledovnú hlavnú aktivitu:</a:t>
            </a:r>
            <a:endParaRPr lang="sk-SK" sz="1600" b="1" i="1" dirty="0" smtClean="0">
              <a:latin typeface="+mn-lt"/>
            </a:endParaRPr>
          </a:p>
          <a:p>
            <a:r>
              <a:rPr lang="sk-SK" sz="1600" b="1" i="1" dirty="0" smtClean="0">
                <a:latin typeface="+mn-lt"/>
              </a:rPr>
              <a:t>Odstránenie </a:t>
            </a:r>
            <a:r>
              <a:rPr lang="sk-SK" sz="1600" b="1" i="1" dirty="0">
                <a:latin typeface="+mn-lt"/>
              </a:rPr>
              <a:t>nezákonne umiestneného odpadu</a:t>
            </a:r>
            <a:r>
              <a:rPr lang="sk-SK" sz="1600" b="1" dirty="0">
                <a:latin typeface="+mn-lt"/>
              </a:rPr>
              <a:t>,</a:t>
            </a:r>
            <a:r>
              <a:rPr lang="sk-SK" sz="1600" dirty="0">
                <a:latin typeface="+mn-lt"/>
              </a:rPr>
              <a:t> kde bude podpora zameraná na</a:t>
            </a:r>
            <a:r>
              <a:rPr lang="sk-SK" sz="1600" dirty="0" smtClean="0">
                <a:latin typeface="+mn-lt"/>
              </a:rPr>
              <a:t>:</a:t>
            </a:r>
          </a:p>
          <a:p>
            <a:endParaRPr lang="sk-SK" sz="1600" dirty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+mn-lt"/>
              </a:rPr>
              <a:t>zber </a:t>
            </a:r>
            <a:r>
              <a:rPr lang="sk-SK" sz="1600" dirty="0">
                <a:latin typeface="+mn-lt"/>
              </a:rPr>
              <a:t>odpadu v miestach s nezákonne umiestneným odpadom,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+mn-lt"/>
              </a:rPr>
              <a:t>vytriedenie </a:t>
            </a:r>
            <a:r>
              <a:rPr lang="sk-SK" sz="1600" dirty="0">
                <a:latin typeface="+mn-lt"/>
              </a:rPr>
              <a:t>odpadu z miest s nezákonne umiestneným odpadom, ak je to  vzhľadom </a:t>
            </a:r>
            <a:r>
              <a:rPr lang="sk-SK" sz="1600" dirty="0" smtClean="0">
                <a:latin typeface="+mn-lt"/>
              </a:rPr>
              <a:t> na </a:t>
            </a:r>
            <a:r>
              <a:rPr lang="sk-SK" sz="1600" dirty="0">
                <a:latin typeface="+mn-lt"/>
              </a:rPr>
              <a:t>charakter umiestneného odpadu možné a účelné a jeho následné odovzdanie oprávnenej osobe na zhodnotenie,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+mn-lt"/>
              </a:rPr>
              <a:t>odvoz </a:t>
            </a:r>
            <a:r>
              <a:rPr lang="sk-SK" sz="1600" dirty="0">
                <a:latin typeface="+mn-lt"/>
              </a:rPr>
              <a:t>odpadu z miest s nezákonne umiestneným odpadom do zariadenia na zneškodnenie odpadov,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+mn-lt"/>
              </a:rPr>
              <a:t>umiestnenie </a:t>
            </a:r>
            <a:r>
              <a:rPr lang="sk-SK" sz="1600" dirty="0">
                <a:latin typeface="+mn-lt"/>
              </a:rPr>
              <a:t>odpadu z miest s nezákonne umiestneným odpadom v zariadení na zneškodnenie odpadu,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+mn-lt"/>
              </a:rPr>
              <a:t>sanácia/úprava </a:t>
            </a:r>
            <a:r>
              <a:rPr lang="sk-SK" sz="1600" dirty="0">
                <a:latin typeface="+mn-lt"/>
              </a:rPr>
              <a:t>miesta s nezákonne umiestneným odpadom, avšak iba v kombinácii a v následnosti na vyššie uvedené činnosti,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k-SK" sz="1600" dirty="0" smtClean="0">
                <a:latin typeface="+mn-lt"/>
              </a:rPr>
              <a:t>kombinácia </a:t>
            </a:r>
            <a:r>
              <a:rPr lang="sk-SK" sz="1600" dirty="0">
                <a:latin typeface="+mn-lt"/>
              </a:rPr>
              <a:t>vyššie uvedených činností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dirty="0">
                <a:latin typeface="+mn-lt"/>
              </a:rPr>
              <a:t>Žiadateľ môže realizovať v rámci </a:t>
            </a:r>
            <a:r>
              <a:rPr lang="sk-SK" b="1" dirty="0">
                <a:solidFill>
                  <a:srgbClr val="FF0000"/>
                </a:solidFill>
                <a:latin typeface="+mn-lt"/>
              </a:rPr>
              <a:t>1 </a:t>
            </a:r>
            <a:r>
              <a:rPr lang="sk-SK" b="1" dirty="0" err="1">
                <a:solidFill>
                  <a:srgbClr val="FF0000"/>
                </a:solidFill>
                <a:latin typeface="+mn-lt"/>
              </a:rPr>
              <a:t>ŽoNFP</a:t>
            </a:r>
            <a:r>
              <a:rPr lang="sk-SK" b="1" dirty="0">
                <a:solidFill>
                  <a:srgbClr val="FF0000"/>
                </a:solidFill>
                <a:latin typeface="+mn-lt"/>
              </a:rPr>
              <a:t> aj kombináciu oboch typov </a:t>
            </a:r>
            <a:r>
              <a:rPr lang="sk-SK" b="1" dirty="0" smtClean="0">
                <a:solidFill>
                  <a:srgbClr val="FF0000"/>
                </a:solidFill>
                <a:latin typeface="+mn-lt"/>
              </a:rPr>
              <a:t>aktivít (A </a:t>
            </a:r>
            <a:r>
              <a:rPr lang="sk-SK" b="1" dirty="0" smtClean="0">
                <a:solidFill>
                  <a:srgbClr val="FF0000"/>
                </a:solidFill>
                <a:latin typeface="+mn-lt"/>
              </a:rPr>
              <a:t>s B</a:t>
            </a:r>
            <a:r>
              <a:rPr lang="sk-SK" b="1" dirty="0">
                <a:solidFill>
                  <a:srgbClr val="FF0000"/>
                </a:solidFill>
                <a:latin typeface="+mn-lt"/>
              </a:rPr>
              <a:t>).</a:t>
            </a:r>
            <a:endParaRPr lang="sk-SK" dirty="0">
              <a:solidFill>
                <a:srgbClr val="FF0000"/>
              </a:solidFill>
              <a:latin typeface="+mn-lt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5"/>
          <p:cNvSpPr/>
          <p:nvPr/>
        </p:nvSpPr>
        <p:spPr>
          <a:xfrm>
            <a:off x="539552" y="188640"/>
            <a:ext cx="7632848" cy="1286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Verdana" panose="020B0604030504040204" pitchFamily="34" charset="0"/>
                <a:cs typeface="Arial" pitchFamily="34" charset="0"/>
              </a:rPr>
              <a:t>Príloha č.6 výzvy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 smtClean="0">
                <a:latin typeface="+mn-lt"/>
              </a:rPr>
              <a:t>Zoznam </a:t>
            </a:r>
            <a:r>
              <a:rPr lang="sk-SK" sz="1600" b="1" dirty="0">
                <a:latin typeface="+mn-lt"/>
              </a:rPr>
              <a:t>skupín oprávnených výdavkov, </a:t>
            </a:r>
            <a:r>
              <a:rPr lang="sk-SK" sz="1600" b="1" dirty="0" err="1">
                <a:latin typeface="+mn-lt"/>
              </a:rPr>
              <a:t>benchmarky</a:t>
            </a:r>
            <a:r>
              <a:rPr lang="sk-SK" sz="1600" b="1" dirty="0">
                <a:latin typeface="+mn-lt"/>
              </a:rPr>
              <a:t> a finančné limity</a:t>
            </a:r>
            <a:endParaRPr lang="sk-SK" sz="1600" b="1" dirty="0">
              <a:solidFill>
                <a:schemeClr val="accent6">
                  <a:lumMod val="75000"/>
                </a:schemeClr>
              </a:solidFill>
              <a:latin typeface="+mn-lt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 smtClean="0">
                <a:latin typeface="+mn-lt"/>
                <a:cs typeface="+mn-cs"/>
              </a:rPr>
              <a:t>  </a:t>
            </a: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325627"/>
              </p:ext>
            </p:extLst>
          </p:nvPr>
        </p:nvGraphicFramePr>
        <p:xfrm>
          <a:off x="323527" y="1052737"/>
          <a:ext cx="8568955" cy="57389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3"/>
                <a:gridCol w="1296144"/>
                <a:gridCol w="864096"/>
                <a:gridCol w="1224136"/>
                <a:gridCol w="3456386"/>
              </a:tblGrid>
              <a:tr h="547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u="none" dirty="0">
                          <a:effectLst/>
                        </a:rPr>
                        <a:t>Typ </a:t>
                      </a:r>
                      <a:r>
                        <a:rPr lang="sk-SK" sz="1200" u="none" dirty="0" smtClean="0">
                          <a:effectLst/>
                        </a:rPr>
                        <a:t>aktivity</a:t>
                      </a:r>
                      <a:endParaRPr lang="sk-SK" sz="12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u="none" dirty="0">
                          <a:effectLst/>
                        </a:rPr>
                        <a:t>Spôsob realizácie</a:t>
                      </a:r>
                      <a:endParaRPr lang="sk-SK" sz="12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u="none" dirty="0" err="1">
                          <a:effectLst/>
                        </a:rPr>
                        <a:t>Benchmark</a:t>
                      </a:r>
                      <a:endParaRPr lang="sk-SK" sz="12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u="none" dirty="0">
                          <a:effectLst/>
                        </a:rPr>
                        <a:t>Finančný limit</a:t>
                      </a:r>
                      <a:endParaRPr lang="sk-SK" sz="12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Maximálna výška oprávnených výdavkov na stavebné práce / služby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47775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u="none" dirty="0">
                          <a:effectLst/>
                        </a:rPr>
                        <a:t>A. Vybudovanie, resp. dobudovanie systému zberu a odvozu komunálneho odpadu</a:t>
                      </a:r>
                      <a:endParaRPr lang="sk-SK" sz="120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A.1. Vybudovanie stojísk na umiestnenie zberných nádob – 021 Stavby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225,00 EUR/m</a:t>
                      </a:r>
                      <a:r>
                        <a:rPr lang="sk-SK" sz="1400" baseline="30000" dirty="0">
                          <a:effectLst/>
                        </a:rPr>
                        <a:t>2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260,00 EUR/m</a:t>
                      </a:r>
                      <a:r>
                        <a:rPr lang="sk-SK" sz="1400" baseline="30000" dirty="0">
                          <a:effectLst/>
                        </a:rPr>
                        <a:t>2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Výdavky na stavebné práce podľa počtu budovaných stojísk: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8259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1 stojisko = 7 000 EUR 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259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 stojiská = 14 000 EUR 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18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3 a viac stojísk = 21 000 EUR 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278142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A.2 Vybudovanie zberných dvorov na umiestnenie zberných nádob – 021 Stavby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225,00 EUR/m</a:t>
                      </a:r>
                      <a:r>
                        <a:rPr lang="sk-SK" sz="1400" baseline="30000" dirty="0">
                          <a:effectLst/>
                        </a:rPr>
                        <a:t>2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260,00 EUR/m</a:t>
                      </a:r>
                      <a:r>
                        <a:rPr lang="sk-SK" sz="1400" baseline="30000" dirty="0">
                          <a:effectLst/>
                        </a:rPr>
                        <a:t>2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Výdavky na stavebné práce podľa počtu obyvateľov MRK, ktorým sa zlepšili podmienky bývania prostredníctvom vybudovania zberného dvora: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18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0 – 50 obyvateľov </a:t>
                      </a:r>
                      <a:r>
                        <a:rPr lang="sk-SK" sz="1400" dirty="0" smtClean="0">
                          <a:effectLst/>
                        </a:rPr>
                        <a:t>MRK</a:t>
                      </a:r>
                      <a:r>
                        <a:rPr lang="sk-SK" sz="1400" baseline="0" dirty="0" smtClean="0">
                          <a:effectLst/>
                        </a:rPr>
                        <a:t> </a:t>
                      </a:r>
                      <a:r>
                        <a:rPr lang="sk-SK" sz="1400" dirty="0" smtClean="0">
                          <a:effectLst/>
                        </a:rPr>
                        <a:t>= </a:t>
                      </a:r>
                      <a:r>
                        <a:rPr lang="sk-SK" sz="1400" dirty="0">
                          <a:effectLst/>
                        </a:rPr>
                        <a:t>2 100 EUR / osoba MRK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518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51 – 100 obyvateľov MRK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= 1 900 EUR / osoba MRK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183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101 a viac obyvateľov MRK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= 1 600 EUR / osoba MRK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2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B. Odstránenie nezákonne umiestneného odpadu 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B. Odstránenie nezákonne umiestneného odpadu – 518 Ostatné služby 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110,00 EUR/t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130,00 EUR/t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60 000 EUR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821" marR="63821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63713" y="1485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5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827584" y="332656"/>
            <a:ext cx="7488832" cy="177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Príloha č.6 výzvy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 smtClean="0"/>
          </a:p>
          <a:p>
            <a:r>
              <a:rPr lang="sk-SK" sz="1600" b="1" u="sng" dirty="0"/>
              <a:t>Finančné a percentuálne limity s väzbou na priame výdavky </a:t>
            </a:r>
            <a:r>
              <a:rPr lang="sk-SK" sz="1600" dirty="0"/>
              <a:t>(hlavné aktivity projektu)</a:t>
            </a: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1600" b="1" dirty="0" smtClean="0">
                <a:latin typeface="+mn-lt"/>
                <a:cs typeface="+mn-cs"/>
              </a:rPr>
              <a:t>       </a:t>
            </a:r>
            <a:endParaRPr lang="sk-SK" sz="1600" b="1" dirty="0">
              <a:latin typeface="+mn-lt"/>
              <a:cs typeface="+mn-cs"/>
            </a:endParaRPr>
          </a:p>
        </p:txBody>
      </p:sp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528411"/>
              </p:ext>
            </p:extLst>
          </p:nvPr>
        </p:nvGraphicFramePr>
        <p:xfrm>
          <a:off x="971600" y="2111606"/>
          <a:ext cx="6984775" cy="31175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0370"/>
                <a:gridCol w="3094405"/>
              </a:tblGrid>
              <a:tr h="531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</a:rPr>
                        <a:t>Oprávnený výdavok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sk-SK" sz="1600" dirty="0">
                          <a:effectLst/>
                        </a:rPr>
                        <a:t>Finančný limit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11083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Nákup hnuteľných vecí na podporu triedeného zberu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(bez zberných nádob)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(relevantné pre A.2)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max. 80 000 EUR s DPH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38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Zberná nádoba (objem 1 100 l)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(relevantné pre A.1, A.2)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max. 385 EUR s DPH/ks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8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Veľkokapacitná zberná nádoba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(relevantné pre A.1, A.2)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max. 1700 EUR s DPH/ks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395536" y="692695"/>
            <a:ext cx="7920880" cy="25176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Príloha č.6 výzvy</a:t>
            </a:r>
          </a:p>
          <a:p>
            <a:endParaRPr lang="sk-SK" sz="1600" b="1" u="sng" dirty="0" smtClean="0"/>
          </a:p>
          <a:p>
            <a:r>
              <a:rPr lang="sk-SK" sz="1600" b="1" u="sng" dirty="0" smtClean="0"/>
              <a:t>Finančné </a:t>
            </a:r>
            <a:r>
              <a:rPr lang="sk-SK" sz="1600" b="1" u="sng" dirty="0"/>
              <a:t>a percentuálne limity s väzbou na nepriame výdavky </a:t>
            </a:r>
            <a:r>
              <a:rPr lang="sk-SK" sz="1600" dirty="0"/>
              <a:t>(podporné aktivity projektu)</a:t>
            </a:r>
          </a:p>
          <a:p>
            <a:r>
              <a:rPr lang="sk-SK" sz="1600" dirty="0"/>
              <a:t>	</a:t>
            </a:r>
            <a:endParaRPr lang="sk-SK" sz="1600" b="1" dirty="0" smtClean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 smtClean="0">
              <a:latin typeface="+mn-lt"/>
              <a:cs typeface="+mn-cs"/>
            </a:endParaRPr>
          </a:p>
          <a:p>
            <a:endParaRPr lang="sk-SK" sz="1600" b="1" dirty="0">
              <a:latin typeface="+mn-lt"/>
              <a:cs typeface="+mn-cs"/>
            </a:endParaRPr>
          </a:p>
          <a:p>
            <a:pPr marL="82296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sk-SK" sz="1600" b="1" dirty="0">
              <a:latin typeface="+mn-lt"/>
              <a:cs typeface="+mn-cs"/>
            </a:endParaRPr>
          </a:p>
          <a:p>
            <a:pPr marL="425196" indent="-342900" algn="just" fontAlgn="auto">
              <a:spcBef>
                <a:spcPct val="2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sz="1600" b="1" dirty="0">
              <a:latin typeface="+mn-lt"/>
              <a:cs typeface="+mn-cs"/>
            </a:endParaRPr>
          </a:p>
        </p:txBody>
      </p:sp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060972"/>
              </p:ext>
            </p:extLst>
          </p:nvPr>
        </p:nvGraphicFramePr>
        <p:xfrm>
          <a:off x="827584" y="2132855"/>
          <a:ext cx="6668591" cy="2582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3972"/>
                <a:gridCol w="1481743"/>
                <a:gridCol w="1376438"/>
                <a:gridCol w="1376438"/>
              </a:tblGrid>
              <a:tr h="634021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Nepriame výdavky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Celkové priame oprávnené výdavky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effectLst/>
                        </a:rPr>
                        <a:t>(EUR bez DPH)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Percentuálny limit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92817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od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do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17010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0,00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69 999,99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3,70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917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70 000,00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149 999,99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3,50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4917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150 000,00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</a:rPr>
                        <a:t>349 999,99</a:t>
                      </a:r>
                      <a:endParaRPr lang="sk-SK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2,90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9171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350 000,00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500 000,00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</a:rPr>
                        <a:t>2,00</a:t>
                      </a:r>
                      <a:endParaRPr lang="sk-SK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47825" y="3201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k-SK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k-S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647825" y="3321521"/>
            <a:ext cx="110799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900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68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pPr marL="425196" indent="-342900" algn="l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Príloha č. 8 výzvy</a:t>
            </a:r>
            <a:b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</a:b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/>
            </a:r>
            <a:b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</a:br>
            <a:r>
              <a:rPr lang="sk-SK" sz="18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Zoznam povinných príloh k Žiadosti o nenávratný finančný príspevok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39552" y="1340768"/>
            <a:ext cx="8208912" cy="5328592"/>
          </a:xfrm>
        </p:spPr>
        <p:txBody>
          <a:bodyPr/>
          <a:lstStyle/>
          <a:p>
            <a:pPr marL="0" indent="0" algn="just">
              <a:buNone/>
            </a:pPr>
            <a:r>
              <a:rPr lang="sk-SK" sz="1600" b="1" dirty="0"/>
              <a:t>Príloha č. 1 </a:t>
            </a:r>
            <a:r>
              <a:rPr lang="sk-SK" sz="1600" b="1" dirty="0" err="1"/>
              <a:t>ŽoNFP</a:t>
            </a:r>
            <a:r>
              <a:rPr lang="sk-SK" sz="1600" b="1" dirty="0"/>
              <a:t>: Potvrdenie miestneho daňového </a:t>
            </a:r>
            <a:r>
              <a:rPr lang="sk-SK" sz="1600" b="1" dirty="0" smtClean="0"/>
              <a:t>úradu</a:t>
            </a:r>
            <a:endParaRPr lang="sk-SK" sz="1600" i="1" dirty="0"/>
          </a:p>
          <a:p>
            <a:pPr marL="0" indent="0" algn="just">
              <a:buNone/>
            </a:pPr>
            <a:r>
              <a:rPr lang="sk-SK" sz="1600" b="1" dirty="0"/>
              <a:t>Príloha č. 2 </a:t>
            </a:r>
            <a:r>
              <a:rPr lang="sk-SK" sz="1600" b="1" dirty="0" err="1"/>
              <a:t>ŽoNFP</a:t>
            </a:r>
            <a:r>
              <a:rPr lang="sk-SK" sz="1600" b="1" dirty="0"/>
              <a:t>: Potvrdenie každej zdravotnej </a:t>
            </a:r>
            <a:r>
              <a:rPr lang="sk-SK" sz="1600" b="1" dirty="0" smtClean="0"/>
              <a:t>poisťovne</a:t>
            </a:r>
          </a:p>
          <a:p>
            <a:pPr marL="0" indent="0" algn="just">
              <a:buNone/>
            </a:pPr>
            <a:r>
              <a:rPr lang="sk-SK" sz="1600" b="1" dirty="0"/>
              <a:t>Príloha č. 3 </a:t>
            </a:r>
            <a:r>
              <a:rPr lang="sk-SK" sz="1600" b="1" dirty="0" err="1"/>
              <a:t>ŽoNFP</a:t>
            </a:r>
            <a:r>
              <a:rPr lang="sk-SK" sz="1600" b="1" dirty="0"/>
              <a:t>: Potvrdenie Sociálnej </a:t>
            </a:r>
            <a:r>
              <a:rPr lang="sk-SK" sz="1600" b="1" dirty="0" smtClean="0"/>
              <a:t>poisťovne</a:t>
            </a:r>
          </a:p>
          <a:p>
            <a:pPr marL="0" indent="0" algn="just">
              <a:buNone/>
            </a:pPr>
            <a:r>
              <a:rPr lang="sk-SK" sz="1600" b="1" dirty="0"/>
              <a:t>Príloha č. 4 </a:t>
            </a:r>
            <a:r>
              <a:rPr lang="sk-SK" sz="1600" b="1" dirty="0" err="1"/>
              <a:t>ŽoNFP</a:t>
            </a:r>
            <a:r>
              <a:rPr lang="sk-SK" sz="1600" b="1" dirty="0"/>
              <a:t>: Ukazovatele finančnej  situácie </a:t>
            </a:r>
            <a:r>
              <a:rPr lang="sk-SK" sz="1600" dirty="0"/>
              <a:t>(podľa záväzného formulára</a:t>
            </a:r>
            <a:r>
              <a:rPr lang="sk-SK" sz="1600" dirty="0" smtClean="0"/>
              <a:t>)</a:t>
            </a:r>
          </a:p>
          <a:p>
            <a:pPr marL="0" indent="0" algn="just">
              <a:buNone/>
            </a:pPr>
            <a:r>
              <a:rPr lang="sk-SK" sz="1600" b="1" dirty="0"/>
              <a:t>Príloha č. 5 </a:t>
            </a:r>
            <a:r>
              <a:rPr lang="sk-SK" sz="1600" b="1" dirty="0" err="1"/>
              <a:t>ŽoNFP</a:t>
            </a:r>
            <a:r>
              <a:rPr lang="sk-SK" sz="1600" b="1" dirty="0"/>
              <a:t>: Doklady preukazujúce finančnú </a:t>
            </a:r>
            <a:r>
              <a:rPr lang="sk-SK" sz="1600" b="1" dirty="0" smtClean="0"/>
              <a:t>spôsobilosť</a:t>
            </a:r>
          </a:p>
          <a:p>
            <a:pPr marL="0" indent="0" algn="just">
              <a:buNone/>
            </a:pPr>
            <a:r>
              <a:rPr lang="sk-SK" sz="1600" b="1" dirty="0"/>
              <a:t>Príloha č. 6 </a:t>
            </a:r>
            <a:r>
              <a:rPr lang="sk-SK" sz="1600" b="1" dirty="0" err="1"/>
              <a:t>ŽoNFP</a:t>
            </a:r>
            <a:r>
              <a:rPr lang="sk-SK" sz="1600" b="1" dirty="0"/>
              <a:t>: Uznesenie (výpis z uznesenia) zastupiteľstva o schválení programu rozvoja  </a:t>
            </a:r>
            <a:r>
              <a:rPr lang="sk-SK" sz="1600" b="1" dirty="0" smtClean="0"/>
              <a:t>    obce </a:t>
            </a:r>
            <a:r>
              <a:rPr lang="sk-SK" sz="1600" b="1" dirty="0"/>
              <a:t>a príslušnej územnoplánovacej </a:t>
            </a:r>
            <a:r>
              <a:rPr lang="sk-SK" sz="1600" b="1" dirty="0" smtClean="0"/>
              <a:t>dokumentácie</a:t>
            </a:r>
          </a:p>
          <a:p>
            <a:pPr marL="0" indent="0" algn="just">
              <a:buNone/>
            </a:pPr>
            <a:r>
              <a:rPr lang="sk-SK" sz="1600" b="1" dirty="0"/>
              <a:t>Príloha č. 7 </a:t>
            </a:r>
            <a:r>
              <a:rPr lang="sk-SK" sz="1600" b="1" dirty="0" err="1"/>
              <a:t>ŽoNFP</a:t>
            </a:r>
            <a:r>
              <a:rPr lang="sk-SK" sz="1600" b="1" dirty="0"/>
              <a:t>: Výpis z registra </a:t>
            </a:r>
            <a:r>
              <a:rPr lang="sk-SK" sz="1600" b="1" dirty="0" smtClean="0"/>
              <a:t>trestov</a:t>
            </a:r>
          </a:p>
          <a:p>
            <a:pPr marL="0" indent="0" algn="just">
              <a:buNone/>
            </a:pPr>
            <a:r>
              <a:rPr lang="sk-SK" sz="1600" b="1" dirty="0"/>
              <a:t>Príloha č. 8 </a:t>
            </a:r>
            <a:r>
              <a:rPr lang="sk-SK" sz="1600" b="1" dirty="0" err="1"/>
              <a:t>ŽoNFP</a:t>
            </a:r>
            <a:r>
              <a:rPr lang="sk-SK" sz="1600" b="1" dirty="0"/>
              <a:t>: Špecifikácia oprávnených výdavkov a spôsob ich stanovenia </a:t>
            </a:r>
            <a:endParaRPr lang="sk-SK" sz="1600" b="1" dirty="0" smtClean="0"/>
          </a:p>
          <a:p>
            <a:pPr marL="0" indent="0" algn="just">
              <a:buNone/>
            </a:pPr>
            <a:r>
              <a:rPr lang="sk-SK" sz="1600" b="1" dirty="0"/>
              <a:t>Príloha č. 9 </a:t>
            </a:r>
            <a:r>
              <a:rPr lang="sk-SK" sz="1600" b="1" dirty="0" err="1"/>
              <a:t>ŽoNFP</a:t>
            </a:r>
            <a:r>
              <a:rPr lang="sk-SK" sz="1600" b="1" dirty="0"/>
              <a:t>: Projektová dokumentácia stavby vrátane </a:t>
            </a:r>
            <a:r>
              <a:rPr lang="sk-SK" sz="1600" b="1" dirty="0" err="1"/>
              <a:t>položkového</a:t>
            </a:r>
            <a:r>
              <a:rPr lang="sk-SK" sz="1600" b="1" dirty="0"/>
              <a:t> rozpočtu stavby  </a:t>
            </a:r>
            <a:r>
              <a:rPr lang="sk-SK" sz="1600" b="1" dirty="0" smtClean="0"/>
              <a:t> </a:t>
            </a:r>
            <a:r>
              <a:rPr lang="sk-SK" sz="1600" dirty="0" smtClean="0"/>
              <a:t>(relevantné, ak súčasťou </a:t>
            </a:r>
            <a:r>
              <a:rPr lang="sk-SK" sz="1600" dirty="0"/>
              <a:t>projektu je realizácia </a:t>
            </a:r>
            <a:r>
              <a:rPr lang="sk-SK" sz="1600" b="1" dirty="0"/>
              <a:t>typu aktivity </a:t>
            </a:r>
            <a:r>
              <a:rPr lang="sk-SK" sz="1600" b="1" dirty="0" smtClean="0"/>
              <a:t>A</a:t>
            </a:r>
            <a:r>
              <a:rPr lang="sk-SK" sz="1600" dirty="0" smtClean="0"/>
              <a:t>)</a:t>
            </a:r>
          </a:p>
          <a:p>
            <a:pPr marL="0" indent="0" algn="just">
              <a:buNone/>
            </a:pPr>
            <a:r>
              <a:rPr lang="sk-SK" sz="1600" b="1" dirty="0"/>
              <a:t>Príloha č. 10 </a:t>
            </a:r>
            <a:r>
              <a:rPr lang="sk-SK" sz="1600" b="1" dirty="0" err="1"/>
              <a:t>ŽoNFP</a:t>
            </a:r>
            <a:r>
              <a:rPr lang="sk-SK" sz="1600" b="1" dirty="0"/>
              <a:t>: Povolenie na realizáciu projektu vydané príslušným povoľovacím orgánom </a:t>
            </a:r>
            <a:r>
              <a:rPr lang="sk-SK" sz="1600" b="1" dirty="0" smtClean="0"/>
              <a:t>   </a:t>
            </a:r>
            <a:r>
              <a:rPr lang="sk-SK" sz="1600" dirty="0" smtClean="0"/>
              <a:t>(</a:t>
            </a:r>
            <a:r>
              <a:rPr lang="sk-SK" sz="1600" dirty="0"/>
              <a:t>relevantné, ak súčasťou projektu je realizácia </a:t>
            </a:r>
            <a:r>
              <a:rPr lang="sk-SK" sz="1600" b="1" dirty="0"/>
              <a:t>typu aktivity A</a:t>
            </a:r>
            <a:r>
              <a:rPr lang="sk-SK" sz="1600" dirty="0" smtClean="0"/>
              <a:t>)</a:t>
            </a:r>
          </a:p>
          <a:p>
            <a:pPr marL="0" indent="0" algn="just">
              <a:buNone/>
            </a:pPr>
            <a:r>
              <a:rPr lang="sk-SK" sz="1600" b="1" dirty="0"/>
              <a:t>Príloha č. 11 </a:t>
            </a:r>
            <a:r>
              <a:rPr lang="sk-SK" sz="1600" b="1" dirty="0" err="1"/>
              <a:t>ŽoNFP</a:t>
            </a:r>
            <a:r>
              <a:rPr lang="sk-SK" sz="1600" b="1" dirty="0"/>
              <a:t>: Potvrdenie miestne príslušného inšpektorátu </a:t>
            </a:r>
            <a:r>
              <a:rPr lang="sk-SK" sz="1600" b="1" dirty="0" smtClean="0"/>
              <a:t>práce</a:t>
            </a:r>
          </a:p>
          <a:p>
            <a:pPr marL="0" indent="0" algn="just">
              <a:buNone/>
            </a:pPr>
            <a:r>
              <a:rPr lang="sk-SK" sz="1600" b="1" dirty="0"/>
              <a:t>Príloha č. 12 </a:t>
            </a:r>
            <a:r>
              <a:rPr lang="sk-SK" sz="1600" b="1" dirty="0" err="1"/>
              <a:t>ŽoNFP</a:t>
            </a:r>
            <a:r>
              <a:rPr lang="sk-SK" sz="1600" b="1" dirty="0"/>
              <a:t>: List vlastníctva, prípadne iný doklad oprávňujúci žiadateľa užívať </a:t>
            </a:r>
            <a:r>
              <a:rPr lang="sk-SK" sz="1600" b="1" dirty="0" smtClean="0"/>
              <a:t> nehnuteľnosť </a:t>
            </a:r>
            <a:r>
              <a:rPr lang="sk-SK" sz="1600" b="1" dirty="0"/>
              <a:t>po dobu realizácie projektu a minimálne 5 rokov po ukončení realizácie projektu a realizovať na nej stavbu</a:t>
            </a:r>
            <a:r>
              <a:rPr lang="sk-SK" sz="1600" dirty="0"/>
              <a:t>  (napr. nájomná zmluva, zmluva o vecnom bremene, zmluva o budúcej kúpnej zmluve, zmluva o budúcej zmluve o vecnom bremene  a pod. v zmysle § 139 ods. 1 zákona č. 50/1976 Zb. Stavebný zákon)</a:t>
            </a:r>
            <a:endParaRPr lang="sk-SK" sz="1600" dirty="0" smtClean="0"/>
          </a:p>
          <a:p>
            <a:pPr marL="0" indent="0" algn="just">
              <a:buNone/>
            </a:pPr>
            <a:endParaRPr lang="sk-SK" sz="1600" dirty="0" smtClean="0"/>
          </a:p>
          <a:p>
            <a:pPr marL="0" indent="0" algn="just">
              <a:buNone/>
            </a:pPr>
            <a:endParaRPr lang="sk-SK" sz="1600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806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Príloha č. 8 výzvy</a:t>
            </a:r>
            <a: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/>
            </a:r>
            <a:br>
              <a:rPr lang="sk-SK" sz="20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</a:br>
            <a:endParaRPr lang="sk-SK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marL="82296" indent="0" fontAlgn="auto">
              <a:spcAft>
                <a:spcPts val="0"/>
              </a:spcAft>
              <a:buNone/>
              <a:defRPr/>
            </a:pPr>
            <a:r>
              <a:rPr lang="sk-SK" sz="16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Zoznam </a:t>
            </a:r>
            <a:r>
              <a:rPr lang="sk-SK" sz="16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povinných príloh k Žiadosti o nenávratný finančný príspevok</a:t>
            </a:r>
          </a:p>
          <a:p>
            <a:pPr marL="0" indent="0">
              <a:buNone/>
            </a:pP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 smtClean="0"/>
              <a:t>Príloha </a:t>
            </a:r>
            <a:r>
              <a:rPr lang="sk-SK" sz="1600" b="1" dirty="0"/>
              <a:t>č. 13 </a:t>
            </a:r>
            <a:r>
              <a:rPr lang="sk-SK" sz="1600" b="1" dirty="0" err="1"/>
              <a:t>ŽoNFP</a:t>
            </a:r>
            <a:r>
              <a:rPr lang="sk-SK" sz="1600" b="1" dirty="0"/>
              <a:t>: Vyjadrenie príslušného orgánu z procesu posudzovania vplyvov na životné </a:t>
            </a:r>
            <a:r>
              <a:rPr lang="sk-SK" sz="1600" b="1" dirty="0" smtClean="0"/>
              <a:t>prostredie</a:t>
            </a:r>
          </a:p>
          <a:p>
            <a:pPr marL="0" indent="0">
              <a:buNone/>
            </a:pPr>
            <a:r>
              <a:rPr lang="sk-SK" sz="1600" b="1" dirty="0"/>
              <a:t>Príloha č. 14 </a:t>
            </a:r>
            <a:r>
              <a:rPr lang="sk-SK" sz="1600" b="1" dirty="0" err="1"/>
              <a:t>ŽoNFP</a:t>
            </a:r>
            <a:r>
              <a:rPr lang="sk-SK" sz="1600" b="1" dirty="0"/>
              <a:t>: Stanovisko príslušného orgánu </a:t>
            </a:r>
            <a:endParaRPr lang="sk-SK" sz="1600" b="1" dirty="0" smtClean="0"/>
          </a:p>
          <a:p>
            <a:pPr marL="0" indent="0">
              <a:buNone/>
            </a:pPr>
            <a:r>
              <a:rPr lang="sk-SK" sz="1600" b="1" dirty="0"/>
              <a:t>Príloha č. 15 </a:t>
            </a:r>
            <a:r>
              <a:rPr lang="sk-SK" sz="1600" b="1" dirty="0" err="1"/>
              <a:t>ŽoNFP</a:t>
            </a:r>
            <a:r>
              <a:rPr lang="sk-SK" sz="1600" b="1" dirty="0"/>
              <a:t>: Súhrnné čestné vyhlásenie </a:t>
            </a:r>
            <a:r>
              <a:rPr lang="sk-SK" sz="1600" dirty="0"/>
              <a:t>(podľa záväzného formulára</a:t>
            </a:r>
            <a:r>
              <a:rPr lang="sk-SK" sz="1600" dirty="0" smtClean="0"/>
              <a:t>)</a:t>
            </a:r>
          </a:p>
          <a:p>
            <a:pPr marL="0" indent="0">
              <a:buNone/>
            </a:pPr>
            <a:r>
              <a:rPr lang="sk-SK" sz="1600" b="1" dirty="0"/>
              <a:t>Príloha č. 16 </a:t>
            </a:r>
            <a:r>
              <a:rPr lang="sk-SK" sz="1600" b="1" dirty="0" err="1"/>
              <a:t>ŽoNFP</a:t>
            </a:r>
            <a:r>
              <a:rPr lang="sk-SK" sz="1600" b="1" dirty="0"/>
              <a:t>: Rozhodnutie o zistení osoby zodpovednej za nezákonné umiestnenie odpadu </a:t>
            </a:r>
            <a:r>
              <a:rPr lang="sk-SK" sz="1600" dirty="0"/>
              <a:t>(relevantné, ak súčasťou projektu je realizácia </a:t>
            </a:r>
            <a:r>
              <a:rPr lang="sk-SK" sz="1600" b="1" dirty="0"/>
              <a:t>typu aktivity B</a:t>
            </a:r>
            <a:r>
              <a:rPr lang="sk-SK" sz="1600" dirty="0" smtClean="0"/>
              <a:t>)</a:t>
            </a:r>
          </a:p>
          <a:p>
            <a:pPr marL="0" indent="0">
              <a:buNone/>
            </a:pPr>
            <a:endParaRPr lang="sk-SK" sz="1600" b="1" dirty="0" smtClean="0"/>
          </a:p>
          <a:p>
            <a:pPr marL="82296" indent="0" algn="just" fontAlgn="auto">
              <a:spcAft>
                <a:spcPts val="0"/>
              </a:spcAft>
              <a:buNone/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17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726</Words>
  <Application>Microsoft Office PowerPoint</Application>
  <PresentationFormat>Prezentácia na obrazovke (4:3)</PresentationFormat>
  <Paragraphs>183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Verdana</vt:lpstr>
      <vt:lpstr>WenQuanYi Zen Hei</vt:lpstr>
      <vt:lpstr>Motív Office</vt:lpstr>
      <vt:lpstr>1_Motív Office</vt:lpstr>
      <vt:lpstr>OPERAČNÝ PROGRAM  ĽUDSKÉ ZDROJE</vt:lpstr>
      <vt:lpstr>  </vt:lpstr>
      <vt:lpstr>  </vt:lpstr>
      <vt:lpstr>Prezentácia programu PowerPoint</vt:lpstr>
      <vt:lpstr>Prezentácia programu PowerPoint</vt:lpstr>
      <vt:lpstr>Prezentácia programu PowerPoint</vt:lpstr>
      <vt:lpstr>Prezentácia programu PowerPoint</vt:lpstr>
      <vt:lpstr>Príloha č. 8 výzvy  Zoznam povinných príloh k Žiadosti o nenávratný finančný príspevok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paul sly</dc:creator>
  <cp:lastModifiedBy>metodika2 </cp:lastModifiedBy>
  <cp:revision>195</cp:revision>
  <dcterms:created xsi:type="dcterms:W3CDTF">2015-06-03T20:40:01Z</dcterms:created>
  <dcterms:modified xsi:type="dcterms:W3CDTF">2017-02-07T15:14:13Z</dcterms:modified>
</cp:coreProperties>
</file>