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5" r:id="rId4"/>
    <p:sldId id="282" r:id="rId5"/>
    <p:sldId id="280" r:id="rId6"/>
    <p:sldId id="298" r:id="rId7"/>
    <p:sldId id="328" r:id="rId8"/>
    <p:sldId id="329" r:id="rId9"/>
    <p:sldId id="313" r:id="rId10"/>
    <p:sldId id="314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77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07.02.2017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chard.svirk@minv.sk" TargetMode="External"/><Relationship Id="rId5" Type="http://schemas.openxmlformats.org/officeDocument/2006/relationships/hyperlink" Target="mailto:jana.tazka@minv.sk" TargetMode="External"/><Relationship Id="rId4" Type="http://schemas.openxmlformats.org/officeDocument/2006/relationships/hyperlink" Target="mailto:matej.mikuska@min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dirty="0">
                <a:solidFill>
                  <a:schemeClr val="accent6">
                    <a:lumMod val="75000"/>
                  </a:schemeClr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>
                <a:latin typeface="Brush Script MT" panose="03060802040406070304" pitchFamily="66" charset="0"/>
              </a:rPr>
              <a:t>Ing. Richard </a:t>
            </a:r>
            <a:r>
              <a:rPr lang="sk-SK" sz="2400" dirty="0" err="1">
                <a:latin typeface="Brush Script MT" panose="03060802040406070304" pitchFamily="66" charset="0"/>
              </a:rPr>
              <a:t>Švirk</a:t>
            </a:r>
            <a:endParaRPr lang="sk-SK" sz="2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79512" y="305470"/>
            <a:ext cx="8219256" cy="5380633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VÝZVA NA PREDKLADANIE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ŽIADOSTÍ O NENÁVRATNÝ FINANČNÝ PRÍSPEVOK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OPLZ-PO6-SC611-2016-3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Hlavná aktivita projektu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pl-P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Podpora zlepšenia prístupu k pitnej vode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Spôsob realizácie </a:t>
            </a:r>
          </a:p>
          <a:p>
            <a:pPr marL="539496" indent="-457200" algn="just" fontAlgn="auto">
              <a:spcAft>
                <a:spcPts val="0"/>
              </a:spcAft>
              <a:buAutoNum type="alphaUcPeriod"/>
              <a:defRPr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Výstavba a rozšírenie miestnych vodovodov/potrubných rozvodov pitnej vody</a:t>
            </a:r>
          </a:p>
          <a:p>
            <a:pPr marL="539496" indent="-457200" algn="just" fontAlgn="auto">
              <a:spcAft>
                <a:spcPts val="0"/>
              </a:spcAft>
              <a:buAutoNum type="alphaUcPeriod"/>
              <a:defRPr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Budovanie vŕtaných studní</a:t>
            </a:r>
          </a:p>
          <a:p>
            <a:pPr marL="539496" indent="-457200" algn="just" fontAlgn="auto">
              <a:spcAft>
                <a:spcPts val="0"/>
              </a:spcAft>
              <a:buAutoNum type="alphaUcPeriod"/>
              <a:defRPr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Realizácia úpravní povrchovej vody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4734"/>
            <a:ext cx="8186766" cy="57606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37477" y="332656"/>
            <a:ext cx="8291264" cy="5688632"/>
          </a:xfrm>
        </p:spPr>
        <p:txBody>
          <a:bodyPr/>
          <a:lstStyle/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Benchmarky a finančné limity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Spôsob realizácie 		Benchmark	Fin. limit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vodovody/ potrubné rozvody	250,00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287,50 EUR/m</a:t>
            </a:r>
            <a:endParaRPr lang="sk-SK" sz="18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vŕtané studne	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700,00 EUR/m</a:t>
            </a:r>
            <a:r>
              <a:rPr lang="sk-SK" sz="18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815,00 EUR/m</a:t>
            </a:r>
            <a:endParaRPr lang="sk-SK" sz="18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sk-SK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úpravne povrchovej vody	53 000,00 €	63 600,00 €</a:t>
            </a: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i="1" dirty="0"/>
          </a:p>
          <a:p>
            <a:pPr marL="0" indent="0" algn="just">
              <a:buNone/>
            </a:pPr>
            <a:endParaRPr lang="sk-SK" sz="16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713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51520" y="692696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priame výdavky:</a:t>
            </a: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r>
              <a:rPr lang="sk-SK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Rezerva na nepredvídané výdavky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max. 2,5% z COV na staveb. práce s DPH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Vybavenie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(výdajný systém, kamerový systém, príslušenstvo...) 	                           </a:t>
            </a: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	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max. 10 000,00 € s DPH / jedno výdajné miesto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max. 15 000,00 € s DPH / dve a viac výdaj. miest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332656"/>
            <a:ext cx="7488832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latin typeface="+mn-lt"/>
                <a:cs typeface="+mn-cs"/>
              </a:rPr>
              <a:t>       </a:t>
            </a:r>
          </a:p>
        </p:txBody>
      </p:sp>
      <p:sp>
        <p:nvSpPr>
          <p:cNvPr id="4" name="Obdĺžnik 3"/>
          <p:cNvSpPr/>
          <p:nvPr/>
        </p:nvSpPr>
        <p:spPr>
          <a:xfrm>
            <a:off x="251520" y="548680"/>
            <a:ext cx="856895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priame výdavky:</a:t>
            </a:r>
            <a:endParaRPr lang="sk-SK" b="1" dirty="0"/>
          </a:p>
          <a:p>
            <a:pPr marL="0" indent="0" algn="just">
              <a:buNone/>
            </a:pPr>
            <a:endParaRPr lang="sk-SK" b="1" dirty="0"/>
          </a:p>
          <a:p>
            <a:pPr marL="0" indent="0" algn="just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oprávnené výdavky na stavebné práce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</a:p>
          <a:p>
            <a:pPr marL="0" indent="0" algn="just">
              <a:buNone/>
            </a:pPr>
            <a:r>
              <a:rPr lang="sk-SK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Stavebný dozor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           0,00 až 349 999,99 €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1,5%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350 000,00 až 500 000,00 € bez DPH		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1,1%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Prípravná a projektová dokumentácia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           </a:t>
            </a: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vodovody/ potrubné rozvody            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0,00 až 349 999,99 € bez DPH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2,9%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                      350 000,00 až 500 000,00 € bez DPH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2,5%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</a:t>
            </a: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vŕtané studne                                    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0,00 až 349 999,99 € bez DPH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32,0%</a:t>
            </a: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úpravne povrchovej vody                 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0,00 až 349 999,99 € bez DPH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2,9%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k-SK" sz="16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Interný manažment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1 902,00 € – cena práce	8,09 € - hodinová mzda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1 407,00 € – hrubá mzda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423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nepriame výdavky:</a:t>
            </a: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 – priame výdavky	Percentuálny limit</a:t>
            </a: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    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€ bez DPH</a:t>
            </a: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Nepriame výdavky		         0,00 – 69 999,99 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3,7%</a:t>
            </a:r>
          </a:p>
          <a:p>
            <a:pPr algn="just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</a:t>
            </a:r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70 000,00 – 149 999,99		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3,5%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150 000,00 – 349 999,99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2,9%</a:t>
            </a:r>
          </a:p>
          <a:p>
            <a:pPr algn="just"/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350 000,00 – 999 999,99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2,0%</a:t>
            </a: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95536" y="476672"/>
            <a:ext cx="84249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Finančné a percentuálne limity na nepriame výdavky:</a:t>
            </a: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COV – priame výdavky	Percentuálny limit</a:t>
            </a: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    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€ bez DPH</a:t>
            </a:r>
          </a:p>
          <a:p>
            <a:pPr lvl="0"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Realizácia procesu VO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         0,00 – 69 999,99 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1,0%</a:t>
            </a:r>
          </a:p>
          <a:p>
            <a:pPr lvl="0" algn="just"/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70 000,00 – 149 999,99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0,8%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150 000,00 – 349 999,99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0,5%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350 000,00 – 999 999,99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0,35%</a:t>
            </a:r>
          </a:p>
          <a:p>
            <a:pPr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Externý manažment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hodinová sadzba</a:t>
            </a:r>
          </a:p>
          <a:p>
            <a:pPr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                   </a:t>
            </a:r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finančný limit                              finančný limit </a:t>
            </a:r>
          </a:p>
          <a:p>
            <a:pPr algn="just"/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                                s nárokom na vrátenie DPH       bez nároku na vrátenie DPH</a:t>
            </a:r>
          </a:p>
          <a:p>
            <a:pPr algn="just"/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                                          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9,11 €/hod                         10,94 €/hod</a:t>
            </a: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Informovanie a komunikácia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Dočasný pútač   	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600,00 €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    	Stála tabuľa (stály pútač) 	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400,00 €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Informačná tabuľa (plagát) 	   </a:t>
            </a:r>
            <a:r>
              <a:rPr lang="sk-SK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30,00 €</a:t>
            </a: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6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395536" y="692695"/>
            <a:ext cx="792088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/>
            <a:endParaRPr lang="sk-SK" sz="2000" b="1" dirty="0"/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47825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47825" y="3321521"/>
            <a:ext cx="110799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9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kumimoji="0" 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95536" y="40466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Limity COV na projekt – v závislosti od počtu osôb MRK</a:t>
            </a:r>
          </a:p>
          <a:p>
            <a:pPr lvl="0" algn="just"/>
            <a:endParaRPr lang="sk-SK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    Počet osôb MRK so 			Maximálna výška príspevku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zabezpečením prístupu k pitnej vode 		MRK na 1 osobu </a:t>
            </a: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50 – 74 osôb			800 EUR / osoba MRK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75 – 99 osôb			7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00 EUR / osoba MRK</a:t>
            </a:r>
            <a:r>
              <a:rPr lang="sk-SK" sz="1600" dirty="0"/>
              <a:t> </a:t>
            </a: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100 – a viac osôb			5</a:t>
            </a:r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00 EUR / osoba MRK</a:t>
            </a:r>
            <a:r>
              <a:rPr lang="sk-SK" sz="1600" dirty="0"/>
              <a:t> </a:t>
            </a:r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Minimálna / maximálna výška príspevku na projekt:</a:t>
            </a:r>
          </a:p>
          <a:p>
            <a:pPr lvl="0" algn="just"/>
            <a:endParaRPr lang="sk-SK" sz="24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sk-SK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Minimálna výška príspevku na projekt nie je stanovená</a:t>
            </a:r>
          </a:p>
          <a:p>
            <a:pPr lvl="0" algn="just"/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lvl="0" algn="just"/>
            <a:r>
              <a:rPr lang="pl-PL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Maximálna výška príspevku na projekt: </a:t>
            </a:r>
            <a:r>
              <a:rPr lang="pl-PL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1 000 000,00 € s DPH</a:t>
            </a:r>
            <a:r>
              <a:rPr lang="sk-SK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</a:t>
            </a:r>
            <a:endParaRPr lang="sk-SK" sz="2400" b="1" dirty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4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cs typeface="WenQuanYi Zen Hei" charset="0"/>
              </a:rPr>
              <a:t>Výzva – informácie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http://www.minv.sk/?aktualne-vyzvy-2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+421 2 509 45 110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jana.tazka@minv.sk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201</Words>
  <Application>Microsoft Office PowerPoint</Application>
  <PresentationFormat>Prezentácia na obrazovke (4:3)</PresentationFormat>
  <Paragraphs>155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Brush Script MT</vt:lpstr>
      <vt:lpstr>Calibri</vt:lpstr>
      <vt:lpstr>Verdana</vt:lpstr>
      <vt:lpstr>WenQuanYi Zen Hei</vt:lpstr>
      <vt:lpstr>Motív Office</vt:lpstr>
      <vt:lpstr>OPERAČNÝ PROGRAM  ĽUDSKÉ ZDROJE</vt:lpstr>
      <vt:lpstr>  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terms:created xsi:type="dcterms:W3CDTF">2015-06-03T20:40:01Z</dcterms:created>
  <dcterms:modified xsi:type="dcterms:W3CDTF">2017-02-07T21:39:54Z</dcterms:modified>
</cp:coreProperties>
</file>