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9">
  <p:sldMasterIdLst>
    <p:sldMasterId id="2147483648" r:id="rId1"/>
  </p:sldMasterIdLst>
  <p:notesMasterIdLst>
    <p:notesMasterId r:id="rId12"/>
  </p:notesMasterIdLst>
  <p:sldIdLst>
    <p:sldId id="256" r:id="rId2"/>
    <p:sldId id="271" r:id="rId3"/>
    <p:sldId id="275" r:id="rId4"/>
    <p:sldId id="282" r:id="rId5"/>
    <p:sldId id="280" r:id="rId6"/>
    <p:sldId id="298" r:id="rId7"/>
    <p:sldId id="328" r:id="rId8"/>
    <p:sldId id="329" r:id="rId9"/>
    <p:sldId id="313" r:id="rId10"/>
    <p:sldId id="314" r:id="rId11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Stredný štýl 3 - 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Štýl s motívom 1 - zvýrazneni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Štýl s motívom 2 - zvýrazneni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Svetlý štýl 2 - zvýrazneni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Svetlý štýl 3 - zvýrazneni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Stredný štýl 1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Stredný štýl 4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Tmavý štýl 1 - zvýrazneni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Tmavý štýl 2 - zvýraznenie 5/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63" d="100"/>
          <a:sy n="63" d="100"/>
        </p:scale>
        <p:origin x="77" y="47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956F4-E23E-4CA6-9206-7BF7C18813F2}" type="datetimeFigureOut">
              <a:rPr lang="sk-SK" smtClean="0"/>
              <a:pPr/>
              <a:t>07.02.2017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FE273-3BE1-4904-BBCB-1C468CCF355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3211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9F14-69B4-41CF-B158-1197DE3721CE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33CEC-27CB-4240-910A-3FA572F372C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FB694-C190-476D-A1AE-E04CF2C65972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CD674-C38A-4501-A935-D36C32927CA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F6AE0-AA1B-4FE8-B5BA-D25BBDF4C958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55EC-A514-44C7-8952-DC130D1D97E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F2A6-75B0-44D7-B4B9-0CE7CA387C8D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6FC8-E320-443E-8355-7A853A8BAC0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1D1CD-5E22-40E5-8788-4C700676CC46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439C9-6033-4F13-B187-242549BF2C4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D165C-9B42-4589-A6FB-2A7F62E37C97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9F26E-3485-408E-B00C-498EDA0B5FD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823F2-B48D-46F5-A11C-23644519D623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695DD-CE5D-4F08-9852-6B5EDA4EF2F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3DEE-A4D6-468A-9B78-9876753510B9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21214-E217-4421-B08B-02841F7F0A3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A2949-4F9C-4CC1-9423-73EB92FA01C4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DA5C0-3C22-4F13-9313-4F0EB2C1252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5ED0F-6D7C-44BE-BEC9-C1CFEABBE45E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FA543-1DE1-41BE-BD96-FDCF96E289C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5667F-2D87-4D01-AB7D-1668304ECD75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0325D-32BF-4193-963D-02DAEDEE378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CC298B-3C55-442F-904E-CDBE8111C3AB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3E5F06-8913-4B54-9138-45AE85E68A3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metodika.imrk@minv.sk" TargetMode="External"/><Relationship Id="rId2" Type="http://schemas.openxmlformats.org/officeDocument/2006/relationships/hyperlink" Target="http://www.minv.sk/?OPL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ichard.svirk@minv.sk" TargetMode="External"/><Relationship Id="rId5" Type="http://schemas.openxmlformats.org/officeDocument/2006/relationships/hyperlink" Target="mailto:jana.tazka@minv.sk" TargetMode="External"/><Relationship Id="rId4" Type="http://schemas.openxmlformats.org/officeDocument/2006/relationships/hyperlink" Target="mailto:matej.mikuska@minv.s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27984" y="3789040"/>
            <a:ext cx="4271963" cy="1143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  <a:t>OPERAČNÝ PROGRAM </a:t>
            </a:r>
            <a:br>
              <a:rPr lang="sk-SK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</a:br>
            <a:r>
              <a:rPr lang="sk-SK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  <a:t>ĽUDSKÉ ZDROJE</a:t>
            </a:r>
            <a:endParaRPr lang="sk-SK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27984" y="4869160"/>
            <a:ext cx="4257675" cy="500062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Inklúzia marginalizovaných rómskych komunít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sk-SK" sz="1200" dirty="0">
                <a:latin typeface="Arial" charset="0"/>
                <a:cs typeface="WenQuanYi Zen Hei" charset="0"/>
              </a:rPr>
              <a:t>Programové obdobie 2014-2020</a:t>
            </a:r>
            <a:endParaRPr lang="sk-SK" sz="1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r>
              <a:rPr lang="sk-SK" sz="4000" dirty="0">
                <a:solidFill>
                  <a:schemeClr val="accent6">
                    <a:lumMod val="75000"/>
                  </a:schemeClr>
                </a:solidFill>
              </a:rPr>
              <a:t>Ďakujem za pozornosť</a:t>
            </a:r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r>
              <a:rPr lang="sk-SK" sz="2400" dirty="0">
                <a:latin typeface="Brush Script MT" panose="03060802040406070304" pitchFamily="66" charset="0"/>
              </a:rPr>
              <a:t>Ing. Richard </a:t>
            </a:r>
            <a:r>
              <a:rPr lang="sk-SK" sz="2400" dirty="0" err="1">
                <a:latin typeface="Brush Script MT" panose="03060802040406070304" pitchFamily="66" charset="0"/>
              </a:rPr>
              <a:t>Švirk</a:t>
            </a:r>
            <a:endParaRPr lang="sk-SK" sz="2400" dirty="0"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764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179512" y="305470"/>
            <a:ext cx="8219256" cy="5380633"/>
          </a:xfrm>
        </p:spPr>
        <p:txBody>
          <a:bodyPr/>
          <a:lstStyle/>
          <a:p>
            <a:pPr marL="425196" algn="just" fontAlgn="auto">
              <a:spcAft>
                <a:spcPts val="0"/>
              </a:spcAft>
              <a:buNone/>
              <a:defRPr/>
            </a:pPr>
            <a:endParaRPr lang="sk-SK" sz="20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algn="just" fontAlgn="auto">
              <a:spcAft>
                <a:spcPts val="0"/>
              </a:spcAft>
              <a:buNone/>
              <a:defRPr/>
            </a:pP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VÝZVA NA PREDKLADANIE 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ŽIADOSTÍ O NENÁVRATNÝ FINANČNÝ PRÍSPEVOK 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OPLZ-PO6-SC611-2016-3</a:t>
            </a:r>
            <a:endParaRPr lang="sk-SK" sz="20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algn="just" fontAlgn="auto">
              <a:spcAft>
                <a:spcPts val="0"/>
              </a:spcAft>
              <a:buNone/>
              <a:defRPr/>
            </a:pPr>
            <a:endParaRPr lang="sk-SK" sz="20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algn="just" fontAlgn="auto">
              <a:spcAft>
                <a:spcPts val="0"/>
              </a:spcAft>
              <a:buNone/>
              <a:defRPr/>
            </a:pP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Hlavná aktivita projektu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r>
              <a:rPr lang="pl-PL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Podpora zlepšenia prístupu k pitnej vode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endParaRPr lang="pl-PL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algn="just" fontAlgn="auto">
              <a:spcAft>
                <a:spcPts val="0"/>
              </a:spcAft>
              <a:buNone/>
              <a:defRPr/>
            </a:pP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Spôsob realizácie </a:t>
            </a:r>
          </a:p>
          <a:p>
            <a:pPr marL="539496" indent="-457200" algn="just" fontAlgn="auto">
              <a:spcAft>
                <a:spcPts val="0"/>
              </a:spcAft>
              <a:buAutoNum type="alphaUcPeriod"/>
              <a:defRPr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Výstavba a rozšírenie miestnych vodovodov/potrubných rozvodov pitnej vody</a:t>
            </a:r>
          </a:p>
          <a:p>
            <a:pPr marL="539496" indent="-457200" algn="just" fontAlgn="auto">
              <a:spcAft>
                <a:spcPts val="0"/>
              </a:spcAft>
              <a:buAutoNum type="alphaUcPeriod"/>
              <a:defRPr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Budovanie vŕtaných studní</a:t>
            </a:r>
          </a:p>
          <a:p>
            <a:pPr marL="539496" indent="-457200" algn="just" fontAlgn="auto">
              <a:spcAft>
                <a:spcPts val="0"/>
              </a:spcAft>
              <a:buAutoNum type="alphaUcPeriod"/>
              <a:defRPr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Realizácia úpravní povrchovej vody</a:t>
            </a:r>
          </a:p>
          <a:p>
            <a:pPr marL="0" indent="0">
              <a:buNone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82296" indent="0" fontAlgn="auto">
              <a:spcAft>
                <a:spcPts val="0"/>
              </a:spcAft>
              <a:buNone/>
              <a:defRPr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44734"/>
            <a:ext cx="8186766" cy="576064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337477" y="332656"/>
            <a:ext cx="8291264" cy="5688632"/>
          </a:xfrm>
        </p:spPr>
        <p:txBody>
          <a:bodyPr/>
          <a:lstStyle/>
          <a:p>
            <a:pPr marL="0" indent="0">
              <a:buNone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Benchmarky a finančné limity </a:t>
            </a:r>
          </a:p>
          <a:p>
            <a:pPr marL="0" indent="0">
              <a:buNone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Spôsob realizácie 		Benchmark	Fin. limit</a:t>
            </a:r>
          </a:p>
          <a:p>
            <a:pPr marL="0" indent="0" algn="just">
              <a:buNone/>
            </a:pPr>
            <a:endParaRPr lang="sk-SK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sk-SK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vodovody/ potrubné rozvody	250,00 EUR/m</a:t>
            </a:r>
            <a:r>
              <a:rPr lang="sk-SK" sz="1800" b="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287,50 EUR/m</a:t>
            </a:r>
            <a:endParaRPr lang="sk-SK" sz="1800" b="1" baseline="30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sk-SK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vŕtané studne	</a:t>
            </a: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700,00 EUR/m</a:t>
            </a:r>
            <a:r>
              <a:rPr lang="sk-SK" sz="1800" b="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815,00 EUR/m</a:t>
            </a:r>
            <a:endParaRPr lang="sk-SK" sz="1800" b="1" baseline="30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sk-SK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úpravne povrchovej vody	53 000,00 €	63 600,00 €</a:t>
            </a:r>
          </a:p>
          <a:p>
            <a:pPr marL="0" indent="0" algn="just">
              <a:buNone/>
            </a:pPr>
            <a:endParaRPr lang="sk-SK" sz="1600" b="1" dirty="0"/>
          </a:p>
          <a:p>
            <a:pPr marL="0" indent="0" algn="just">
              <a:buNone/>
            </a:pPr>
            <a:endParaRPr lang="sk-SK" sz="1600" dirty="0"/>
          </a:p>
          <a:p>
            <a:pPr marL="0" indent="0" algn="just">
              <a:buNone/>
            </a:pPr>
            <a:endParaRPr lang="sk-SK" sz="1600" b="1" dirty="0"/>
          </a:p>
          <a:p>
            <a:pPr marL="0" indent="0" algn="just">
              <a:buNone/>
            </a:pPr>
            <a:endParaRPr lang="sk-SK" sz="1600" i="1" dirty="0"/>
          </a:p>
          <a:p>
            <a:pPr marL="0" indent="0" algn="just">
              <a:buNone/>
            </a:pPr>
            <a:endParaRPr lang="sk-SK" sz="1600" dirty="0"/>
          </a:p>
          <a:p>
            <a:pPr marL="82296" indent="0" fontAlgn="auto">
              <a:spcAft>
                <a:spcPts val="0"/>
              </a:spcAft>
              <a:buNone/>
              <a:defRPr/>
            </a:pPr>
            <a:endParaRPr lang="sk-SK" sz="1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63713" y="1485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k-S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251520" y="692696"/>
            <a:ext cx="849694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Finančné a percentuálne limity na priame výdavky:</a:t>
            </a:r>
            <a:endParaRPr lang="sk-SK" b="1" dirty="0"/>
          </a:p>
          <a:p>
            <a:pPr marL="0" indent="0" algn="just">
              <a:buNone/>
            </a:pPr>
            <a:endParaRPr lang="sk-SK" b="1" dirty="0"/>
          </a:p>
          <a:p>
            <a:pPr marL="0" indent="0" algn="just">
              <a:buNone/>
            </a:pPr>
            <a:endParaRPr lang="sk-SK" b="1" dirty="0"/>
          </a:p>
          <a:p>
            <a:pPr marL="0" indent="0" algn="just">
              <a:buNone/>
            </a:pPr>
            <a:r>
              <a:rPr lang="sk-SK" sz="16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Rezerva na nepredvídané výdavky </a:t>
            </a: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max. 2,5% z COV na staveb. práce s DPH</a:t>
            </a: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r>
              <a:rPr lang="sk-SK" sz="16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Vybavenie</a:t>
            </a:r>
          </a:p>
          <a:p>
            <a:pPr algn="just"/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(výdajný systém, kamerový systém, príslušenstvo...) 	                           </a:t>
            </a:r>
          </a:p>
          <a:p>
            <a:pPr algn="just"/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				</a:t>
            </a: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max. 10 000,00 € s DPH / jedno výdajné miesto</a:t>
            </a:r>
          </a:p>
          <a:p>
            <a:pPr marL="0" indent="0" algn="just">
              <a:buNone/>
            </a:pP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	max. 15 000,00 € s DPH / dve a viac výdaj. miest</a:t>
            </a: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655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827584" y="332656"/>
            <a:ext cx="7488832" cy="63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sk-SK" sz="1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1600" b="1" dirty="0">
                <a:latin typeface="+mn-lt"/>
                <a:cs typeface="+mn-cs"/>
              </a:rPr>
              <a:t>       </a:t>
            </a:r>
          </a:p>
        </p:txBody>
      </p:sp>
      <p:sp>
        <p:nvSpPr>
          <p:cNvPr id="4" name="Obdĺžnik 3"/>
          <p:cNvSpPr/>
          <p:nvPr/>
        </p:nvSpPr>
        <p:spPr>
          <a:xfrm>
            <a:off x="251520" y="548680"/>
            <a:ext cx="8568952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Finančné a percentuálne limity na priame výdavky:</a:t>
            </a:r>
            <a:endParaRPr lang="sk-SK" b="1" dirty="0"/>
          </a:p>
          <a:p>
            <a:pPr marL="0" indent="0" algn="just">
              <a:buNone/>
            </a:pPr>
            <a:endParaRPr lang="sk-SK" b="1" dirty="0"/>
          </a:p>
          <a:p>
            <a:pPr marL="0" indent="0" algn="just">
              <a:buNone/>
            </a:pP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</a:t>
            </a: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oprávnené výdavky na stavebné práce</a:t>
            </a:r>
          </a:p>
          <a:p>
            <a:pPr marL="0" indent="0" algn="just">
              <a:buNone/>
            </a:pP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</a:t>
            </a:r>
          </a:p>
          <a:p>
            <a:pPr marL="0" indent="0" algn="just">
              <a:buNone/>
            </a:pPr>
            <a:r>
              <a:rPr lang="sk-SK" sz="16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Stavebný dozor </a:t>
            </a: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           0,00 až 349 999,99 € bez DPH		</a:t>
            </a: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1,5%</a:t>
            </a:r>
          </a:p>
          <a:p>
            <a:pPr marL="0" indent="0" algn="just">
              <a:buNone/>
            </a:pP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350 000,00 až 500 000,00 € bez DPH		</a:t>
            </a: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1,1%</a:t>
            </a: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sk-SK" sz="16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Prípravná a projektová dokumentácia</a:t>
            </a: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           </a:t>
            </a:r>
          </a:p>
          <a:p>
            <a:pPr algn="just"/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vodovody/ potrubné rozvody             </a:t>
            </a: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0,00 až 349 999,99 € bez DPH	</a:t>
            </a: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2,9%</a:t>
            </a:r>
          </a:p>
          <a:p>
            <a:pPr algn="just"/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                      350 000,00 až 500 000,00 € bez DPH	</a:t>
            </a: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2,5%</a:t>
            </a:r>
          </a:p>
          <a:p>
            <a:pPr algn="just"/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	</a:t>
            </a:r>
            <a:endParaRPr lang="sk-SK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vŕtané studne                                     </a:t>
            </a: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0,00 až 349 999,99 € bez DPH	</a:t>
            </a: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32,0%</a:t>
            </a:r>
          </a:p>
          <a:p>
            <a:pPr algn="just"/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úpravne povrchovej vody                  </a:t>
            </a: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0,00 až 349 999,99 € bez DPH	</a:t>
            </a: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2,9%</a:t>
            </a: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sk-SK" sz="16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Interný manažment</a:t>
            </a: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1 902,00 € – cena práce	8,09 € - hodinová mzda</a:t>
            </a:r>
          </a:p>
          <a:p>
            <a:pPr marL="0" indent="0" algn="just">
              <a:buNone/>
            </a:pP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1 407,00 € – hrubá mzda</a:t>
            </a: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395536" y="692695"/>
            <a:ext cx="7920880" cy="42350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Finančné a percentuálne limity na nepriame výdavky:</a:t>
            </a:r>
          </a:p>
          <a:p>
            <a:pPr algn="just"/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algn="just"/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</a:t>
            </a: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COV – priame výdavky	Percentuálny limit</a:t>
            </a:r>
          </a:p>
          <a:p>
            <a:pPr algn="just"/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        </a:t>
            </a: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€ bez DPH</a:t>
            </a:r>
          </a:p>
          <a:p>
            <a:pPr algn="just"/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algn="just"/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algn="just"/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Nepriame výdavky		         0,00 – 69 999,99 		</a:t>
            </a: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3,7%</a:t>
            </a:r>
          </a:p>
          <a:p>
            <a:pPr algn="just"/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</a:t>
            </a: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70 000,00 – 149 999,99		</a:t>
            </a: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3,5%</a:t>
            </a:r>
          </a:p>
          <a:p>
            <a:pPr algn="just"/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              150 000,00 – 349 999,99</a:t>
            </a: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2,9%</a:t>
            </a:r>
          </a:p>
          <a:p>
            <a:pPr algn="just"/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              350 000,00 – 999 999,99</a:t>
            </a: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2,0%</a:t>
            </a:r>
          </a:p>
          <a:p>
            <a:pPr algn="just"/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algn="just"/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algn="just"/>
            <a:endParaRPr lang="sk-SK" sz="2000" b="1" dirty="0"/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1600" b="1" dirty="0">
              <a:latin typeface="+mn-lt"/>
              <a:cs typeface="+mn-cs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47825" y="3201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k-S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647825" y="3321521"/>
            <a:ext cx="110799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9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kumimoji="0" lang="sk-S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680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395536" y="692695"/>
            <a:ext cx="7920880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algn="just"/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algn="just"/>
            <a:endParaRPr lang="sk-SK" sz="2000" b="1" dirty="0"/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1600" b="1" dirty="0">
              <a:latin typeface="+mn-lt"/>
              <a:cs typeface="+mn-cs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47825" y="3201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k-S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647825" y="3321521"/>
            <a:ext cx="110799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9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kumimoji="0" lang="sk-S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395536" y="476672"/>
            <a:ext cx="8424936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sk-SK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Finančné a percentuálne limity na nepriame výdavky:</a:t>
            </a:r>
          </a:p>
          <a:p>
            <a:pPr lvl="0" algn="just"/>
            <a:endParaRPr lang="sk-SK" sz="2000" b="1" dirty="0">
              <a:solidFill>
                <a:prstClr val="black">
                  <a:lumMod val="65000"/>
                  <a:lumOff val="35000"/>
                </a:prst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lvl="0" algn="just"/>
            <a:r>
              <a:rPr lang="sk-SK" sz="20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			</a:t>
            </a:r>
            <a:r>
              <a:rPr lang="sk-SK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COV – priame výdavky	Percentuálny limit</a:t>
            </a:r>
          </a:p>
          <a:p>
            <a:pPr lvl="0" algn="just"/>
            <a:r>
              <a:rPr lang="sk-SK" sz="20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        </a:t>
            </a:r>
            <a:r>
              <a:rPr lang="sk-SK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€ bez DPH</a:t>
            </a:r>
          </a:p>
          <a:p>
            <a:pPr lvl="0" algn="just"/>
            <a:r>
              <a:rPr lang="sk-SK" sz="1600" b="1" u="sng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Realizácia procesu VO</a:t>
            </a:r>
            <a:r>
              <a:rPr lang="sk-SK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         0,00 – 69 999,99 		</a:t>
            </a:r>
            <a:r>
              <a:rPr lang="sk-SK" sz="20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1,0%</a:t>
            </a:r>
          </a:p>
          <a:p>
            <a:pPr lvl="0" algn="just"/>
            <a:r>
              <a:rPr lang="sk-SK" sz="20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</a:t>
            </a:r>
            <a:r>
              <a:rPr lang="sk-SK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70 000,00 – 149 999,99		</a:t>
            </a:r>
            <a:r>
              <a:rPr lang="sk-SK" sz="20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0,8%</a:t>
            </a:r>
          </a:p>
          <a:p>
            <a:pPr lvl="0" algn="just"/>
            <a:r>
              <a:rPr lang="sk-SK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              150 000,00 – 349 999,99</a:t>
            </a:r>
            <a:r>
              <a:rPr lang="sk-SK" sz="20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0,5%</a:t>
            </a:r>
          </a:p>
          <a:p>
            <a:pPr lvl="0" algn="just"/>
            <a:r>
              <a:rPr lang="sk-SK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              350 000,00 – 999 999,99</a:t>
            </a:r>
            <a:r>
              <a:rPr lang="sk-SK" sz="20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0,35%</a:t>
            </a:r>
          </a:p>
          <a:p>
            <a:pPr algn="just"/>
            <a:endParaRPr lang="sk-SK" sz="1600" b="1" dirty="0">
              <a:solidFill>
                <a:prstClr val="black">
                  <a:lumMod val="65000"/>
                  <a:lumOff val="35000"/>
                </a:prst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algn="just"/>
            <a:r>
              <a:rPr lang="sk-SK" sz="1600" b="1" u="sng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Externý manažment</a:t>
            </a:r>
            <a:r>
              <a:rPr lang="sk-SK" sz="20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       </a:t>
            </a:r>
            <a:r>
              <a:rPr lang="sk-SK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hodinová sadzba</a:t>
            </a:r>
          </a:p>
          <a:p>
            <a:pPr algn="just"/>
            <a:r>
              <a:rPr lang="sk-SK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                   </a:t>
            </a:r>
            <a:r>
              <a:rPr lang="sk-SK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finančný limit                              finančný limit </a:t>
            </a:r>
          </a:p>
          <a:p>
            <a:pPr algn="just"/>
            <a:r>
              <a:rPr lang="sk-SK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                                      s nárokom na vrátenie DPH       bez nároku na vrátenie DPH</a:t>
            </a:r>
          </a:p>
          <a:p>
            <a:pPr algn="just"/>
            <a:r>
              <a:rPr lang="sk-SK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                                                </a:t>
            </a:r>
            <a:r>
              <a:rPr lang="sk-SK" sz="20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9,11 €/hod                         10,94 €/hod</a:t>
            </a:r>
          </a:p>
          <a:p>
            <a:pPr lvl="0" algn="just"/>
            <a:endParaRPr lang="sk-SK" sz="1600" b="1" dirty="0">
              <a:solidFill>
                <a:prstClr val="black">
                  <a:lumMod val="65000"/>
                  <a:lumOff val="35000"/>
                </a:prst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lvl="0" algn="just"/>
            <a:r>
              <a:rPr lang="sk-SK" sz="1600" b="1" u="sng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Informovanie a komunikácia</a:t>
            </a:r>
            <a:r>
              <a:rPr lang="sk-SK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Dočasný pútač   		</a:t>
            </a:r>
            <a:r>
              <a:rPr lang="sk-SK" sz="20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600,00 €</a:t>
            </a:r>
          </a:p>
          <a:p>
            <a:pPr lvl="0" algn="just"/>
            <a:r>
              <a:rPr lang="sk-SK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    	Stála tabuľa (stály pútač) 	</a:t>
            </a:r>
            <a:r>
              <a:rPr lang="sk-SK" sz="20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400,00 €</a:t>
            </a:r>
          </a:p>
          <a:p>
            <a:pPr lvl="0" algn="just"/>
            <a:r>
              <a:rPr lang="sk-SK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Informačná tabuľa (plagát) 	   </a:t>
            </a:r>
            <a:r>
              <a:rPr lang="sk-SK" sz="20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30,00 €</a:t>
            </a:r>
          </a:p>
          <a:p>
            <a:pPr lvl="0" algn="just"/>
            <a:endParaRPr lang="sk-SK" sz="2000" b="1" dirty="0">
              <a:solidFill>
                <a:prstClr val="black">
                  <a:lumMod val="65000"/>
                  <a:lumOff val="35000"/>
                </a:prst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lvl="0" algn="just"/>
            <a:endParaRPr lang="sk-SK" sz="2000" b="1" dirty="0">
              <a:solidFill>
                <a:prstClr val="black">
                  <a:lumMod val="65000"/>
                  <a:lumOff val="35000"/>
                </a:prst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064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395536" y="692695"/>
            <a:ext cx="7920880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algn="just"/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algn="just"/>
            <a:endParaRPr lang="sk-SK" sz="2000" b="1" dirty="0"/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1600" b="1" dirty="0">
              <a:latin typeface="+mn-lt"/>
              <a:cs typeface="+mn-cs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47825" y="3201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k-S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647825" y="3321521"/>
            <a:ext cx="110799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9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kumimoji="0" lang="sk-S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Obdĺžnik 1"/>
          <p:cNvSpPr/>
          <p:nvPr/>
        </p:nvSpPr>
        <p:spPr>
          <a:xfrm>
            <a:off x="395536" y="404664"/>
            <a:ext cx="85689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sk-SK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Limity COV na projekt – v závislosti od počtu osôb MRK</a:t>
            </a:r>
          </a:p>
          <a:p>
            <a:pPr lvl="0" algn="just"/>
            <a:endParaRPr lang="sk-SK" b="1" dirty="0">
              <a:solidFill>
                <a:prstClr val="black">
                  <a:lumMod val="65000"/>
                  <a:lumOff val="35000"/>
                </a:prst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lvl="0" algn="just"/>
            <a:r>
              <a:rPr lang="sk-SK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          Počet osôb MRK so 			Maximálna výška príspevku</a:t>
            </a:r>
          </a:p>
          <a:p>
            <a:pPr lvl="0" algn="just"/>
            <a:r>
              <a:rPr lang="sk-SK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zabezpečením prístupu k pitnej vode 		MRK na 1 osobu </a:t>
            </a:r>
          </a:p>
          <a:p>
            <a:pPr lvl="0" algn="just"/>
            <a:endParaRPr lang="sk-SK" sz="1600" b="1" dirty="0">
              <a:solidFill>
                <a:prstClr val="black">
                  <a:lumMod val="65000"/>
                  <a:lumOff val="35000"/>
                </a:prst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lvl="0" algn="just"/>
            <a:r>
              <a:rPr lang="sk-SK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50 – 74 osôb			800 EUR / osoba MRK</a:t>
            </a:r>
          </a:p>
          <a:p>
            <a:pPr lvl="0" algn="just"/>
            <a:r>
              <a:rPr lang="sk-SK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75 – 99 osôb			7</a:t>
            </a:r>
            <a:r>
              <a:rPr lang="sk-SK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00 EUR / osoba MRK</a:t>
            </a:r>
            <a:r>
              <a:rPr lang="sk-SK" sz="1600" dirty="0"/>
              <a:t> </a:t>
            </a:r>
          </a:p>
          <a:p>
            <a:pPr lvl="0" algn="just"/>
            <a:r>
              <a:rPr lang="sk-SK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100 – a viac osôb			5</a:t>
            </a:r>
            <a:r>
              <a:rPr lang="sk-SK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00 EUR / osoba MRK</a:t>
            </a:r>
            <a:r>
              <a:rPr lang="sk-SK" sz="1600" dirty="0"/>
              <a:t> </a:t>
            </a:r>
            <a:endParaRPr lang="sk-SK" sz="1600" b="1" dirty="0">
              <a:solidFill>
                <a:prstClr val="black">
                  <a:lumMod val="65000"/>
                  <a:lumOff val="35000"/>
                </a:prst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lvl="0" algn="just"/>
            <a:endParaRPr lang="sk-SK" sz="1600" b="1" dirty="0">
              <a:solidFill>
                <a:prstClr val="black">
                  <a:lumMod val="65000"/>
                  <a:lumOff val="35000"/>
                </a:prst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lvl="0" algn="just"/>
            <a:endParaRPr lang="sk-SK" b="1" dirty="0">
              <a:solidFill>
                <a:prstClr val="black">
                  <a:lumMod val="65000"/>
                  <a:lumOff val="35000"/>
                </a:prst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lvl="0" algn="just"/>
            <a:r>
              <a:rPr lang="sk-SK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Minimálna / maximálna výška príspevku na projekt:</a:t>
            </a:r>
          </a:p>
          <a:p>
            <a:pPr lvl="0" algn="just"/>
            <a:endParaRPr lang="sk-SK" sz="2400" b="1" dirty="0">
              <a:solidFill>
                <a:prstClr val="black">
                  <a:lumMod val="65000"/>
                  <a:lumOff val="35000"/>
                </a:prst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lvl="0" algn="just"/>
            <a:endParaRPr lang="sk-SK" sz="1600" b="1" dirty="0">
              <a:solidFill>
                <a:prstClr val="black">
                  <a:lumMod val="65000"/>
                  <a:lumOff val="35000"/>
                </a:prst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lvl="0" algn="just"/>
            <a:r>
              <a:rPr lang="sk-SK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Minimálna výška príspevku na projekt nie je stanovená</a:t>
            </a:r>
          </a:p>
          <a:p>
            <a:pPr lvl="0" algn="just"/>
            <a:endParaRPr lang="sk-SK" sz="1600" b="1" dirty="0">
              <a:solidFill>
                <a:prstClr val="black">
                  <a:lumMod val="65000"/>
                  <a:lumOff val="35000"/>
                </a:prst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lvl="0" algn="just"/>
            <a:r>
              <a:rPr lang="pl-PL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Maximálna výška príspevku na projekt: </a:t>
            </a:r>
            <a:r>
              <a:rPr lang="pl-PL" sz="20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1 000 000,00 € s DPH</a:t>
            </a:r>
            <a:r>
              <a:rPr lang="sk-SK" sz="2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			</a:t>
            </a:r>
            <a:endParaRPr lang="sk-SK" sz="2400" b="1" dirty="0">
              <a:solidFill>
                <a:prstClr val="black">
                  <a:lumMod val="65000"/>
                  <a:lumOff val="35000"/>
                </a:prst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746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/>
          <a:lstStyle/>
          <a:p>
            <a:pPr marL="0" indent="0">
              <a:buNone/>
            </a:pPr>
            <a:r>
              <a:rPr lang="sk-SK" sz="2000" b="1" dirty="0">
                <a:cs typeface="WenQuanYi Zen Hei" charset="0"/>
              </a:rPr>
              <a:t>Výzva – informácie</a:t>
            </a:r>
          </a:p>
          <a:p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Web:  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2"/>
              </a:rPr>
              <a:t>http://www.minv.sk/?aktualne-vyzvy-2</a:t>
            </a:r>
            <a:endParaRPr lang="sk-SK" sz="18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>
              <a:spcBef>
                <a:spcPts val="600"/>
              </a:spcBef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3"/>
              </a:rPr>
              <a:t>metodika.imrk@minv.sk</a:t>
            </a:r>
            <a:endParaRPr lang="sk-SK" sz="18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 marL="0" indent="0">
              <a:buNone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Oddelenie programovania, monitorovania, hodnotenia a metodiky 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4"/>
              </a:rPr>
              <a:t>matej.mikuska@minv.sk</a:t>
            </a:r>
            <a:endParaRPr lang="sk-SK" sz="16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tel.      </a:t>
            </a:r>
            <a:r>
              <a:rPr lang="sk-SK" sz="1600" dirty="0"/>
              <a:t>+421 2 509 45 110</a:t>
            </a:r>
          </a:p>
          <a:p>
            <a:pPr marL="0" indent="0">
              <a:buNone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Oddelenie výberu projektov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5"/>
              </a:rPr>
              <a:t>jana.tazka@minv.sk</a:t>
            </a:r>
            <a:endParaRPr lang="sk-SK" sz="16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tel.      </a:t>
            </a:r>
            <a:r>
              <a:rPr lang="sk-SK" sz="1600" dirty="0"/>
              <a:t>+421 2 509 45 070</a:t>
            </a:r>
          </a:p>
          <a:p>
            <a:pPr marL="0" indent="0">
              <a:buNone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Oddelenie implementácie investičných projektov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6"/>
              </a:rPr>
              <a:t>richard.svirk@minv.sk</a:t>
            </a:r>
            <a:endParaRPr lang="sk-SK" sz="16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tel.      </a:t>
            </a:r>
            <a:r>
              <a:rPr lang="sk-SK" sz="1600" dirty="0"/>
              <a:t>+421 2 509 45 090</a:t>
            </a:r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274632558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2885</TotalTime>
  <Words>201</Words>
  <Application>Microsoft Office PowerPoint</Application>
  <PresentationFormat>Prezentácia na obrazovke (4:3)</PresentationFormat>
  <Paragraphs>155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6" baseType="lpstr">
      <vt:lpstr>Arial</vt:lpstr>
      <vt:lpstr>Brush Script MT</vt:lpstr>
      <vt:lpstr>Calibri</vt:lpstr>
      <vt:lpstr>Verdana</vt:lpstr>
      <vt:lpstr>WenQuanYi Zen Hei</vt:lpstr>
      <vt:lpstr>Motív Office</vt:lpstr>
      <vt:lpstr>OPERAČNÝ PROGRAM  ĽUDSKÉ ZDROJE</vt:lpstr>
      <vt:lpstr>  </vt:lpstr>
      <vt:lpstr>  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terms:created xsi:type="dcterms:W3CDTF">2015-06-03T20:40:01Z</dcterms:created>
  <dcterms:modified xsi:type="dcterms:W3CDTF">2017-02-07T21:39:54Z</dcterms:modified>
</cp:coreProperties>
</file>