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  <p:sldMasterId id="2147483660" r:id="rId2"/>
  </p:sldMasterIdLst>
  <p:notesMasterIdLst>
    <p:notesMasterId r:id="rId31"/>
  </p:notesMasterIdLst>
  <p:sldIdLst>
    <p:sldId id="256" r:id="rId3"/>
    <p:sldId id="271" r:id="rId4"/>
    <p:sldId id="290" r:id="rId5"/>
    <p:sldId id="295" r:id="rId6"/>
    <p:sldId id="282" r:id="rId7"/>
    <p:sldId id="298" r:id="rId8"/>
    <p:sldId id="327" r:id="rId9"/>
    <p:sldId id="299" r:id="rId10"/>
    <p:sldId id="300" r:id="rId11"/>
    <p:sldId id="302" r:id="rId12"/>
    <p:sldId id="304" r:id="rId13"/>
    <p:sldId id="306" r:id="rId14"/>
    <p:sldId id="307" r:id="rId15"/>
    <p:sldId id="309" r:id="rId16"/>
    <p:sldId id="310" r:id="rId17"/>
    <p:sldId id="312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6" r:id="rId28"/>
    <p:sldId id="313" r:id="rId29"/>
    <p:sldId id="314" r:id="rId30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07.02.2017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v.sk/?metodicke-dokument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v.sk/?metodicke-dokumenty-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v.sk/?metodicke-dokument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mailto:richard.svirk@minv.sk" TargetMode="External"/><Relationship Id="rId3" Type="http://schemas.openxmlformats.org/officeDocument/2006/relationships/hyperlink" Target="mailto:metodika.imrk@minv.sk" TargetMode="External"/><Relationship Id="rId7" Type="http://schemas.openxmlformats.org/officeDocument/2006/relationships/hyperlink" Target="mailto:jana.tazka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.fejes@minv.sk" TargetMode="External"/><Relationship Id="rId5" Type="http://schemas.openxmlformats.org/officeDocument/2006/relationships/hyperlink" Target="mailto:.korec@minv.sk" TargetMode="External"/><Relationship Id="rId4" Type="http://schemas.openxmlformats.org/officeDocument/2006/relationships/hyperlink" Target="mailto:matej.mikuska@minv.sk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 smtClean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/>
              <a:t>15. Podmienka </a:t>
            </a:r>
            <a:r>
              <a:rPr lang="sk-SK" sz="1600" b="1" dirty="0"/>
              <a:t>splnenia hodnotiacich </a:t>
            </a:r>
            <a:r>
              <a:rPr lang="sk-SK" sz="1600" b="1" dirty="0" smtClean="0"/>
              <a:t>kritérií</a:t>
            </a:r>
          </a:p>
          <a:p>
            <a:pPr marL="0" indent="0">
              <a:buNone/>
            </a:pPr>
            <a:r>
              <a:rPr lang="sk-SK" sz="1600" dirty="0" smtClean="0"/>
              <a:t>Hodnotiace </a:t>
            </a:r>
            <a:r>
              <a:rPr lang="sk-SK" sz="1600" dirty="0"/>
              <a:t>kritériá sú zverejnené na webovej stránke SO. Bližšie informácie týkajúce sa </a:t>
            </a:r>
            <a:r>
              <a:rPr lang="sk-SK" sz="1600" dirty="0" smtClean="0"/>
              <a:t>aplikácie </a:t>
            </a:r>
            <a:r>
              <a:rPr lang="sk-SK" sz="1600" dirty="0"/>
              <a:t>hodnotiacich kritérií sú uvedené v </a:t>
            </a:r>
            <a:r>
              <a:rPr lang="sk-SK" sz="1600" i="1" dirty="0"/>
              <a:t>kap. V. Schvaľovanie </a:t>
            </a:r>
            <a:r>
              <a:rPr lang="sk-SK" sz="1600" i="1" dirty="0" err="1"/>
              <a:t>ŽoNFP</a:t>
            </a:r>
            <a:r>
              <a:rPr lang="sk-SK" sz="1600" i="1" dirty="0"/>
              <a:t> </a:t>
            </a:r>
            <a:r>
              <a:rPr lang="sk-SK" sz="1600" dirty="0"/>
              <a:t>Príručky pre žiadateľa, ktorá je prílohou č. 2 výzvy</a:t>
            </a:r>
            <a:r>
              <a:rPr lang="sk-SK" sz="16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 smtClean="0"/>
              <a:t>Formulár </a:t>
            </a:r>
            <a:r>
              <a:rPr lang="sk-SK" sz="1600" b="1" dirty="0" err="1" smtClean="0"/>
              <a:t>ŽoNFP</a:t>
            </a:r>
            <a:endParaRPr lang="sk-SK" sz="16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/>
              <a:t>Príloha č. 4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Ukazovatele finančnej situácie </a:t>
            </a:r>
            <a:endParaRPr lang="sk-SK" sz="16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/>
              <a:t>Príloha č. 8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Špecifikácia oprávnených výdavkov a spôsob ich stanovenia </a:t>
            </a:r>
            <a:endParaRPr lang="sk-SK" sz="16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/>
              <a:t>Príloha č. 9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Projektová dokumentácia stavby vrátane </a:t>
            </a:r>
            <a:r>
              <a:rPr lang="sk-SK" sz="1600" i="1" dirty="0" err="1"/>
              <a:t>položkového</a:t>
            </a:r>
            <a:r>
              <a:rPr lang="sk-SK" sz="1600" i="1" dirty="0"/>
              <a:t> rozpočtu stavby </a:t>
            </a:r>
            <a:endParaRPr lang="sk-SK" sz="16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/>
              <a:t>Príloha č. 10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Povolenie na realizáciu projektu vydané príslušným povoľovacím orgánom</a:t>
            </a:r>
          </a:p>
          <a:p>
            <a:pPr marL="0" indent="0">
              <a:buNone/>
            </a:pP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 smtClean="0"/>
              <a:t>16</a:t>
            </a:r>
            <a:r>
              <a:rPr lang="sk-SK" sz="1600" b="1" dirty="0"/>
              <a:t>. Podmienka splnenia rozlišovacích kritérií</a:t>
            </a:r>
          </a:p>
          <a:p>
            <a:pPr marL="0" indent="0">
              <a:buNone/>
            </a:pPr>
            <a:r>
              <a:rPr lang="sk-SK" sz="1600" dirty="0" smtClean="0"/>
              <a:t>V </a:t>
            </a:r>
            <a:r>
              <a:rPr lang="sk-SK" sz="1600" dirty="0"/>
              <a:t>prípade, ak je viacero </a:t>
            </a:r>
            <a:r>
              <a:rPr lang="sk-SK" sz="1600" dirty="0" err="1"/>
              <a:t>ŽoNFP</a:t>
            </a:r>
            <a:r>
              <a:rPr lang="sk-SK" sz="1600" dirty="0"/>
              <a:t> na hranici finančnej alokácie výzvy s rovnakým počtom bodov, </a:t>
            </a:r>
            <a:r>
              <a:rPr lang="sk-SK" sz="1600" dirty="0" smtClean="0"/>
              <a:t> </a:t>
            </a:r>
            <a:r>
              <a:rPr lang="sk-SK" sz="1600" dirty="0"/>
              <a:t>SO aplikuje rozlišovacie kritérium, ktoré slúži na určenie poradia v prípade rovnakého počtu </a:t>
            </a:r>
          </a:p>
          <a:p>
            <a:pPr marL="0" indent="0">
              <a:buNone/>
            </a:pPr>
            <a:r>
              <a:rPr lang="sk-SK" sz="1600" dirty="0" smtClean="0"/>
              <a:t>bodov </a:t>
            </a:r>
            <a:r>
              <a:rPr lang="sk-SK" sz="1600" dirty="0"/>
              <a:t>dosiahnutého viacerými </a:t>
            </a:r>
            <a:r>
              <a:rPr lang="sk-SK" sz="1600" dirty="0" err="1"/>
              <a:t>ŽoNFP</a:t>
            </a:r>
            <a:r>
              <a:rPr lang="sk-SK" sz="1600" dirty="0"/>
              <a:t>. </a:t>
            </a:r>
          </a:p>
          <a:p>
            <a:pPr marL="0" indent="0">
              <a:buNone/>
            </a:pPr>
            <a:r>
              <a:rPr lang="sk-SK" sz="1600" dirty="0" smtClean="0"/>
              <a:t>Žiadateľ </a:t>
            </a:r>
            <a:r>
              <a:rPr lang="sk-SK" sz="1600" dirty="0"/>
              <a:t>túto podmienku poskytnutia príspevku nepreukazuje samostatnou prílohou</a:t>
            </a:r>
          </a:p>
          <a:p>
            <a:pPr marL="0" indent="0">
              <a:buNone/>
            </a:pPr>
            <a:endParaRPr lang="sk-SK" sz="1600" b="1" dirty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02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/>
              <a:t>17. </a:t>
            </a:r>
            <a:r>
              <a:rPr lang="sk-SK" sz="1600" b="1" dirty="0"/>
              <a:t>Podmienka spôsobu financovania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</a:t>
            </a:r>
            <a:r>
              <a:rPr lang="sk-SK" sz="1600" dirty="0"/>
              <a:t> </a:t>
            </a:r>
            <a:r>
              <a:rPr lang="sk-SK" sz="1600" dirty="0" smtClean="0"/>
              <a:t>   </a:t>
            </a:r>
            <a:r>
              <a:rPr lang="sk-SK" sz="1600" dirty="0" err="1" smtClean="0"/>
              <a:t>predfinancovanie</a:t>
            </a:r>
            <a:r>
              <a:rPr lang="sk-SK" sz="1600" dirty="0" smtClean="0"/>
              <a:t>, refundácia</a:t>
            </a:r>
            <a:r>
              <a:rPr lang="sk-SK" sz="1600" dirty="0"/>
              <a:t>. 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dirty="0" smtClean="0"/>
              <a:t>Žiadateľ </a:t>
            </a:r>
            <a:r>
              <a:rPr lang="sk-SK" sz="1600" dirty="0"/>
              <a:t>túto podmienku poskytnutia príspevku nepreukazuje samostatnou </a:t>
            </a:r>
            <a:r>
              <a:rPr lang="sk-SK" sz="1600" dirty="0" smtClean="0"/>
              <a:t>prílohou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/>
              <a:t>18. </a:t>
            </a:r>
            <a:r>
              <a:rPr lang="sk-SK" sz="1600" b="1" dirty="0"/>
              <a:t>Podmienka neporušenia zákazu nelegálnej práce a nelegálneho </a:t>
            </a:r>
            <a:r>
              <a:rPr lang="sk-SK" sz="1600" b="1" dirty="0" smtClean="0"/>
              <a:t>zamestnávania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Príloha </a:t>
            </a:r>
            <a:r>
              <a:rPr lang="sk-SK" sz="1600" b="1" dirty="0"/>
              <a:t>č. 11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Potvrdenie miestne príslušného inšpektorátu práce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19. Podmienka týkajúca sa štátnej pomoci a vyplývajúca zo schém štátnej pomoci/pomoci de  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       </a:t>
            </a:r>
            <a:r>
              <a:rPr lang="sk-SK" sz="1600" b="1" dirty="0" err="1"/>
              <a:t>minimis</a:t>
            </a: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     </a:t>
            </a:r>
            <a:r>
              <a:rPr lang="sk-SK" sz="1600" dirty="0"/>
              <a:t>  Oprávnené aktivity tak, ako sú stanovené touto výzvou nie sú poskytovaním štátnej pomoci a teda vo vzťahu k oprávneným aktivitám sa neuplatňujú pravidlá štátnej pomoci. Ak žiadateľ/prijímateľ uvedené pravidlo poruší a nezachová striktne charakter svojho projektu, ktorý svojimi aktivitami nepredstavuje štátnu pomoc, nesie za svoje konanie plnú právnu zodpovednosť v súvislosti s porušením pravidiel týkajúcich sa štátnej pomoci.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Žiadateľ túto podmienku poskytnutia príspevku nepreukazuje samostatnou prílohou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681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b="1" dirty="0" smtClean="0"/>
              <a:t>20</a:t>
            </a:r>
            <a:r>
              <a:rPr lang="sk-SK" sz="1600" b="1" dirty="0"/>
              <a:t>. Podmienka mať vysporiadané majetkovo-právne vzťahy a povolenia na realizáciu </a:t>
            </a:r>
            <a:r>
              <a:rPr lang="sk-SK" sz="1600" b="1" dirty="0" smtClean="0"/>
              <a:t>stavby</a:t>
            </a:r>
          </a:p>
          <a:p>
            <a:pPr marL="0" indent="0" algn="just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 </a:t>
            </a:r>
            <a:r>
              <a:rPr lang="sk-SK" sz="1600" dirty="0"/>
              <a:t>Vyžaduje sa </a:t>
            </a:r>
            <a:r>
              <a:rPr lang="sk-SK" sz="1600" b="1" dirty="0"/>
              <a:t>doklad preukazujúci vlastnícky alebo iný právny vzťah žiadateľa oprávňujúci </a:t>
            </a:r>
            <a:endParaRPr lang="sk-SK" sz="1600" b="1" dirty="0" smtClean="0"/>
          </a:p>
          <a:p>
            <a:pPr marL="0" indent="0" algn="just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  žiadateľa </a:t>
            </a:r>
            <a:r>
              <a:rPr lang="sk-SK" sz="1600" b="1" dirty="0"/>
              <a:t>užívať všetky nehnuteľnosti, ktoré súvisia s realizáciou projektu a oprávnenie </a:t>
            </a:r>
            <a:r>
              <a:rPr lang="sk-SK" sz="1600" b="1" dirty="0" smtClean="0"/>
              <a:t>   </a:t>
            </a:r>
          </a:p>
          <a:p>
            <a:pPr marL="0" indent="0" algn="just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  žiadateľa </a:t>
            </a:r>
            <a:r>
              <a:rPr lang="sk-SK" sz="1600" b="1" dirty="0"/>
              <a:t>na týchto nehnuteľnostiach </a:t>
            </a:r>
            <a:r>
              <a:rPr lang="sk-SK" sz="1600" dirty="0"/>
              <a:t>realizovať stavbu v rozsahu zadefinovanej podmienky </a:t>
            </a:r>
            <a:endParaRPr lang="sk-SK" sz="1600" dirty="0" smtClean="0"/>
          </a:p>
          <a:p>
            <a:pPr marL="0" indent="0" algn="just">
              <a:buNone/>
            </a:pPr>
            <a:r>
              <a:rPr lang="sk-SK" sz="1600" dirty="0"/>
              <a:t> </a:t>
            </a:r>
            <a:r>
              <a:rPr lang="sk-SK" sz="1600" dirty="0" smtClean="0"/>
              <a:t>        poskytnutia </a:t>
            </a:r>
            <a:r>
              <a:rPr lang="sk-SK" sz="1600" dirty="0"/>
              <a:t>príspevku (list vlastníctva, katastrálna mapa, nájomná zmluva uzatvorená na </a:t>
            </a:r>
            <a:r>
              <a:rPr lang="sk-SK" sz="1600" dirty="0" smtClean="0"/>
              <a:t>   </a:t>
            </a:r>
          </a:p>
          <a:p>
            <a:pPr marL="0" indent="0" algn="just">
              <a:buNone/>
            </a:pPr>
            <a:r>
              <a:rPr lang="sk-SK" sz="1600" dirty="0" smtClean="0"/>
              <a:t>        dobu </a:t>
            </a:r>
            <a:r>
              <a:rPr lang="sk-SK" sz="1600" dirty="0"/>
              <a:t>minimálne 5 rokov po ukončení realizácie projektu) alebo iný vhodný doklad </a:t>
            </a:r>
            <a:endParaRPr lang="sk-SK" sz="1600" dirty="0" smtClean="0"/>
          </a:p>
          <a:p>
            <a:pPr marL="0" indent="0" algn="just">
              <a:buNone/>
            </a:pPr>
            <a:r>
              <a:rPr lang="sk-SK" sz="1600" dirty="0"/>
              <a:t> </a:t>
            </a:r>
            <a:r>
              <a:rPr lang="sk-SK" sz="1600" dirty="0" smtClean="0"/>
              <a:t>       preukazujúci  vlastnícky </a:t>
            </a:r>
            <a:r>
              <a:rPr lang="sk-SK" sz="1600" dirty="0"/>
              <a:t>alebo iný právny vzťah žiadateľa, oprávňujúci ho užívať všetky </a:t>
            </a:r>
            <a:r>
              <a:rPr lang="sk-SK" sz="1600" dirty="0" smtClean="0"/>
              <a:t> </a:t>
            </a:r>
          </a:p>
          <a:p>
            <a:pPr marL="0" indent="0" algn="just">
              <a:buNone/>
            </a:pPr>
            <a:r>
              <a:rPr lang="sk-SK" sz="1600" dirty="0"/>
              <a:t> </a:t>
            </a:r>
            <a:r>
              <a:rPr lang="sk-SK" sz="1600" dirty="0" smtClean="0"/>
              <a:t>       nehnuteľnosti/hnuteľné veci</a:t>
            </a:r>
            <a:r>
              <a:rPr lang="sk-SK" sz="1600" dirty="0"/>
              <a:t>, na ktorých má byť projekt realizovaný. </a:t>
            </a:r>
            <a:endParaRPr lang="sk-SK" sz="1600" dirty="0" smtClean="0"/>
          </a:p>
          <a:p>
            <a:pPr marL="0" indent="0" algn="just">
              <a:buNone/>
            </a:pPr>
            <a:endParaRPr lang="sk-SK" sz="1600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Príloha </a:t>
            </a:r>
            <a:r>
              <a:rPr lang="sk-SK" sz="1600" b="1" dirty="0"/>
              <a:t>č. 10 </a:t>
            </a:r>
            <a:r>
              <a:rPr lang="sk-SK" sz="1600" b="1" dirty="0" err="1"/>
              <a:t>ŽoNFP</a:t>
            </a:r>
            <a:r>
              <a:rPr lang="sk-SK" sz="1600" b="1" dirty="0" smtClean="0"/>
              <a:t>- </a:t>
            </a:r>
            <a:r>
              <a:rPr lang="sk-SK" sz="1600" i="1" dirty="0"/>
              <a:t>Povolenie na realizáciu stavby vydané príslušným povoľovacím orgánom </a:t>
            </a:r>
            <a:endParaRPr lang="sk-SK" sz="1600" i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12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List vlastníctva, prípadne iný doklad oprávňujúci žiadateľa užívať nehnuteľnosť po dobu realizácie projektu a minimálne 5 rokov po ukončení realizácie projektu a realizovať na nej </a:t>
            </a:r>
            <a:r>
              <a:rPr lang="sk-SK" sz="1600" i="1" dirty="0" smtClean="0"/>
              <a:t>stavbu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</a:t>
            </a:r>
            <a:r>
              <a:rPr lang="sk-SK" sz="1600" b="1" dirty="0" smtClean="0"/>
              <a:t>15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Súhrnné čestné vyhlásenie </a:t>
            </a:r>
          </a:p>
          <a:p>
            <a:pPr marL="0" indent="0" algn="just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1600" b="1" dirty="0" smtClean="0"/>
              <a:t>    </a:t>
            </a:r>
            <a:endParaRPr lang="sk-SK" sz="1600" b="1" dirty="0"/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6274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b="1" dirty="0" smtClean="0"/>
              <a:t>21. </a:t>
            </a:r>
            <a:r>
              <a:rPr lang="sk-SK" sz="1600" b="1" dirty="0"/>
              <a:t>Podmienka oprávnenosti z hľadiska plnenia požiadaviek v oblasti posudzovania vplyvov na </a:t>
            </a:r>
            <a:r>
              <a:rPr lang="sk-SK" sz="1600" b="1" dirty="0" smtClean="0"/>
              <a:t>  </a:t>
            </a:r>
          </a:p>
          <a:p>
            <a:pPr marL="0" indent="0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životné </a:t>
            </a:r>
            <a:r>
              <a:rPr lang="sk-SK" sz="1600" b="1" dirty="0"/>
              <a:t>prostredie </a:t>
            </a: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</a:t>
            </a:r>
            <a:r>
              <a:rPr lang="sk-SK" sz="1600" dirty="0" smtClean="0"/>
              <a:t>v </a:t>
            </a:r>
            <a:r>
              <a:rPr lang="sk-SK" sz="1600" dirty="0"/>
              <a:t>súlade so zákonom  č.  </a:t>
            </a:r>
            <a:r>
              <a:rPr lang="sk-SK" sz="1600" dirty="0" smtClean="0"/>
              <a:t>24/2006  </a:t>
            </a:r>
            <a:r>
              <a:rPr lang="sk-SK" sz="1600" dirty="0"/>
              <a:t>Z.  z.  o  posudzovaní  vplyvov  na  životné  prostredie a o zmene a </a:t>
            </a:r>
            <a:r>
              <a:rPr lang="sk-SK" sz="1600" dirty="0" smtClean="0"/>
              <a:t>doplnení niektorých </a:t>
            </a:r>
            <a:r>
              <a:rPr lang="sk-SK" sz="1600" dirty="0"/>
              <a:t>zákonov v znení neskorších </a:t>
            </a:r>
            <a:r>
              <a:rPr lang="sk-SK" sz="1600" dirty="0" smtClean="0"/>
              <a:t>predpisov</a:t>
            </a:r>
            <a:r>
              <a:rPr lang="sk-SK" sz="1600" b="1" dirty="0" smtClean="0"/>
              <a:t>    </a:t>
            </a:r>
            <a:endParaRPr lang="sk-SK" sz="1600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Príloha </a:t>
            </a:r>
            <a:r>
              <a:rPr lang="sk-SK" sz="1600" b="1" dirty="0"/>
              <a:t>č. </a:t>
            </a:r>
            <a:r>
              <a:rPr lang="sk-SK" sz="1600" b="1" dirty="0" smtClean="0"/>
              <a:t>13 </a:t>
            </a:r>
            <a:r>
              <a:rPr lang="sk-SK" sz="1600" b="1" dirty="0" err="1"/>
              <a:t>ŽoNFP</a:t>
            </a:r>
            <a:r>
              <a:rPr lang="sk-SK" sz="1600" b="1" dirty="0" smtClean="0"/>
              <a:t>- </a:t>
            </a:r>
            <a:r>
              <a:rPr lang="sk-SK" sz="1600" i="1" dirty="0"/>
              <a:t>Vyjadrenie príslušného orgánu z procesu posudzovania vplyvov na životné prostredie </a:t>
            </a:r>
            <a:endParaRPr lang="sk-SK" sz="1600" i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i="1" dirty="0" smtClean="0"/>
          </a:p>
          <a:p>
            <a:pPr marL="0" lvl="0" indent="0">
              <a:buNone/>
            </a:pPr>
            <a:r>
              <a:rPr lang="sk-SK" sz="1600" b="1" dirty="0">
                <a:solidFill>
                  <a:prstClr val="black"/>
                </a:solidFill>
              </a:rPr>
              <a:t>22. Podmienka zabezpečenia prístupu k pitnej vode    </a:t>
            </a:r>
            <a:endParaRPr lang="sk-SK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sk-SK" sz="1600" dirty="0">
                <a:solidFill>
                  <a:prstClr val="black"/>
                </a:solidFill>
              </a:rPr>
              <a:t>Ide o zabezpečenie </a:t>
            </a:r>
            <a:r>
              <a:rPr lang="sk-SK" sz="1600" b="1" dirty="0">
                <a:solidFill>
                  <a:prstClr val="black"/>
                </a:solidFill>
              </a:rPr>
              <a:t>hromadného</a:t>
            </a:r>
            <a:r>
              <a:rPr lang="sk-SK" sz="1600" dirty="0">
                <a:solidFill>
                  <a:prstClr val="black"/>
                </a:solidFill>
              </a:rPr>
              <a:t> zásobovania pitnou vodou pre osoby MRK bez pitnej vody a zlepšenie prístupu k pitnej vode pre osoby MRK zlepšením kvality vody alebo dostupnosťou existujúceho zdroja pitnej vody. </a:t>
            </a:r>
          </a:p>
          <a:p>
            <a:pPr marL="0" lvl="0" indent="0" algn="just">
              <a:buNone/>
            </a:pPr>
            <a:r>
              <a:rPr lang="sk-SK" sz="1600" b="1" i="1" dirty="0">
                <a:solidFill>
                  <a:prstClr val="black"/>
                </a:solidFill>
              </a:rPr>
              <a:t>Žiadateľ je povinný pre osoby MRK zabezpečiť nepretržitý prístup k pitnej vode počas obdobia udržateľnosti projektu.</a:t>
            </a:r>
          </a:p>
          <a:p>
            <a:pPr marL="0" lvl="0" indent="0" algn="just">
              <a:buNone/>
            </a:pPr>
            <a:r>
              <a:rPr lang="sk-SK" sz="1600" dirty="0">
                <a:solidFill>
                  <a:prstClr val="black"/>
                </a:solidFill>
              </a:rPr>
              <a:t>Hromadné zásobovanie znamená zásobovanie pitnou vodou z verejného vodovodu alebo z vodárenského zdroja, ktorý zásobuje najmenej 50 osôb a spĺňa požiadavky na kvalitu pitnej vody stanovené nariadením vlády SR č. 354/2006 Z. z., ktorým sa ustanovujú požiadavky na vodu určenú na ľudskú spotrebu a kontrolu kvality vody určenej na ľudskú spotrebu. </a:t>
            </a:r>
          </a:p>
          <a:p>
            <a:pPr marL="368046" lvl="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>
                <a:solidFill>
                  <a:prstClr val="black"/>
                </a:solidFill>
              </a:rPr>
              <a:t>Príloha č. 9</a:t>
            </a:r>
            <a:r>
              <a:rPr lang="sk-SK" sz="1600" dirty="0">
                <a:solidFill>
                  <a:prstClr val="black"/>
                </a:solidFill>
              </a:rPr>
              <a:t>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r>
              <a:rPr lang="sk-SK" sz="1600" dirty="0">
                <a:solidFill>
                  <a:prstClr val="black"/>
                </a:solidFill>
              </a:rPr>
              <a:t>- </a:t>
            </a:r>
            <a:r>
              <a:rPr lang="sk-SK" sz="1600" i="1" dirty="0">
                <a:solidFill>
                  <a:prstClr val="black"/>
                </a:solidFill>
              </a:rPr>
              <a:t>Projektová dokumentácia stavby vrátane </a:t>
            </a:r>
            <a:r>
              <a:rPr lang="sk-SK" sz="1600" i="1" dirty="0" err="1">
                <a:solidFill>
                  <a:prstClr val="black"/>
                </a:solidFill>
              </a:rPr>
              <a:t>položkového</a:t>
            </a:r>
            <a:r>
              <a:rPr lang="sk-SK" sz="1600" i="1" dirty="0">
                <a:solidFill>
                  <a:prstClr val="black"/>
                </a:solidFill>
              </a:rPr>
              <a:t> rozpočtu stavby </a:t>
            </a:r>
          </a:p>
          <a:p>
            <a:pPr marL="368046" lvl="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>
                <a:solidFill>
                  <a:prstClr val="black"/>
                </a:solidFill>
              </a:rPr>
              <a:t>Príloha č. 10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r>
              <a:rPr lang="sk-SK" sz="1600" b="1" dirty="0">
                <a:solidFill>
                  <a:prstClr val="black"/>
                </a:solidFill>
              </a:rPr>
              <a:t> - </a:t>
            </a:r>
            <a:r>
              <a:rPr lang="sk-SK" sz="1600" i="1" dirty="0">
                <a:solidFill>
                  <a:prstClr val="black"/>
                </a:solidFill>
              </a:rPr>
              <a:t>Povolenie na realizáciu stavby vydané príslušným povoľovacím orgánom </a:t>
            </a:r>
          </a:p>
          <a:p>
            <a:pPr marL="368046" lvl="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>
                <a:solidFill>
                  <a:prstClr val="black"/>
                </a:solidFill>
              </a:rPr>
              <a:t>Príloha č. </a:t>
            </a:r>
            <a:r>
              <a:rPr lang="sk-SK" sz="1600" b="1" dirty="0" smtClean="0">
                <a:solidFill>
                  <a:prstClr val="black"/>
                </a:solidFill>
              </a:rPr>
              <a:t>15 </a:t>
            </a:r>
            <a:r>
              <a:rPr lang="sk-SK" sz="1600" b="1" dirty="0" err="1" smtClean="0">
                <a:solidFill>
                  <a:prstClr val="black"/>
                </a:solidFill>
              </a:rPr>
              <a:t>ŽoNFP</a:t>
            </a:r>
            <a:r>
              <a:rPr lang="sk-SK" sz="1600" b="1" dirty="0" smtClean="0">
                <a:solidFill>
                  <a:prstClr val="black"/>
                </a:solidFill>
              </a:rPr>
              <a:t> </a:t>
            </a:r>
            <a:r>
              <a:rPr lang="sk-SK" sz="1600" b="1" dirty="0">
                <a:solidFill>
                  <a:prstClr val="black"/>
                </a:solidFill>
              </a:rPr>
              <a:t>- </a:t>
            </a:r>
            <a:r>
              <a:rPr lang="sk-SK" sz="1600" i="1" dirty="0">
                <a:solidFill>
                  <a:prstClr val="black"/>
                </a:solidFill>
              </a:rPr>
              <a:t>Súhrnné čestné vyhlásenie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/>
          </a:p>
        </p:txBody>
      </p:sp>
    </p:spTree>
    <p:extLst>
      <p:ext uri="{BB962C8B-B14F-4D97-AF65-F5344CB8AC3E}">
        <p14:creationId xmlns:p14="http://schemas.microsoft.com/office/powerpoint/2010/main" val="10526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b="1" dirty="0" smtClean="0"/>
              <a:t>23. </a:t>
            </a:r>
            <a:r>
              <a:rPr lang="sk-SK" sz="1600" b="1" dirty="0"/>
              <a:t>Podmienka oprávnenosti z hľadiska preukázania súladu s požiadavkami v oblasti dopadu </a:t>
            </a: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plánov </a:t>
            </a:r>
            <a:r>
              <a:rPr lang="sk-SK" sz="1600" b="1" dirty="0"/>
              <a:t>a projektov na územia sústavy NATURA </a:t>
            </a:r>
            <a:r>
              <a:rPr lang="sk-SK" sz="1600" b="1" dirty="0" smtClean="0"/>
              <a:t>2000</a:t>
            </a:r>
            <a:endParaRPr lang="sk-SK" sz="1600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Príloha </a:t>
            </a:r>
            <a:r>
              <a:rPr lang="sk-SK" sz="1600" b="1" dirty="0"/>
              <a:t>č. </a:t>
            </a:r>
            <a:r>
              <a:rPr lang="sk-SK" sz="1600" b="1" dirty="0" smtClean="0"/>
              <a:t>14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Stanovisko príslušného orgánu </a:t>
            </a:r>
            <a:endParaRPr lang="sk-SK" sz="1600" i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i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24</a:t>
            </a:r>
            <a:r>
              <a:rPr lang="sk-SK" sz="1600" b="1" dirty="0" smtClean="0"/>
              <a:t>. </a:t>
            </a:r>
            <a:r>
              <a:rPr lang="sk-SK" sz="1600" b="1" dirty="0"/>
              <a:t>Podmienka oprávnenosti z hľadiska súladu s horizontálnymi princípmi </a:t>
            </a: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 smtClean="0"/>
              <a:t>Hlavné </a:t>
            </a:r>
            <a:r>
              <a:rPr lang="sk-SK" sz="1600" dirty="0"/>
              <a:t>aktivity špecifického cieľa </a:t>
            </a:r>
            <a:r>
              <a:rPr lang="sk-SK" sz="1600" dirty="0" smtClean="0"/>
              <a:t>6.1.1 </a:t>
            </a:r>
            <a:r>
              <a:rPr lang="sk-SK" sz="1600" dirty="0"/>
              <a:t>prispievajú </a:t>
            </a:r>
            <a:r>
              <a:rPr lang="sk-SK" sz="1600" dirty="0" smtClean="0"/>
              <a:t>k </a:t>
            </a:r>
            <a:r>
              <a:rPr lang="sk-SK" sz="1600" dirty="0"/>
              <a:t>horizontálnym </a:t>
            </a:r>
            <a:r>
              <a:rPr lang="sk-SK" sz="1600" dirty="0" smtClean="0"/>
              <a:t>princípom (Rovnosť </a:t>
            </a:r>
            <a:r>
              <a:rPr lang="sk-SK" sz="1600" dirty="0"/>
              <a:t>mužov a žien a nediskriminácia – HP RMŽ a ND). </a:t>
            </a:r>
            <a:r>
              <a:rPr lang="sk-SK" sz="1600" dirty="0" smtClean="0"/>
              <a:t>Relevancia </a:t>
            </a:r>
            <a:r>
              <a:rPr lang="sk-SK" sz="1600" dirty="0"/>
              <a:t>je viazaná priamo na  projektové merateľné ukazovatele, ktoré je žiadateľ </a:t>
            </a:r>
            <a:r>
              <a:rPr lang="sk-SK" sz="1600" dirty="0" smtClean="0"/>
              <a:t>povinný uviesť </a:t>
            </a:r>
            <a:r>
              <a:rPr lang="sk-SK" sz="1600" dirty="0"/>
              <a:t>k </a:t>
            </a:r>
            <a:r>
              <a:rPr lang="sk-SK" sz="1600" dirty="0" smtClean="0"/>
              <a:t>hlavnej aktivite </a:t>
            </a:r>
            <a:r>
              <a:rPr lang="sk-SK" sz="1600" dirty="0"/>
              <a:t>projektu. </a:t>
            </a:r>
            <a:endParaRPr lang="sk-SK" sz="1600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Formulár </a:t>
            </a:r>
            <a:r>
              <a:rPr lang="sk-SK" sz="1600" b="1" dirty="0" err="1" smtClean="0"/>
              <a:t>ŽoNFP</a:t>
            </a:r>
            <a:endParaRPr lang="sk-SK" sz="1600" b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</a:t>
            </a:r>
            <a:r>
              <a:rPr lang="sk-SK" sz="1600" b="1" dirty="0" smtClean="0"/>
              <a:t>15 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Súhrnné čestné vyhlásenie </a:t>
            </a:r>
            <a:endParaRPr lang="sk-SK" sz="1600" i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/>
          </a:p>
          <a:p>
            <a:pPr marL="0" lvl="0" indent="0">
              <a:buNone/>
            </a:pPr>
            <a:r>
              <a:rPr lang="sk-SK" sz="1600" b="1" dirty="0">
                <a:solidFill>
                  <a:prstClr val="black"/>
                </a:solidFill>
              </a:rPr>
              <a:t>25. Podmienka poskytnutia príspevku z hľadiska maximálnej a minimálnej výšky pomoci       </a:t>
            </a:r>
          </a:p>
          <a:p>
            <a:pPr marL="0" lvl="0" indent="0" algn="just">
              <a:buNone/>
            </a:pPr>
            <a:r>
              <a:rPr lang="sk-SK" sz="1600" b="1" dirty="0">
                <a:solidFill>
                  <a:prstClr val="black"/>
                </a:solidFill>
              </a:rPr>
              <a:t>Minimálna výška pomoci</a:t>
            </a:r>
            <a:r>
              <a:rPr lang="sk-SK" sz="1600" dirty="0">
                <a:solidFill>
                  <a:prstClr val="black"/>
                </a:solidFill>
              </a:rPr>
              <a:t>: nestanovuje sa.</a:t>
            </a:r>
          </a:p>
          <a:p>
            <a:pPr marL="0" lvl="0" indent="0" algn="just">
              <a:buNone/>
            </a:pPr>
            <a:r>
              <a:rPr lang="sk-SK" sz="1600" b="1" dirty="0">
                <a:solidFill>
                  <a:prstClr val="black"/>
                </a:solidFill>
              </a:rPr>
              <a:t>Maximálna výška pomoci: </a:t>
            </a:r>
            <a:r>
              <a:rPr lang="sk-SK" sz="1600" dirty="0">
                <a:solidFill>
                  <a:prstClr val="black"/>
                </a:solidFill>
              </a:rPr>
              <a:t>COV nesmú presiahnuť 1 000 000,- EUR. </a:t>
            </a:r>
          </a:p>
          <a:p>
            <a:pPr marL="0" lvl="0" indent="0" algn="just">
              <a:buNone/>
            </a:pPr>
            <a:r>
              <a:rPr lang="sk-SK" sz="1600" dirty="0">
                <a:solidFill>
                  <a:prstClr val="black"/>
                </a:solidFill>
              </a:rPr>
              <a:t>Max. COV na projekt sú ohraničené súčinom maximálnej výšky príspevku na 1 osobu MRK a počtom osôb MRK, ktorým sa v dôsledku realizácie projektu zabezpečí prístup k pitnej vode. </a:t>
            </a:r>
          </a:p>
          <a:p>
            <a:pPr marL="368046" lvl="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>
                <a:solidFill>
                  <a:prstClr val="black"/>
                </a:solidFill>
              </a:rPr>
              <a:t>Formulár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endParaRPr lang="sk-SK" sz="1600" dirty="0">
              <a:solidFill>
                <a:prstClr val="black"/>
              </a:solidFill>
            </a:endParaRPr>
          </a:p>
          <a:p>
            <a:pPr marL="368046" lvl="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>
                <a:solidFill>
                  <a:prstClr val="black"/>
                </a:solidFill>
              </a:rPr>
              <a:t>Príloha č. 8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r>
              <a:rPr lang="sk-SK" sz="1600" b="1" dirty="0">
                <a:solidFill>
                  <a:prstClr val="black"/>
                </a:solidFill>
              </a:rPr>
              <a:t> - </a:t>
            </a:r>
            <a:r>
              <a:rPr lang="sk-SK" sz="1600" i="1" dirty="0">
                <a:solidFill>
                  <a:prstClr val="black"/>
                </a:solidFill>
              </a:rPr>
              <a:t>Špecifikácia oprávnených výdavkov a spôsob ich stanovenia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i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/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15171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 smtClean="0"/>
          </a:p>
          <a:p>
            <a:pPr marL="0" lvl="0" indent="0">
              <a:buNone/>
            </a:pPr>
            <a:r>
              <a:rPr lang="sk-SK" sz="1600" b="1" dirty="0">
                <a:solidFill>
                  <a:prstClr val="black"/>
                </a:solidFill>
              </a:rPr>
              <a:t>26. Podmienka poskytnutia príspevku z hľadiska definovania merateľných ukazovateľov </a:t>
            </a:r>
          </a:p>
          <a:p>
            <a:pPr marL="0" lvl="0" indent="0">
              <a:buNone/>
            </a:pPr>
            <a:r>
              <a:rPr lang="sk-SK" sz="1600" b="1" dirty="0">
                <a:solidFill>
                  <a:prstClr val="black"/>
                </a:solidFill>
              </a:rPr>
              <a:t>       projektu</a:t>
            </a:r>
          </a:p>
          <a:p>
            <a:pPr marL="0" lvl="0" indent="0" algn="just">
              <a:buNone/>
            </a:pPr>
            <a:r>
              <a:rPr lang="sk-SK" sz="1600" b="1" dirty="0">
                <a:solidFill>
                  <a:prstClr val="black"/>
                </a:solidFill>
              </a:rPr>
              <a:t> </a:t>
            </a:r>
            <a:r>
              <a:rPr lang="sk-SK" sz="1600" dirty="0">
                <a:solidFill>
                  <a:prstClr val="black"/>
                </a:solidFill>
              </a:rPr>
              <a:t>sú zadefinované v prílohe </a:t>
            </a:r>
            <a:r>
              <a:rPr lang="sk-SK" sz="1600" i="1" dirty="0">
                <a:solidFill>
                  <a:prstClr val="black"/>
                </a:solidFill>
              </a:rPr>
              <a:t>č. 3 tejto výzvy – Zoznam povinných merateľných ukazovateľov, vrátane </a:t>
            </a:r>
            <a:r>
              <a:rPr lang="sk-SK" sz="1600" dirty="0">
                <a:solidFill>
                  <a:prstClr val="black"/>
                </a:solidFill>
              </a:rPr>
              <a:t>zadefinovanej relevancie k horizontálnym princípom. </a:t>
            </a:r>
          </a:p>
          <a:p>
            <a:pPr marL="0" lvl="0" indent="0" algn="just">
              <a:buNone/>
            </a:pPr>
            <a:r>
              <a:rPr lang="sk-SK" sz="1600" dirty="0">
                <a:solidFill>
                  <a:prstClr val="black"/>
                </a:solidFill>
              </a:rPr>
              <a:t>Žiadateľ je povinný v </a:t>
            </a:r>
            <a:r>
              <a:rPr lang="sk-SK" sz="1600" dirty="0" err="1">
                <a:solidFill>
                  <a:prstClr val="black"/>
                </a:solidFill>
              </a:rPr>
              <a:t>ŽoNFP</a:t>
            </a:r>
            <a:r>
              <a:rPr lang="sk-SK" sz="1600" dirty="0">
                <a:solidFill>
                  <a:prstClr val="black"/>
                </a:solidFill>
              </a:rPr>
              <a:t> uviesť všetky MÚ uvedené k príslušnej hlavnej aktivite v Prílohe č. 3 výzvy.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prstClr val="black"/>
                </a:solidFill>
              </a:rPr>
              <a:t>Formulár </a:t>
            </a:r>
            <a:r>
              <a:rPr lang="sk-SK" sz="1600" b="1" dirty="0" err="1" smtClean="0">
                <a:solidFill>
                  <a:prstClr val="black"/>
                </a:solidFill>
              </a:rPr>
              <a:t>ŽoNFP</a:t>
            </a:r>
            <a:endParaRPr lang="sk-SK" sz="1600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sk-SK" sz="16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sk-SK" sz="1600" b="1" dirty="0">
                <a:solidFill>
                  <a:prstClr val="black"/>
                </a:solidFill>
              </a:rPr>
              <a:t>27. Podmienka uplatnenia sociálneho aspektu vo verejnom obstarávaní</a:t>
            </a: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600" dirty="0">
                <a:solidFill>
                  <a:prstClr val="black"/>
                </a:solidFill>
              </a:rPr>
              <a:t>Úspešný žiadateľ bude pri realizácii verejného obstarávania stavebných prác povinný  postupovať podľa § 42 ods. 12 zákona č. 343/2015 Z. z. o verejnom obstarávaní. </a:t>
            </a:r>
            <a:r>
              <a:rPr lang="sk-SK" sz="16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Úspešný žiadateľ v postavení  prijímateľa zmluvne zaviaže zhotoviteľa, že na dobu realizácie stavebných prác zamestná podľa zákona č. 311/2001 Z. z. (Zákonník práce) </a:t>
            </a:r>
            <a:r>
              <a:rPr lang="sk-SK" sz="1600" b="1" u="sng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minimálne jednu nezamestnanú osobu</a:t>
            </a:r>
            <a:r>
              <a:rPr lang="sk-SK" sz="16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prostredia MRK s dôrazom na dlhodobo nezamestnané osoby MRK. </a:t>
            </a:r>
            <a:endParaRPr lang="sk-SK" sz="1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sk-SK" sz="1600" dirty="0">
                <a:solidFill>
                  <a:prstClr val="black"/>
                </a:solidFill>
              </a:rPr>
              <a:t>Záväzný postup je zadefinovaný v čl. 3 ods. 3 bod 25 Všeobecných zmluvných podmienok ako prílohy č. 1 vzoru Zmluvy o poskytnutí NFP, ktorá je zverejnená na </a:t>
            </a:r>
            <a:r>
              <a:rPr lang="sk-SK" sz="1600" dirty="0">
                <a:solidFill>
                  <a:prstClr val="black"/>
                </a:solidFill>
                <a:hlinkClick r:id="rId2"/>
              </a:rPr>
              <a:t>http://www.minv.sk/?metodicke-dokumenty</a:t>
            </a:r>
            <a:r>
              <a:rPr lang="sk-SK" sz="1600" dirty="0">
                <a:solidFill>
                  <a:prstClr val="black"/>
                </a:solidFill>
              </a:rPr>
              <a:t>  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prstClr val="black"/>
                </a:solidFill>
              </a:rPr>
              <a:t>Formulár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r>
              <a:rPr lang="sk-SK" sz="1600" b="1" dirty="0">
                <a:solidFill>
                  <a:prstClr val="black"/>
                </a:solidFill>
              </a:rPr>
              <a:t>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/>
          </a:p>
        </p:txBody>
      </p:sp>
    </p:spTree>
    <p:extLst>
      <p:ext uri="{BB962C8B-B14F-4D97-AF65-F5344CB8AC3E}">
        <p14:creationId xmlns:p14="http://schemas.microsoft.com/office/powerpoint/2010/main" val="160623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b="1" dirty="0" smtClean="0"/>
              <a:t>28. </a:t>
            </a:r>
            <a:r>
              <a:rPr lang="sk-SK" sz="1600" b="1" dirty="0"/>
              <a:t>Podmienka súladu projektu s princípmi </a:t>
            </a:r>
            <a:r>
              <a:rPr lang="sk-SK" sz="1600" b="1" dirty="0" err="1"/>
              <a:t>desegregácie</a:t>
            </a:r>
            <a:r>
              <a:rPr lang="sk-SK" sz="1600" b="1" dirty="0"/>
              <a:t>, </a:t>
            </a:r>
            <a:r>
              <a:rPr lang="sk-SK" sz="1600" b="1" dirty="0" err="1"/>
              <a:t>degetoizácie</a:t>
            </a:r>
            <a:r>
              <a:rPr lang="sk-SK" sz="1600" b="1" dirty="0"/>
              <a:t> a </a:t>
            </a:r>
            <a:r>
              <a:rPr lang="sk-SK" sz="1600" b="1" dirty="0" err="1"/>
              <a:t>destigmatizácie</a:t>
            </a:r>
            <a:r>
              <a:rPr lang="sk-SK" sz="1600" b="1" dirty="0"/>
              <a:t> </a:t>
            </a:r>
            <a:endParaRPr lang="sk-SK" sz="1600" b="1" dirty="0" smtClean="0"/>
          </a:p>
          <a:p>
            <a:pPr marL="0" indent="0" algn="just">
              <a:buNone/>
            </a:pPr>
            <a:r>
              <a:rPr lang="sk-SK" sz="1600" dirty="0" smtClean="0"/>
              <a:t>Bližšie </a:t>
            </a:r>
            <a:r>
              <a:rPr lang="sk-SK" sz="1600" dirty="0" err="1" smtClean="0"/>
              <a:t>info</a:t>
            </a:r>
            <a:r>
              <a:rPr lang="sk-SK" sz="1600" dirty="0" smtClean="0"/>
              <a:t> je uvedené </a:t>
            </a:r>
            <a:r>
              <a:rPr lang="sk-SK" sz="1600" i="1" dirty="0" smtClean="0"/>
              <a:t>v </a:t>
            </a:r>
            <a:r>
              <a:rPr lang="sk-SK" sz="1600" i="1" dirty="0"/>
              <a:t>prílohe č. 10 výzvy</a:t>
            </a:r>
            <a:r>
              <a:rPr lang="sk-SK" sz="1600" dirty="0"/>
              <a:t>. Definícia princípov je uvedená </a:t>
            </a:r>
            <a:r>
              <a:rPr lang="sk-SK" sz="1600" b="1" dirty="0"/>
              <a:t>v </a:t>
            </a:r>
            <a:r>
              <a:rPr lang="sk-SK" sz="1600" b="1" dirty="0" smtClean="0"/>
              <a:t>Metodickom </a:t>
            </a:r>
            <a:r>
              <a:rPr lang="sk-SK" sz="1600" b="1" dirty="0"/>
              <a:t>výklade pre efektívne uplatňovanie princípov </a:t>
            </a:r>
            <a:r>
              <a:rPr lang="sk-SK" sz="1600" b="1" dirty="0" err="1"/>
              <a:t>desegrácie</a:t>
            </a:r>
            <a:r>
              <a:rPr lang="sk-SK" sz="1600" b="1" dirty="0"/>
              <a:t>, </a:t>
            </a:r>
            <a:r>
              <a:rPr lang="sk-SK" sz="1600" b="1" dirty="0" err="1"/>
              <a:t>degetoizácie</a:t>
            </a:r>
            <a:r>
              <a:rPr lang="sk-SK" sz="1600" b="1" dirty="0"/>
              <a:t> </a:t>
            </a:r>
            <a:r>
              <a:rPr lang="sk-SK" sz="1600" b="1" dirty="0" smtClean="0"/>
              <a:t>a</a:t>
            </a:r>
            <a:r>
              <a:rPr lang="sk-SK" sz="1600" b="1" dirty="0"/>
              <a:t> </a:t>
            </a:r>
            <a:r>
              <a:rPr lang="sk-SK" sz="1600" b="1" dirty="0" err="1"/>
              <a:t>destigmatizácie</a:t>
            </a:r>
            <a:r>
              <a:rPr lang="sk-SK" sz="1600" dirty="0"/>
              <a:t>, ktorý vypracoval Úrad Splnomocnenca vlády pre Rómske </a:t>
            </a:r>
            <a:r>
              <a:rPr lang="sk-SK" sz="1600" dirty="0" smtClean="0"/>
              <a:t>komunity, ktorý </a:t>
            </a:r>
            <a:r>
              <a:rPr lang="sk-SK" sz="1600" dirty="0"/>
              <a:t>je zverejnený na webovom </a:t>
            </a:r>
            <a:r>
              <a:rPr lang="sk-SK" sz="1600" dirty="0" smtClean="0"/>
              <a:t>sídle </a:t>
            </a:r>
            <a:r>
              <a:rPr lang="sk-SK" sz="1600" u="sng" dirty="0" smtClean="0">
                <a:hlinkClick r:id="rId2"/>
              </a:rPr>
              <a:t>http://www.minv.sk/?metodicke-dokumenty-1</a:t>
            </a:r>
            <a:r>
              <a:rPr lang="sk-SK" sz="1600" dirty="0" smtClean="0"/>
              <a:t> </a:t>
            </a:r>
            <a:endParaRPr lang="sk-SK" sz="16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b="1" dirty="0" smtClean="0"/>
              <a:t>Formulár </a:t>
            </a:r>
            <a:r>
              <a:rPr lang="sk-SK" sz="1600" b="1" dirty="0" err="1"/>
              <a:t>ŽoNFP</a:t>
            </a:r>
            <a:r>
              <a:rPr lang="sk-SK" sz="1600" b="1" dirty="0"/>
              <a:t> a prílohy </a:t>
            </a:r>
            <a:r>
              <a:rPr lang="sk-SK" sz="1600" b="1" dirty="0" err="1" smtClean="0"/>
              <a:t>ŽoNFP</a:t>
            </a:r>
            <a:endParaRPr lang="sk-SK" sz="1600" b="1" dirty="0" smtClean="0"/>
          </a:p>
          <a:p>
            <a:pPr marL="0" indent="0" algn="just">
              <a:buNone/>
            </a:pPr>
            <a:endParaRPr lang="sk-SK" sz="1600" b="1" dirty="0"/>
          </a:p>
          <a:p>
            <a:pPr marL="0" lvl="0" indent="0" algn="just">
              <a:buNone/>
            </a:pPr>
            <a:r>
              <a:rPr lang="sk-SK" sz="1600" b="1" dirty="0">
                <a:solidFill>
                  <a:prstClr val="black"/>
                </a:solidFill>
              </a:rPr>
              <a:t>29. Podmienka predloženia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r>
              <a:rPr lang="sk-SK" sz="1600" b="1" dirty="0">
                <a:solidFill>
                  <a:prstClr val="black"/>
                </a:solidFill>
              </a:rPr>
              <a:t> vo vzťahu k prebiehajúcemu alebo ukončenému schvaľovaciemu procesu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r>
              <a:rPr lang="sk-SK" sz="1600" b="1" dirty="0">
                <a:solidFill>
                  <a:prstClr val="black"/>
                </a:solidFill>
              </a:rPr>
              <a:t>, resp. inej žiadosti s rovnakým predmetom projektu</a:t>
            </a:r>
          </a:p>
          <a:p>
            <a:pPr marL="0" lvl="0" indent="0" algn="just">
              <a:buNone/>
            </a:pPr>
            <a:r>
              <a:rPr lang="sk-SK" sz="1600" dirty="0">
                <a:solidFill>
                  <a:prstClr val="black"/>
                </a:solidFill>
              </a:rPr>
              <a:t>       Žiadateľ nie je oprávnený predložiť </a:t>
            </a:r>
            <a:r>
              <a:rPr lang="sk-SK" sz="1600" dirty="0" err="1">
                <a:solidFill>
                  <a:prstClr val="black"/>
                </a:solidFill>
              </a:rPr>
              <a:t>ŽoNFP</a:t>
            </a:r>
            <a:r>
              <a:rPr lang="sk-SK" sz="1600" dirty="0">
                <a:solidFill>
                  <a:prstClr val="black"/>
                </a:solidFill>
              </a:rPr>
              <a:t> v rámci tejto výzvy , resp. hodnotiaceho kola v prípade, ak predložil:</a:t>
            </a:r>
          </a:p>
          <a:p>
            <a:pPr marL="0" lvl="0" indent="0" algn="just">
              <a:buNone/>
            </a:pPr>
            <a:r>
              <a:rPr lang="sk-SK" sz="1600" dirty="0" err="1">
                <a:solidFill>
                  <a:prstClr val="black"/>
                </a:solidFill>
              </a:rPr>
              <a:t>ŽoNFP</a:t>
            </a:r>
            <a:r>
              <a:rPr lang="sk-SK" sz="1600" dirty="0">
                <a:solidFill>
                  <a:prstClr val="black"/>
                </a:solidFill>
              </a:rPr>
              <a:t> s rovnakým predmetom projektu v rámci niektorého iného hodnotiaceho kola tejto výzvy alebo v rámci akejkoľvek inej výzvy z iného operačného programu v programovom období 2014 – 2020 a konanie o predmetnej </a:t>
            </a:r>
            <a:r>
              <a:rPr lang="sk-SK" sz="1600" dirty="0" err="1">
                <a:solidFill>
                  <a:prstClr val="black"/>
                </a:solidFill>
              </a:rPr>
              <a:t>ŽoNFP</a:t>
            </a:r>
            <a:r>
              <a:rPr lang="sk-SK" sz="1600" dirty="0">
                <a:solidFill>
                  <a:prstClr val="black"/>
                </a:solidFill>
              </a:rPr>
              <a:t> stále trvá alebo inú žiadosť o poskytnutie príspevku s rovnakým predmetom projektu na akýkoľvek iný subjekt poskytujúci financovanie z iných verejných zdrojov, a konanie o predmetnej žiadosti stále trvá </a:t>
            </a:r>
            <a:r>
              <a:rPr lang="en-US" sz="1600" dirty="0" err="1">
                <a:solidFill>
                  <a:prstClr val="black"/>
                </a:solidFill>
              </a:rPr>
              <a:t>nebolo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vydané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rozhodnutie</a:t>
            </a:r>
            <a:r>
              <a:rPr lang="en-US" sz="1600" dirty="0">
                <a:solidFill>
                  <a:prstClr val="black"/>
                </a:solidFill>
              </a:rPr>
              <a:t>, resp. </a:t>
            </a:r>
            <a:r>
              <a:rPr lang="en-US" sz="1600" dirty="0" err="1">
                <a:solidFill>
                  <a:prstClr val="black"/>
                </a:solidFill>
              </a:rPr>
              <a:t>rozhodnutie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nie</a:t>
            </a:r>
            <a:r>
              <a:rPr lang="en-US" sz="1600" dirty="0">
                <a:solidFill>
                  <a:prstClr val="black"/>
                </a:solidFill>
              </a:rPr>
              <a:t> je </a:t>
            </a:r>
            <a:r>
              <a:rPr lang="en-US" sz="1600" dirty="0" err="1">
                <a:solidFill>
                  <a:prstClr val="black"/>
                </a:solidFill>
              </a:rPr>
              <a:t>ešte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právoplatné</a:t>
            </a:r>
            <a:r>
              <a:rPr lang="sk-SK" sz="1600" dirty="0">
                <a:solidFill>
                  <a:prstClr val="black"/>
                </a:solidFill>
              </a:rPr>
              <a:t>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prstClr val="black"/>
                </a:solidFill>
              </a:rPr>
              <a:t>Príloha č. 15 </a:t>
            </a:r>
            <a:r>
              <a:rPr lang="sk-SK" sz="1600" b="1" dirty="0" err="1">
                <a:solidFill>
                  <a:prstClr val="black"/>
                </a:solidFill>
              </a:rPr>
              <a:t>ŽoNFP</a:t>
            </a:r>
            <a:r>
              <a:rPr lang="sk-SK" sz="1600" b="1" dirty="0">
                <a:solidFill>
                  <a:prstClr val="black"/>
                </a:solidFill>
              </a:rPr>
              <a:t> - </a:t>
            </a:r>
            <a:r>
              <a:rPr lang="sk-SK" sz="1600" i="1" dirty="0">
                <a:solidFill>
                  <a:prstClr val="black"/>
                </a:solidFill>
              </a:rPr>
              <a:t>Súhrnné čestné vyhlásenie </a:t>
            </a:r>
          </a:p>
          <a:p>
            <a:pPr marL="0" indent="0" algn="just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11772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184576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  <a:endParaRPr lang="sk-SK" sz="1600" b="1" kern="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800" b="1" spc="-100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b="1" dirty="0" smtClean="0"/>
              <a:t>30. </a:t>
            </a:r>
            <a:r>
              <a:rPr lang="sk-SK" sz="1600" b="1" dirty="0"/>
              <a:t>Podmienka </a:t>
            </a:r>
            <a:r>
              <a:rPr lang="sk-SK" sz="1600" b="1" dirty="0" smtClean="0"/>
              <a:t>zabezpečenia prevádzkovania vodohospodárskej infraštruktúry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Žiadateľ je povinný zabezpečiť prevádzkovanie vodohospodárskej infraštruktúry</a:t>
            </a:r>
            <a:r>
              <a:rPr lang="sk-SK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1600" dirty="0"/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Žiadateľ zabezpečí, aby prevádzkovanie vodohospodárskej infraštruktúry bolo v súlade s Oznámením Komisie o pojme štátna pomoc uvedenom v článku 107 ods. 1 Zmluvy o fungovaní Európskej únie (2016/C 262/01), </a:t>
            </a:r>
            <a:r>
              <a:rPr lang="sk-SK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čl. 7.2.2. Narušenie hospodárskej súťaže a vplyv na obchod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ktoré je zverejnené na webovom sídle </a:t>
            </a:r>
            <a:r>
              <a:rPr lang="sk-SK" sz="16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http://www.minv.sk/?metodicke-dokumenty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 bude  prevádzkovanie vodohospodárskej infraštruktúry (verejný vodovod), spolufinancovanej z finančných prostriedkov OP ĽZ zabezpečené prevádzkovou spoločnosťou </a:t>
            </a:r>
            <a:r>
              <a:rPr lang="sk-SK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účasťou súkromného kapitálu,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žiadateľ zabezpečí prevádzkovanie plne v súlade s podmienkami definovanými v prílohe č. 11 výzvy – Podmienky pre prevádzkové zmluvy pre výzvu OPLZ-PO6-SC611-2016-3 v rámci operačného programu Ľudské zdroje, prioritnej osi 6, investičnej priority 6.1</a:t>
            </a:r>
            <a:r>
              <a:rPr lang="sk-SK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k-SK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 smtClean="0"/>
              <a:t>Formulár </a:t>
            </a:r>
            <a:r>
              <a:rPr lang="sk-SK" sz="1600" b="1" dirty="0" err="1"/>
              <a:t>ŽoNFP</a:t>
            </a:r>
            <a:endParaRPr lang="sk-S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/>
              <a:t>Príloha č. </a:t>
            </a:r>
            <a:r>
              <a:rPr lang="sk-SK" sz="1600" b="1" dirty="0" smtClean="0"/>
              <a:t>15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– </a:t>
            </a:r>
            <a:r>
              <a:rPr lang="sk-SK" sz="1600" i="1" dirty="0" smtClean="0"/>
              <a:t>Súhrnné čestné vyhlásenie (ak relevantné)</a:t>
            </a:r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5507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           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Zoznam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</a:rPr>
              <a:t>povinných príloh k Žiadosti o nenávratný finančný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</a:rPr>
              <a:t>príspevok</a:t>
            </a:r>
          </a:p>
          <a:p>
            <a:pPr marL="0" indent="0" algn="just">
              <a:buNone/>
            </a:pPr>
            <a:endParaRPr lang="sk-SK" sz="2000" b="1" dirty="0"/>
          </a:p>
          <a:p>
            <a:pPr marL="0" indent="0" algn="just">
              <a:buNone/>
            </a:pPr>
            <a:r>
              <a:rPr lang="sk-SK" sz="1600" b="1" dirty="0"/>
              <a:t>Príloha č. 1 </a:t>
            </a:r>
            <a:r>
              <a:rPr lang="sk-SK" sz="1600" b="1" dirty="0" err="1"/>
              <a:t>ŽoNFP</a:t>
            </a:r>
            <a:r>
              <a:rPr lang="sk-SK" sz="1600" b="1" dirty="0"/>
              <a:t>: Potvrdenie miestneho daňového </a:t>
            </a:r>
            <a:r>
              <a:rPr lang="sk-SK" sz="1600" b="1" dirty="0" smtClean="0"/>
              <a:t>úradu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dirty="0"/>
              <a:t>Potvrdenie miestne príslušného daňového úradu, že žiadateľ nie je dlžníkom na daniach, potvrdenie </a:t>
            </a:r>
            <a:r>
              <a:rPr lang="sk-SK" sz="1600" b="1" dirty="0"/>
              <a:t>nesmie byť staršie ako 3 mesiace</a:t>
            </a:r>
            <a:r>
              <a:rPr lang="sk-SK" sz="1600" dirty="0"/>
              <a:t> ku dňu predloženia </a:t>
            </a:r>
            <a:r>
              <a:rPr lang="sk-SK" sz="1600" dirty="0" err="1"/>
              <a:t>ŽoNFP</a:t>
            </a:r>
            <a:r>
              <a:rPr lang="sk-SK" sz="1600" dirty="0"/>
              <a:t>, žiadateľ predkladá originál alebo úradne overenú </a:t>
            </a:r>
            <a:r>
              <a:rPr lang="sk-SK" sz="1600" dirty="0" smtClean="0"/>
              <a:t>kópiu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sk-SK" sz="1600" dirty="0" smtClean="0"/>
          </a:p>
          <a:p>
            <a:pPr marL="0" indent="0" algn="just">
              <a:buNone/>
            </a:pPr>
            <a:r>
              <a:rPr lang="sk-SK" sz="1600" b="1" dirty="0"/>
              <a:t>Príloha č. 2 </a:t>
            </a:r>
            <a:r>
              <a:rPr lang="sk-SK" sz="1600" b="1" dirty="0" err="1"/>
              <a:t>ŽoNFP</a:t>
            </a:r>
            <a:r>
              <a:rPr lang="sk-SK" sz="1600" b="1" dirty="0"/>
              <a:t>: Potvrdenie každej zdravotnej </a:t>
            </a:r>
            <a:r>
              <a:rPr lang="sk-SK" sz="1600" b="1" dirty="0" smtClean="0"/>
              <a:t>poisťovne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dirty="0"/>
              <a:t>Potvrdenia 3 zdravotných poisťovní, že žiadateľ nie je dlžníkom na zdravotnom poistení, </a:t>
            </a:r>
            <a:r>
              <a:rPr lang="sk-SK" sz="1600" b="1" dirty="0"/>
              <a:t>nie staršie ako 3 mesiace</a:t>
            </a:r>
            <a:r>
              <a:rPr lang="sk-SK" sz="1600" dirty="0"/>
              <a:t> ku dňu predloženia </a:t>
            </a:r>
            <a:r>
              <a:rPr lang="sk-SK" sz="1600" dirty="0" err="1"/>
              <a:t>ŽoNFP</a:t>
            </a:r>
            <a:r>
              <a:rPr lang="sk-SK" sz="1600" dirty="0"/>
              <a:t>, žiadateľ predkladá originál alebo úradne overenú kópiu</a:t>
            </a:r>
            <a:r>
              <a:rPr lang="sk-SK" sz="16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0" indent="0" algn="just">
              <a:buNone/>
            </a:pPr>
            <a:r>
              <a:rPr lang="sk-SK" sz="1600" b="1" dirty="0"/>
              <a:t>Príloha č. 3 </a:t>
            </a:r>
            <a:r>
              <a:rPr lang="sk-SK" sz="1600" b="1" dirty="0" err="1"/>
              <a:t>ŽoNFP</a:t>
            </a:r>
            <a:r>
              <a:rPr lang="sk-SK" sz="1600" b="1" dirty="0"/>
              <a:t>: Potvrdenie Sociálnej </a:t>
            </a:r>
            <a:r>
              <a:rPr lang="sk-SK" sz="1600" b="1" dirty="0" smtClean="0"/>
              <a:t>poisťovne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dirty="0"/>
              <a:t>Potvrdenie Sociálnej poisťovne, resp. miestne príslušnej pobočky Sociálnej poisťovne,</a:t>
            </a:r>
            <a:r>
              <a:rPr lang="sk-SK" sz="1600" b="1" dirty="0"/>
              <a:t> </a:t>
            </a:r>
            <a:r>
              <a:rPr lang="sk-SK" sz="1600" dirty="0"/>
              <a:t>že žiadateľ nie je dlžníkom na sociálnom poistení, </a:t>
            </a:r>
            <a:r>
              <a:rPr lang="sk-SK" sz="1600" b="1" dirty="0"/>
              <a:t>nie staršie ako 3 mesiace</a:t>
            </a:r>
            <a:r>
              <a:rPr lang="sk-SK" sz="1600" dirty="0"/>
              <a:t> ku dňu predloženia </a:t>
            </a:r>
            <a:r>
              <a:rPr lang="sk-SK" sz="1600" dirty="0" err="1"/>
              <a:t>ŽoNFP</a:t>
            </a:r>
            <a:r>
              <a:rPr lang="sk-SK" sz="1600" dirty="0"/>
              <a:t>, žiadateľ predkladá originál alebo úradne overenú </a:t>
            </a:r>
            <a:r>
              <a:rPr lang="sk-SK" sz="1600" dirty="0" smtClean="0"/>
              <a:t>kópiu</a:t>
            </a:r>
            <a:endParaRPr lang="sk-SK" sz="1600" dirty="0"/>
          </a:p>
          <a:p>
            <a:pPr marL="0" indent="0" algn="just">
              <a:buNone/>
            </a:pPr>
            <a:endParaRPr lang="sk-SK" sz="1600" b="1" dirty="0" smtClean="0"/>
          </a:p>
          <a:p>
            <a:pPr marL="0" indent="0" algn="just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4 </a:t>
            </a:r>
            <a:r>
              <a:rPr lang="sk-SK" sz="1600" b="1" dirty="0" err="1"/>
              <a:t>ŽoNFP</a:t>
            </a:r>
            <a:r>
              <a:rPr lang="sk-SK" sz="1600" b="1" dirty="0"/>
              <a:t>: Ukazovatele finančnej  situácie </a:t>
            </a:r>
            <a:r>
              <a:rPr lang="sk-SK" sz="1600" dirty="0"/>
              <a:t>(podľa záväzného formulára</a:t>
            </a:r>
            <a:r>
              <a:rPr lang="sk-SK" sz="1600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dirty="0"/>
              <a:t>V rámci tejto prílohy </a:t>
            </a:r>
            <a:r>
              <a:rPr lang="sk-SK" sz="1600" dirty="0" err="1"/>
              <a:t>ŽoNFP</a:t>
            </a:r>
            <a:r>
              <a:rPr lang="sk-SK" sz="1600" dirty="0"/>
              <a:t> žiadateľ predkladá vyplnenú tabuľku ukazovateľov finančnej situácie žiadateľa, ktorej záväzný formulár je súčasťou prílohy č. 1 výzvy „Formulár </a:t>
            </a:r>
            <a:r>
              <a:rPr lang="sk-SK" sz="1600" dirty="0" err="1"/>
              <a:t>ŽoNFP</a:t>
            </a:r>
            <a:r>
              <a:rPr lang="sk-SK" sz="1600" dirty="0"/>
              <a:t> s prílohami“. Tabuľku je potrebné vyplniť podľa inštrukcií definovaných v záväznom formulári. </a:t>
            </a:r>
          </a:p>
          <a:p>
            <a:pPr marL="0" indent="0">
              <a:buNone/>
            </a:pPr>
            <a:endParaRPr lang="sk-SK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63180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14670"/>
            <a:ext cx="8229600" cy="6654690"/>
          </a:xfrm>
        </p:spPr>
        <p:txBody>
          <a:bodyPr/>
          <a:lstStyle/>
          <a:p>
            <a:pPr marL="0" indent="0" algn="just">
              <a:buNone/>
            </a:pPr>
            <a:r>
              <a:rPr lang="sk-SK" sz="1600" b="1" dirty="0"/>
              <a:t>Príloha č. 5 </a:t>
            </a:r>
            <a:r>
              <a:rPr lang="sk-SK" sz="1600" b="1" dirty="0" err="1"/>
              <a:t>ŽoNFP</a:t>
            </a:r>
            <a:r>
              <a:rPr lang="sk-SK" sz="1600" b="1" dirty="0"/>
              <a:t>: Doklady preukazujúce finančnú </a:t>
            </a:r>
            <a:r>
              <a:rPr lang="sk-SK" sz="1600" b="1" dirty="0" smtClean="0"/>
              <a:t>spôsobilosť</a:t>
            </a:r>
          </a:p>
          <a:p>
            <a:pPr marL="0" indent="0" algn="just">
              <a:buNone/>
            </a:pPr>
            <a:r>
              <a:rPr lang="sk-SK" sz="1400" b="1" dirty="0"/>
              <a:t>V prípade, ak obec bude znášať spolufinancovanie z vlastných zdrojov, predloží</a:t>
            </a:r>
            <a:r>
              <a:rPr lang="sk-SK" sz="1400" b="1" dirty="0" smtClean="0"/>
              <a:t>:</a:t>
            </a:r>
          </a:p>
          <a:p>
            <a:pPr marL="0" indent="0" algn="just">
              <a:buNone/>
            </a:pPr>
            <a:r>
              <a:rPr lang="sk-SK" sz="1600" dirty="0" smtClean="0"/>
              <a:t>1. úradne </a:t>
            </a:r>
            <a:r>
              <a:rPr lang="sk-SK" sz="1600" dirty="0"/>
              <a:t>overenú kópiu uznesenia zastupiteľstva, resp. výpis z uznesenia zastupiteľstva s nasledovným minimálnym obsahom:</a:t>
            </a:r>
          </a:p>
          <a:p>
            <a:pPr lvl="0" algn="just"/>
            <a:r>
              <a:rPr lang="sk-SK" sz="1600" dirty="0"/>
              <a:t>kód výzvy </a:t>
            </a:r>
          </a:p>
          <a:p>
            <a:pPr lvl="0" algn="just"/>
            <a:r>
              <a:rPr lang="sk-SK" sz="1600" dirty="0"/>
              <a:t>názov projektu</a:t>
            </a:r>
          </a:p>
          <a:p>
            <a:pPr lvl="0" algn="just"/>
            <a:r>
              <a:rPr lang="sk-SK" sz="1600" dirty="0"/>
              <a:t>súhlas zastupiteľstva s predložením </a:t>
            </a:r>
            <a:r>
              <a:rPr lang="sk-SK" sz="1600" dirty="0" err="1"/>
              <a:t>ŽoNFP</a:t>
            </a:r>
            <a:r>
              <a:rPr lang="sk-SK" sz="1600" dirty="0"/>
              <a:t> na SO, pričom ciele projektu sú v súlade s  platným programom rozvoja obce a platným územným plánom obce ( ak obec má povinnosť mať vypracovanú územnoplánovaciu dokumentáciu) </a:t>
            </a:r>
          </a:p>
          <a:p>
            <a:pPr lvl="0" algn="just"/>
            <a:r>
              <a:rPr lang="sk-SK" sz="1600" dirty="0"/>
              <a:t>súhlas zastupiteľstva so zabezpečením povinného spolufinancovania projektu </a:t>
            </a:r>
            <a:r>
              <a:rPr lang="sk-SK" sz="1600" dirty="0" err="1"/>
              <a:t>t.j</a:t>
            </a:r>
            <a:r>
              <a:rPr lang="sk-SK" sz="1600" dirty="0"/>
              <a:t>. min. 5% z celkových oprávnených výdavkov</a:t>
            </a:r>
          </a:p>
          <a:p>
            <a:pPr lvl="0" algn="just"/>
            <a:r>
              <a:rPr lang="sk-SK" sz="1600" dirty="0"/>
              <a:t>súhlas zastupiteľstva so zabezpečením financovania neoprávnených výdavkov projektu predstavujúcich rozdiel medzi celkovými výdavkami projektu a celkovými oprávnenými výdavkami projektu (ak relevantné)</a:t>
            </a:r>
          </a:p>
          <a:p>
            <a:pPr marL="0" indent="0" algn="just">
              <a:buNone/>
            </a:pPr>
            <a:r>
              <a:rPr lang="sk-SK" sz="1400" b="1" dirty="0"/>
              <a:t>V prípade, ak obec bude znášať spolufinancovanie z úverových zdrojov, predloží nasledujúce dokumenty:</a:t>
            </a:r>
            <a:r>
              <a:rPr lang="sk-SK" sz="1400" dirty="0"/>
              <a:t> </a:t>
            </a:r>
          </a:p>
          <a:p>
            <a:pPr lvl="0" algn="just"/>
            <a:r>
              <a:rPr lang="sk-SK" sz="1600" dirty="0"/>
              <a:t>úradne overenú kópiu uznesenia zastupiteľstva, resp. výpis z uznesenia zastupiteľstva s nasledovným minimálnym obsahom:</a:t>
            </a:r>
          </a:p>
          <a:p>
            <a:pPr lvl="0" algn="just"/>
            <a:r>
              <a:rPr lang="sk-SK" sz="1600" dirty="0"/>
              <a:t>kód výzvy </a:t>
            </a:r>
          </a:p>
          <a:p>
            <a:pPr lvl="0" algn="just"/>
            <a:r>
              <a:rPr lang="sk-SK" sz="1600" dirty="0"/>
              <a:t>názov projektu</a:t>
            </a:r>
          </a:p>
          <a:p>
            <a:pPr lvl="0" algn="just"/>
            <a:r>
              <a:rPr lang="sk-SK" sz="1600" dirty="0"/>
              <a:t>súhlas zastupiteľstva s predložením </a:t>
            </a:r>
            <a:r>
              <a:rPr lang="sk-SK" sz="1600" dirty="0" err="1"/>
              <a:t>ŽoNFP</a:t>
            </a:r>
            <a:r>
              <a:rPr lang="sk-SK" sz="1600" dirty="0"/>
              <a:t> na SO, pričom ciele projektu sú v súlade s  platným programom rozvoja obce a platným územným plánom obce ( ak obec má povinnosť mať vypracovanú územnoplánovaciu dokumentáciu) </a:t>
            </a:r>
          </a:p>
          <a:p>
            <a:pPr lvl="0" algn="just"/>
            <a:r>
              <a:rPr lang="sk-SK" sz="1600" dirty="0"/>
              <a:t>súhlas zastupiteľstva so zabezpečením povinného spolufinancovania projektu </a:t>
            </a:r>
            <a:r>
              <a:rPr lang="sk-SK" sz="1600" dirty="0" err="1"/>
              <a:t>t.j</a:t>
            </a:r>
            <a:r>
              <a:rPr lang="sk-SK" sz="1600" dirty="0"/>
              <a:t>. min. 5% z celkových oprávnených výdavkov</a:t>
            </a:r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44660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endParaRPr lang="sk-SK" sz="1600" b="1" dirty="0" smtClean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NA PREDKLADANIE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ŽIADOSTÍ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 NENÁVRATNÝ FINANČNÝ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PRÍSPEVOK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1600" b="1" dirty="0" smtClean="0">
                <a:ea typeface="Verdana" panose="020B0604030504040204" pitchFamily="34" charset="0"/>
                <a:cs typeface="Arial" pitchFamily="34" charset="0"/>
              </a:rPr>
              <a:t>Dátum vyhlásenia:</a:t>
            </a:r>
            <a:r>
              <a:rPr lang="sk-SK" sz="1600" dirty="0" smtClean="0"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7.12.2016 </a:t>
            </a:r>
          </a:p>
          <a:p>
            <a:pPr marL="0" indent="0" algn="just">
              <a:buNone/>
            </a:pPr>
            <a:r>
              <a:rPr lang="sk-SK" sz="1600" b="1" dirty="0" smtClean="0">
                <a:ea typeface="Verdana" panose="020B0604030504040204" pitchFamily="34" charset="0"/>
                <a:cs typeface="Arial" pitchFamily="34" charset="0"/>
              </a:rPr>
              <a:t>Kód výzvy: </a:t>
            </a:r>
            <a:r>
              <a:rPr lang="sk-SK" sz="1600" dirty="0" smtClean="0">
                <a:ea typeface="Verdana" panose="020B0604030504040204" pitchFamily="34" charset="0"/>
                <a:cs typeface="Arial" pitchFamily="34" charset="0"/>
              </a:rPr>
              <a:t>	OPLZ-PO6-SC611-2016-3 </a:t>
            </a:r>
          </a:p>
          <a:p>
            <a:pPr marL="0" indent="0" algn="just">
              <a:buNone/>
            </a:pPr>
            <a:endParaRPr lang="sk-SK" sz="1600" dirty="0"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1600" b="1" dirty="0" smtClean="0">
                <a:ea typeface="Verdana" panose="020B0604030504040204" pitchFamily="34" charset="0"/>
                <a:cs typeface="Arial" pitchFamily="34" charset="0"/>
              </a:rPr>
              <a:t>Zameranie</a:t>
            </a:r>
            <a:r>
              <a:rPr lang="sk-SK" sz="1600" b="1" dirty="0" smtClean="0"/>
              <a:t> </a:t>
            </a:r>
            <a:r>
              <a:rPr lang="sk-SK" sz="1600" b="1" dirty="0" smtClean="0">
                <a:ea typeface="Verdana" panose="020B0604030504040204" pitchFamily="34" charset="0"/>
                <a:cs typeface="Arial" pitchFamily="34" charset="0"/>
              </a:rPr>
              <a:t>výzvy: </a:t>
            </a:r>
            <a:endParaRPr lang="sk-SK" sz="1600" dirty="0"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Podpora prístupu k pitnej vode v prostredí separovaných a segregovaných marginalizovaných rómskych komunít (ďalej len „MRK“) pomocou vodovodov, studní a úpravní povrchových vôd </a:t>
            </a:r>
          </a:p>
          <a:p>
            <a:pPr marL="0" indent="0" algn="just">
              <a:buNone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1600" b="1" dirty="0" smtClean="0">
                <a:ea typeface="Verdana" panose="020B0604030504040204" pitchFamily="34" charset="0"/>
                <a:cs typeface="Arial" pitchFamily="34" charset="0"/>
              </a:rPr>
              <a:t>Výška NFP (95%): </a:t>
            </a: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16 000 </a:t>
            </a:r>
            <a:r>
              <a:rPr lang="sk-SK" sz="1600" dirty="0" smtClean="0">
                <a:ea typeface="Verdana" panose="020B0604030504040204" pitchFamily="34" charset="0"/>
                <a:cs typeface="Arial" pitchFamily="34" charset="0"/>
              </a:rPr>
              <a:t>000,00 (EFRR)</a:t>
            </a:r>
          </a:p>
          <a:p>
            <a:pPr marL="0" indent="0" algn="just">
              <a:buNone/>
            </a:pP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	        </a:t>
            </a:r>
            <a:r>
              <a:rPr lang="sk-SK" sz="1600" dirty="0" smtClean="0">
                <a:ea typeface="Verdana" panose="020B0604030504040204" pitchFamily="34" charset="0"/>
                <a:cs typeface="Arial" pitchFamily="34" charset="0"/>
              </a:rPr>
              <a:t>     1 </a:t>
            </a: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882 </a:t>
            </a:r>
            <a:r>
              <a:rPr lang="sk-SK" sz="1600" dirty="0" smtClean="0">
                <a:ea typeface="Verdana" panose="020B0604030504040204" pitchFamily="34" charset="0"/>
                <a:cs typeface="Arial" pitchFamily="34" charset="0"/>
              </a:rPr>
              <a:t>352,94 (ŠR)</a:t>
            </a:r>
            <a:endParaRPr lang="sk-SK" sz="1600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Uzavretie 1. hodnotiaceho kola  – </a:t>
            </a:r>
            <a:r>
              <a:rPr lang="sk-SK" sz="1600" b="1" dirty="0">
                <a:ea typeface="Verdana" panose="020B0604030504040204" pitchFamily="34" charset="0"/>
                <a:cs typeface="Arial" pitchFamily="34" charset="0"/>
              </a:rPr>
              <a:t>10.03.2017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Uzavretie 2. hodnotiaceho kola  – </a:t>
            </a:r>
            <a:r>
              <a:rPr lang="sk-SK" sz="1600" b="1" dirty="0">
                <a:ea typeface="Verdana" panose="020B0604030504040204" pitchFamily="34" charset="0"/>
                <a:cs typeface="Arial" pitchFamily="34" charset="0"/>
              </a:rPr>
              <a:t>14.09.2017</a:t>
            </a: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lvl="0" algn="just"/>
            <a:r>
              <a:rPr lang="sk-SK" sz="1600" dirty="0"/>
              <a:t>súhlas zastupiteľstva so zabezpečením financovania neoprávnených výdavkov projektu predstavujúcich rozdiel medzi celkovými výdavkami projektu a celkovými oprávnenými výdavkami projektu (ak relevantné)</a:t>
            </a:r>
          </a:p>
          <a:p>
            <a:pPr marL="0" indent="0" algn="just">
              <a:buNone/>
            </a:pPr>
            <a:endParaRPr lang="sk-SK" sz="1600" dirty="0"/>
          </a:p>
          <a:p>
            <a:pPr algn="just">
              <a:buFont typeface="Arial" charset="0"/>
              <a:buAutoNum type="arabicPeriod" startAt="2"/>
            </a:pPr>
            <a:r>
              <a:rPr lang="sk-SK" sz="1600" dirty="0"/>
              <a:t>úverový prísľub banky (žiadateľ vychádza zo záväzného formuláru, ktorý je súčasťou prílohy č. 1 výzvy „Formulár </a:t>
            </a:r>
            <a:r>
              <a:rPr lang="sk-SK" sz="1600" dirty="0" err="1"/>
              <a:t>ŽoNFP</a:t>
            </a:r>
            <a:r>
              <a:rPr lang="sk-SK" sz="1600" dirty="0"/>
              <a:t> s prílohami“ alebo úverový prísľub banky vydaný na jej vlastnom tlačive obsahujúci min. identifikáciu žiadateľa, výšku úveru, názov projektu) alebo úverovú zmluvu s bankou (vyžaduje sa originál alebo úradne overená kópiu dokumentov).</a:t>
            </a:r>
          </a:p>
          <a:p>
            <a:pPr marL="0" indent="0" algn="just">
              <a:buNone/>
            </a:pPr>
            <a:endParaRPr lang="sk-SK" sz="1400" dirty="0"/>
          </a:p>
          <a:p>
            <a:pPr marL="0" indent="0" algn="just">
              <a:buNone/>
            </a:pPr>
            <a:r>
              <a:rPr lang="sk-SK" sz="1600" b="1" dirty="0"/>
              <a:t>Príloha č. 6 </a:t>
            </a:r>
            <a:r>
              <a:rPr lang="sk-SK" sz="1600" b="1" dirty="0" err="1"/>
              <a:t>ŽoNFP</a:t>
            </a:r>
            <a:r>
              <a:rPr lang="sk-SK" sz="1600" b="1" dirty="0"/>
              <a:t>: Uznesenie (výpis z uznesenia) zastupiteľstva o schválení programu rozvoja obce a príslušnej územnoplánovacej dokumentácie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dirty="0"/>
              <a:t>Subjekt územnej správy je povinný za účelom posúdenia splnenia tejto podmienky poskytnutia príspevku predložiť originál alebo overenú kópiu uznesenia zastupiteľstva (výpis z uznesenia) o schválení programu rozvoja obce a príslušnej územnoplánovacej dokumentácie vrátane ich prípadných </a:t>
            </a:r>
            <a:r>
              <a:rPr lang="sk-SK" sz="1600" dirty="0" smtClean="0"/>
              <a:t>dodatkov</a:t>
            </a:r>
          </a:p>
          <a:p>
            <a:pPr marL="0" indent="0" algn="just">
              <a:buNone/>
            </a:pPr>
            <a:endParaRPr lang="sk-SK" sz="1600" dirty="0"/>
          </a:p>
          <a:p>
            <a:pPr marL="0" indent="0" algn="just">
              <a:buNone/>
            </a:pPr>
            <a:r>
              <a:rPr lang="sk-SK" sz="1600" b="1" dirty="0"/>
              <a:t>Príloha č. 7 </a:t>
            </a:r>
            <a:r>
              <a:rPr lang="sk-SK" sz="1600" b="1" dirty="0" err="1"/>
              <a:t>ŽoNFP</a:t>
            </a:r>
            <a:r>
              <a:rPr lang="sk-SK" sz="1600" b="1" dirty="0"/>
              <a:t>: Výpis z registra trestov</a:t>
            </a:r>
            <a:endParaRPr lang="sk-SK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dirty="0"/>
              <a:t>Žiadateľ je  povinný  za  účelom  posúdenia  splnenia  tejto  podmienky  poskytnutia  príspevku  predložiť  ako prílohu </a:t>
            </a:r>
            <a:r>
              <a:rPr lang="sk-SK" sz="1600" dirty="0" err="1"/>
              <a:t>ŽoNFP</a:t>
            </a:r>
            <a:r>
              <a:rPr lang="sk-SK" sz="1600" dirty="0"/>
              <a:t> výpis z registra trestov štatutárneho orgánu resp. aj ním splnomocnenej osoby (ak relevantné). Výpis z registra trestov </a:t>
            </a:r>
            <a:r>
              <a:rPr lang="sk-SK" sz="1600" b="1" dirty="0"/>
              <a:t>nesmie byť starší ako 3 mesiace</a:t>
            </a:r>
            <a:r>
              <a:rPr lang="sk-SK" sz="1600" dirty="0"/>
              <a:t> ku dňu predloženia </a:t>
            </a:r>
            <a:r>
              <a:rPr lang="sk-SK" sz="1600" dirty="0" err="1"/>
              <a:t>ŽoNFP</a:t>
            </a:r>
            <a:r>
              <a:rPr lang="sk-SK" sz="1600" dirty="0"/>
              <a:t>. Žiadateľ predkladá originál alebo úradne overenú kópiu.</a:t>
            </a:r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  <a:p>
            <a:pPr>
              <a:buFont typeface="Arial" panose="020B0604020202020204" pitchFamily="34" charset="0"/>
              <a:buChar char="•"/>
            </a:pPr>
            <a:endParaRPr lang="sk-SK" sz="1400" dirty="0"/>
          </a:p>
          <a:p>
            <a:pPr marL="0" indent="0">
              <a:buNone/>
            </a:pP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4392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pPr marL="0" indent="0">
              <a:buNone/>
            </a:pPr>
            <a:endParaRPr lang="sk-SK" sz="1600" b="1" dirty="0" smtClean="0"/>
          </a:p>
          <a:p>
            <a:pPr marL="0" indent="0" algn="just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8 </a:t>
            </a:r>
            <a:r>
              <a:rPr lang="sk-SK" sz="1600" b="1" dirty="0" err="1"/>
              <a:t>ŽoNFP</a:t>
            </a:r>
            <a:r>
              <a:rPr lang="sk-SK" sz="1600" b="1" dirty="0"/>
              <a:t>: Špecifikácia oprávnených výdavkov a spôsob ich stanovenia </a:t>
            </a:r>
            <a:endParaRPr lang="sk-SK" sz="1600" b="1" dirty="0" smtClean="0"/>
          </a:p>
          <a:p>
            <a:pPr marL="0" indent="0" algn="just">
              <a:buNone/>
            </a:pPr>
            <a:endParaRPr lang="sk-SK" sz="16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Žiadateľ je povinný vyplniť záväzné formuláre tabuliek podľa podrobných inštrukcií uvedených vo formulároch, ktoré sú definované v nasledovných pracovných </a:t>
            </a:r>
            <a:r>
              <a:rPr lang="sk-SK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hárkoch:</a:t>
            </a:r>
          </a:p>
          <a:p>
            <a:pPr marL="0" indent="0" algn="just">
              <a:buNone/>
            </a:pPr>
            <a:r>
              <a:rPr lang="sk-SK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Rozpočet projektu, prieskum trhu, manažment  - podrobnejšie </a:t>
            </a:r>
            <a:r>
              <a:rPr lang="sk-SK" sz="16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info</a:t>
            </a:r>
            <a:r>
              <a:rPr lang="sk-SK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je uvedené v prílohe č.9, popis prílohy č.8 </a:t>
            </a:r>
            <a:r>
              <a:rPr lang="sk-SK" sz="160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ŽoNFP</a:t>
            </a:r>
            <a:endParaRPr lang="sk-SK" sz="16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k-SK" sz="1600" dirty="0"/>
          </a:p>
          <a:p>
            <a:pPr marL="0" indent="0" algn="just">
              <a:buNone/>
            </a:pPr>
            <a:r>
              <a:rPr lang="sk-SK" sz="1600" b="1" dirty="0"/>
              <a:t>Príloha č. 9 </a:t>
            </a:r>
            <a:r>
              <a:rPr lang="sk-SK" sz="1600" b="1" dirty="0" err="1"/>
              <a:t>ŽoNFP</a:t>
            </a:r>
            <a:r>
              <a:rPr lang="sk-SK" sz="1600" b="1" dirty="0"/>
              <a:t>: Projektová dokumentácia stavby vrátane </a:t>
            </a:r>
            <a:r>
              <a:rPr lang="sk-SK" sz="1600" b="1" dirty="0" err="1"/>
              <a:t>položkového</a:t>
            </a:r>
            <a:r>
              <a:rPr lang="sk-SK" sz="1600" b="1" dirty="0"/>
              <a:t> rozpočtu </a:t>
            </a:r>
            <a:r>
              <a:rPr lang="sk-SK" sz="1600" b="1" dirty="0" smtClean="0"/>
              <a:t>stavby</a:t>
            </a:r>
          </a:p>
          <a:p>
            <a:pPr marL="0" indent="0" algn="just">
              <a:buNone/>
            </a:pPr>
            <a:endParaRPr lang="sk-SK" sz="1600" b="1" dirty="0" smtClean="0"/>
          </a:p>
          <a:p>
            <a:pPr algn="just"/>
            <a:r>
              <a:rPr lang="sk-SK" sz="1600" dirty="0"/>
              <a:t>Žiadateľ predkladá ako povinnú prílohu projektovú dokumentáciu a súvisiacu technickú dokumentáciu (napr. geologická a geotechnická dokumentácia, hydrogeologická dokumentácia, dokumentácia k skúškam a rozborom a pod.), ktorá bola predmetom posúdenia v príslušnom povoľovacom </a:t>
            </a:r>
            <a:r>
              <a:rPr lang="sk-SK" sz="1600" dirty="0" smtClean="0"/>
              <a:t>konaní vypracovanú </a:t>
            </a:r>
            <a:r>
              <a:rPr lang="sk-SK" sz="1600" dirty="0"/>
              <a:t>odborne spôsobilou osobou, vrátane </a:t>
            </a:r>
            <a:r>
              <a:rPr lang="sk-SK" sz="1600" dirty="0" err="1"/>
              <a:t>položkového</a:t>
            </a:r>
            <a:r>
              <a:rPr lang="sk-SK" sz="1600" dirty="0"/>
              <a:t> rozpočtu stavby podľa výkazu výmer (ďalej len „rozpočet stavby“), schválenú v povoľovacom konaní (1 originál s pečiatkou príslušného úradu a 2 kópie). </a:t>
            </a:r>
          </a:p>
          <a:p>
            <a:pPr algn="just"/>
            <a:r>
              <a:rPr lang="sk-SK" sz="1600" b="1" dirty="0" err="1" smtClean="0"/>
              <a:t>Položkový</a:t>
            </a:r>
            <a:r>
              <a:rPr lang="sk-SK" sz="1600" b="1" dirty="0" smtClean="0"/>
              <a:t> </a:t>
            </a:r>
            <a:r>
              <a:rPr lang="sk-SK" sz="1600" b="1" dirty="0"/>
              <a:t>rozpočet stavby musí byť vypracovaný a podpísaný odborne spôsobilou osobou a označený jej odtlačkom pečiatky.</a:t>
            </a:r>
            <a:endParaRPr lang="sk-SK" sz="1600" dirty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b="1" dirty="0" smtClean="0"/>
          </a:p>
          <a:p>
            <a:pPr marL="0" indent="0">
              <a:buNone/>
            </a:pPr>
            <a:endParaRPr lang="sk-SK" sz="1600" b="1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4992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sk-SK" sz="1600" b="1" dirty="0" smtClean="0"/>
          </a:p>
          <a:p>
            <a:pPr marL="0" indent="0" algn="just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10 </a:t>
            </a:r>
            <a:r>
              <a:rPr lang="sk-SK" sz="1600" b="1" dirty="0" err="1"/>
              <a:t>ŽoNFP</a:t>
            </a:r>
            <a:r>
              <a:rPr lang="sk-SK" sz="1600" b="1" dirty="0"/>
              <a:t>: Povolenie na realizáciu projektu vydané príslušným povoľovacím orgánom</a:t>
            </a:r>
          </a:p>
          <a:p>
            <a:pPr marL="0" indent="0" algn="just">
              <a:buNone/>
            </a:pPr>
            <a:endParaRPr lang="sk-SK" sz="1600" b="1" dirty="0"/>
          </a:p>
          <a:p>
            <a:pPr algn="just"/>
            <a:r>
              <a:rPr lang="sk-SK" sz="1600" dirty="0"/>
              <a:t>Žiadateľ v rámci tejto prílohy predkladá:</a:t>
            </a:r>
          </a:p>
          <a:p>
            <a:pPr lvl="0" algn="just">
              <a:buFontTx/>
              <a:buChar char="-"/>
            </a:pPr>
            <a:r>
              <a:rPr lang="sk-SK" sz="1600" dirty="0" smtClean="0"/>
              <a:t>právoplatné </a:t>
            </a:r>
            <a:r>
              <a:rPr lang="sk-SK" sz="1600" dirty="0"/>
              <a:t>stavebné povolenie, ktoré musí byť platné (</a:t>
            </a:r>
            <a:r>
              <a:rPr lang="sk-SK" sz="1600" dirty="0" err="1"/>
              <a:t>t.j</a:t>
            </a:r>
            <a:r>
              <a:rPr lang="sk-SK" sz="1600" dirty="0"/>
              <a:t>. neuplynula doba jeho právoplatnosti)  a prípadne iný relevantný doklad podľa príslušného právneho predpisu, ktorý je vyžadovaný na realizáciu konkrétnej stavby</a:t>
            </a:r>
            <a:r>
              <a:rPr lang="sk-SK" sz="1600" dirty="0" smtClean="0"/>
              <a:t>;</a:t>
            </a:r>
            <a:endParaRPr lang="sk-SK" sz="1600" dirty="0"/>
          </a:p>
          <a:p>
            <a:pPr lvl="0" algn="just">
              <a:buFontTx/>
              <a:buChar char="-"/>
            </a:pPr>
            <a:r>
              <a:rPr lang="sk-SK" sz="1600" dirty="0" smtClean="0"/>
              <a:t>v </a:t>
            </a:r>
            <a:r>
              <a:rPr lang="sk-SK" sz="1600" dirty="0"/>
              <a:t>prípade realizácie drobnej stavby je potrebné predložiť oznámenie stavebného úradu k ohláseniu uskutočnenia stavieb, stavebných úprav a udržiavacích prác podľa § 55 ods. 2 stavebného zákona, resp. iný relevantný doklad podľa príslušného právneho predpisu, ktorý je vyžadovaný na realizáciu konkrétnej stavby</a:t>
            </a:r>
            <a:r>
              <a:rPr lang="sk-SK" sz="1600" dirty="0" smtClean="0"/>
              <a:t>. </a:t>
            </a:r>
          </a:p>
          <a:p>
            <a:pPr lvl="0" algn="just">
              <a:buFontTx/>
              <a:buChar char="-"/>
            </a:pPr>
            <a:endParaRPr lang="sk-SK" sz="1600" dirty="0"/>
          </a:p>
          <a:p>
            <a:pPr marL="0" lvl="0" indent="0" algn="just">
              <a:buNone/>
            </a:pPr>
            <a:r>
              <a:rPr lang="sk-SK" sz="1600" b="1" dirty="0"/>
              <a:t>Príloha č. 11 </a:t>
            </a:r>
            <a:r>
              <a:rPr lang="sk-SK" sz="1600" b="1" dirty="0" err="1"/>
              <a:t>ŽoNFP</a:t>
            </a:r>
            <a:r>
              <a:rPr lang="sk-SK" sz="1600" b="1" dirty="0"/>
              <a:t>: Potvrdenie miestne príslušného inšpektorátu </a:t>
            </a:r>
            <a:r>
              <a:rPr lang="sk-SK" sz="1600" b="1" dirty="0" smtClean="0"/>
              <a:t>práce</a:t>
            </a:r>
          </a:p>
          <a:p>
            <a:pPr marL="0" lvl="0" indent="0" algn="just">
              <a:buNone/>
            </a:pPr>
            <a:endParaRPr lang="sk-SK" sz="1600" b="1" dirty="0" smtClean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k-SK" sz="1600" dirty="0"/>
              <a:t>V rámci tejto prílohy žiadateľ predkladá originál alebo úradne osvedčenú kópiu potvrdenia miestne príslušného inšpektorátu práce o tom, že žiadateľ neporušil zákaz nelegálnej práce a nelegálneho zamestnávania podľa osobitného predpisu za obdobie piatich rokov predchádzajúcich predloženiu </a:t>
            </a:r>
            <a:r>
              <a:rPr lang="sk-SK" sz="1600" dirty="0" err="1"/>
              <a:t>ŽoNFP</a:t>
            </a:r>
            <a:r>
              <a:rPr lang="sk-SK" sz="1600" dirty="0"/>
              <a:t>, </a:t>
            </a:r>
            <a:r>
              <a:rPr lang="sk-SK" sz="1600" b="1" dirty="0"/>
              <a:t>nie staršie ako 3 mesiace</a:t>
            </a:r>
            <a:r>
              <a:rPr lang="sk-SK" sz="1600" dirty="0"/>
              <a:t> ku dňu predloženia </a:t>
            </a:r>
            <a:r>
              <a:rPr lang="sk-SK" sz="1600" dirty="0" err="1"/>
              <a:t>ŽoNFP</a:t>
            </a:r>
            <a:r>
              <a:rPr lang="sk-SK" sz="1600" dirty="0"/>
              <a:t>.</a:t>
            </a:r>
            <a:endParaRPr lang="sk-SK" sz="1600" dirty="0" smtClean="0"/>
          </a:p>
          <a:p>
            <a:pPr marL="0" lvl="0" indent="0">
              <a:buNone/>
            </a:pPr>
            <a:endParaRPr lang="sk-SK" sz="1600" dirty="0"/>
          </a:p>
          <a:p>
            <a:pPr marL="0" lv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04035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sk-SK" sz="1600" b="1" dirty="0" smtClean="0"/>
          </a:p>
          <a:p>
            <a:pPr marL="0" indent="0">
              <a:buNone/>
            </a:pP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12 </a:t>
            </a:r>
            <a:r>
              <a:rPr lang="sk-SK" sz="1600" b="1" dirty="0" err="1"/>
              <a:t>ŽoNFP</a:t>
            </a:r>
            <a:r>
              <a:rPr lang="sk-SK" sz="1600" b="1" dirty="0"/>
              <a:t>: List vlastníctva, prípadne iný doklad oprávňujúci žiadateľa užívať nehnuteľnosť po dobu realizácie projektu a minimálne 5 rokov po ukončení realizácie projektu a realizovať na nej stavbu</a:t>
            </a:r>
            <a:r>
              <a:rPr lang="sk-SK" sz="1600" dirty="0"/>
              <a:t>  (napr. nájomná zmluva, zmluva o vecnom bremene, zmluva o budúcej kúpnej zmluve  a pod. v zmysle § 139 ods. 1 zákona č. 50/1976 Zb. Stavebný zákon</a:t>
            </a:r>
            <a:r>
              <a:rPr lang="sk-SK" sz="1600" dirty="0" smtClean="0"/>
              <a:t>)</a:t>
            </a:r>
          </a:p>
          <a:p>
            <a:pPr marL="0" indent="0">
              <a:buNone/>
            </a:pPr>
            <a:endParaRPr lang="sk-SK" sz="1600" dirty="0"/>
          </a:p>
          <a:p>
            <a:r>
              <a:rPr lang="sk-SK" sz="1600" u="sng" dirty="0" smtClean="0"/>
              <a:t>Výpis z listu </a:t>
            </a:r>
            <a:r>
              <a:rPr lang="sk-SK" sz="1600" u="sng" dirty="0"/>
              <a:t>vlastníctva </a:t>
            </a:r>
            <a:r>
              <a:rPr lang="sk-SK" sz="1600" b="1" dirty="0"/>
              <a:t>nie je starší ako 3 mesiace</a:t>
            </a:r>
            <a:r>
              <a:rPr lang="sk-SK" sz="1600" dirty="0"/>
              <a:t>, prípadne iný doklad oprávňujúci žiadateľa užívať nehnuteľnosť po dobu realizácie projektu a minimálne 5 rokov po ukončení realizácie projektu a realizovať na nej stavbu (napr. nájomná zmluva, zmluva o vecnom bremene, zmluva o budúcej kúpnej zmluve a pod. v zmysle § 139 ods. 1 zákona č. 50/1976 Zb. Stavebný zákon).</a:t>
            </a:r>
          </a:p>
          <a:p>
            <a:r>
              <a:rPr lang="sk-SK" sz="1600" dirty="0" smtClean="0"/>
              <a:t>Kópiu</a:t>
            </a:r>
            <a:r>
              <a:rPr lang="sk-SK" sz="1600" u="sng" dirty="0" smtClean="0"/>
              <a:t> katastrálnu </a:t>
            </a:r>
            <a:r>
              <a:rPr lang="sk-SK" sz="1600" u="sng" dirty="0"/>
              <a:t>mapu</a:t>
            </a:r>
            <a:r>
              <a:rPr lang="sk-SK" sz="1600" dirty="0"/>
              <a:t>, s vyznačením nehnuteľností, ktoré budú predmetom realizácie projektu, použiteľnú na právne úkony a ku dňu podania žiadosti o NFP </a:t>
            </a:r>
            <a:r>
              <a:rPr lang="sk-SK" sz="1600" b="1" dirty="0"/>
              <a:t>nie je staršia ako 3 mesiace</a:t>
            </a:r>
            <a:r>
              <a:rPr lang="sk-SK" sz="1600" dirty="0" smtClean="0"/>
              <a:t>.</a:t>
            </a:r>
          </a:p>
          <a:p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>
              <a:buFont typeface="Arial" panose="020B0604020202020204" pitchFamily="34" charset="0"/>
              <a:buChar char="•"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8638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13 </a:t>
            </a:r>
            <a:r>
              <a:rPr lang="sk-SK" sz="1600" b="1" dirty="0" err="1"/>
              <a:t>ŽoNFP</a:t>
            </a:r>
            <a:r>
              <a:rPr lang="sk-SK" sz="1600" b="1" dirty="0" smtClean="0"/>
              <a:t>: </a:t>
            </a:r>
            <a:r>
              <a:rPr lang="sk-SK" sz="1600" b="1" dirty="0"/>
              <a:t>Vyjadrenie príslušného orgánu z procesu posudzovania vplyvov na životné </a:t>
            </a:r>
            <a:r>
              <a:rPr lang="sk-SK" sz="1600" b="1" dirty="0" smtClean="0"/>
              <a:t>prostredie</a:t>
            </a:r>
          </a:p>
          <a:p>
            <a:pPr marL="0" indent="0">
              <a:buNone/>
            </a:pPr>
            <a:r>
              <a:rPr lang="sk-SK" sz="1600" dirty="0"/>
              <a:t>Žiadateľ vyberie len pre neho relevantný dokument z nasledovných </a:t>
            </a:r>
            <a:r>
              <a:rPr lang="sk-SK" sz="1600" dirty="0" smtClean="0"/>
              <a:t>dokumentov:</a:t>
            </a:r>
          </a:p>
          <a:p>
            <a:pPr marL="0" lvl="0" indent="0" algn="just">
              <a:buNone/>
            </a:pPr>
            <a:r>
              <a:rPr lang="sk-SK" sz="1200" b="1" dirty="0" smtClean="0"/>
              <a:t>a.) ak </a:t>
            </a:r>
            <a:r>
              <a:rPr lang="sk-SK" sz="1200" b="1" dirty="0"/>
              <a:t>činnosť podlieha posudzovaniu vplyvov na životné prostredie: </a:t>
            </a:r>
            <a:r>
              <a:rPr lang="sk-SK" sz="1200" u="sng" dirty="0"/>
              <a:t>platné záverečné stanovisko z posúdenia vplyvov navrhovanej činnosti</a:t>
            </a:r>
            <a:r>
              <a:rPr lang="sk-SK" sz="1200" dirty="0"/>
              <a:t>, resp. jej zmeny na životné prostredie podľa zákona  o  posudzovaní  vplyvov  (v prípade zmeny navrhovanej činnosti je žiadateľ povinný predložiť pôvodné záverečné stanovisko z posúdenia vplyvov na životné prostredie, ako aj záverečné stanovisko z posúdenia zmeny navrhovanej činnosti, ak zmena činnosti podliehala povinnému hodnoteniu alebo ak z rozhodnutia zo zisťovacieho konania vyplynulo, že sa navrhovaná zmena činnosti bude ďalej posudzovať); </a:t>
            </a:r>
            <a:r>
              <a:rPr lang="sk-SK" sz="1200" dirty="0" smtClean="0"/>
              <a:t>alebo</a:t>
            </a:r>
          </a:p>
          <a:p>
            <a:pPr marL="0" indent="0" algn="just">
              <a:buNone/>
            </a:pPr>
            <a:r>
              <a:rPr lang="sk-SK" sz="1200" b="1" dirty="0" smtClean="0"/>
              <a:t>b.) ak </a:t>
            </a:r>
            <a:r>
              <a:rPr lang="sk-SK" sz="1200" b="1" dirty="0"/>
              <a:t>navrhovaná činnosť má byť v zmysle zákona o posudzovaní vplyvov predmetom zisťovacieho konania: </a:t>
            </a:r>
            <a:r>
              <a:rPr lang="sk-SK" sz="1200" u="sng" dirty="0"/>
              <a:t>rozhodnutie zo zisťovacieho konania</a:t>
            </a:r>
            <a:r>
              <a:rPr lang="sk-SK" sz="1200" dirty="0"/>
              <a:t> o tom, že navrhovaná činnosť, resp. zmena navrhovanej činnosti nepodlieha posudzovaniu vplyvov na životné prostredie podľa zákona  o  posudzovaní  vplyvov  (v prípade zmeny navrhovanej činnosti je žiadateľ povinný súčasne predložiť aj relevantný doklad k pôvodne navrhovanej činnosti); </a:t>
            </a:r>
            <a:r>
              <a:rPr lang="sk-SK" sz="1200" dirty="0" smtClean="0"/>
              <a:t>alebo</a:t>
            </a:r>
          </a:p>
          <a:p>
            <a:pPr marL="0" lvl="0" indent="0" algn="just">
              <a:buNone/>
            </a:pPr>
            <a:r>
              <a:rPr lang="sk-SK" sz="1200" b="1" dirty="0" smtClean="0"/>
              <a:t>c.) ak </a:t>
            </a:r>
            <a:r>
              <a:rPr lang="sk-SK" sz="1200" b="1" dirty="0"/>
              <a:t>navrhovaná činnosť nepodlieha posudzovaniu vplyvov:</a:t>
            </a:r>
            <a:r>
              <a:rPr lang="sk-SK" sz="1200" dirty="0"/>
              <a:t> </a:t>
            </a:r>
            <a:r>
              <a:rPr lang="sk-SK" sz="1200" u="sng" dirty="0"/>
              <a:t>rozhodnutie príslušného orgánu podľa § 19 ods. 1 zákona o posudzovaní vplyvov</a:t>
            </a:r>
            <a:r>
              <a:rPr lang="sk-SK" sz="1200" dirty="0"/>
              <a:t> o tom, že navrhovaná činnosť alebo jej zmena nepodlieha posudzovaniu vplyvov na životné prostredie podľa zákona  o  posudzovaní  vplyvov; </a:t>
            </a:r>
            <a:r>
              <a:rPr lang="sk-SK" sz="1200" dirty="0" smtClean="0"/>
              <a:t>alebo</a:t>
            </a:r>
          </a:p>
          <a:p>
            <a:pPr marL="0" indent="0" algn="just">
              <a:buNone/>
            </a:pPr>
            <a:r>
              <a:rPr lang="sk-SK" sz="1200" b="1" dirty="0" smtClean="0"/>
              <a:t>d.) </a:t>
            </a:r>
            <a:r>
              <a:rPr lang="sk-SK" sz="1200" b="1" dirty="0"/>
              <a:t>ak navrhovaná činnosť nepodlieha posudzovaniu vplyvov:</a:t>
            </a:r>
            <a:r>
              <a:rPr lang="sk-SK" sz="1200" dirty="0"/>
              <a:t> </a:t>
            </a:r>
            <a:r>
              <a:rPr lang="sk-SK" sz="1200" u="sng" dirty="0"/>
              <a:t>vyjadrenie príslušného orgánu (podľa záväzného formulára)</a:t>
            </a:r>
            <a:r>
              <a:rPr lang="sk-SK" sz="1200" dirty="0"/>
              <a:t> o tom, že navrhovaná činnosť, resp. </a:t>
            </a:r>
            <a:r>
              <a:rPr lang="sk-SK" sz="1200" dirty="0" smtClean="0"/>
              <a:t>zmena navrhovanej činnosti nepodlieha posudzovaniu vplyvov na životné prostredie podľa zákona o posudzovaní vplyvov. </a:t>
            </a:r>
            <a:r>
              <a:rPr lang="sk-SK" sz="1200" dirty="0"/>
              <a:t>Toto vyjadrenie je zo strany SO vyžadované na záväznom formulári SO k prílohe </a:t>
            </a:r>
            <a:r>
              <a:rPr lang="sk-SK" sz="1200" dirty="0" err="1"/>
              <a:t>ŽoNFP</a:t>
            </a:r>
            <a:r>
              <a:rPr lang="sk-SK" sz="1200" dirty="0" smtClean="0"/>
              <a:t>.</a:t>
            </a:r>
          </a:p>
          <a:p>
            <a:pPr marL="0" indent="0" algn="just">
              <a:buNone/>
            </a:pPr>
            <a:endParaRPr lang="sk-SK" sz="1200" dirty="0"/>
          </a:p>
          <a:p>
            <a:pPr marL="0" indent="0" algn="just">
              <a:buNone/>
            </a:pPr>
            <a:r>
              <a:rPr lang="sk-SK" sz="1200" dirty="0"/>
              <a:t>Žiadateľ predkladá originály alebo úradne overené kópie dokumentov.</a:t>
            </a:r>
          </a:p>
          <a:p>
            <a:pPr marL="0" lvl="0" indent="0" algn="just">
              <a:buNone/>
            </a:pPr>
            <a:endParaRPr lang="sk-SK" sz="1200" b="1" dirty="0"/>
          </a:p>
          <a:p>
            <a:pPr marL="0" indent="0" algn="just">
              <a:buNone/>
            </a:pPr>
            <a:endParaRPr lang="sk-SK" sz="1400" dirty="0"/>
          </a:p>
          <a:p>
            <a:pPr marL="0" lvl="0" indent="0" algn="just">
              <a:buNone/>
            </a:pPr>
            <a:endParaRPr lang="sk-SK" sz="1600" dirty="0"/>
          </a:p>
          <a:p>
            <a:pPr marL="0" indent="0" algn="just">
              <a:buNone/>
            </a:pPr>
            <a:endParaRPr lang="sk-SK" sz="1600" b="1" dirty="0"/>
          </a:p>
          <a:p>
            <a:pPr marL="0" indent="0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322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14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: Stanovisko príslušného orgánu </a:t>
            </a:r>
          </a:p>
          <a:p>
            <a:pPr marL="0" indent="0" algn="just">
              <a:buNone/>
            </a:pPr>
            <a:endParaRPr lang="sk-SK" sz="1600" dirty="0" smtClean="0"/>
          </a:p>
          <a:p>
            <a:pPr marL="0" indent="0" algn="just">
              <a:buNone/>
            </a:pPr>
            <a:r>
              <a:rPr lang="sk-SK" sz="1600" dirty="0" smtClean="0"/>
              <a:t>V </a:t>
            </a:r>
            <a:r>
              <a:rPr lang="sk-SK" sz="1600" dirty="0"/>
              <a:t>rámci tejto prílohy žiadateľ predkladá originál alebo úradne overenú kópiu odborného stanoviska okresného úradu v sídle kraja vydané podľa § 28 zákona č. 543/2002, § 28 Z. z. </a:t>
            </a:r>
            <a:r>
              <a:rPr lang="sk-SK" sz="1600" dirty="0" smtClean="0"/>
              <a:t>o </a:t>
            </a:r>
            <a:r>
              <a:rPr lang="sk-SK" sz="1600" dirty="0"/>
              <a:t>ochrane prírody a  krajiny v platnom znení k možnosti významného vplyvu projektu alebo plánu na územie sústavy chránených území</a:t>
            </a:r>
            <a:r>
              <a:rPr lang="sk-SK" sz="1600" dirty="0" smtClean="0"/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600" dirty="0" smtClean="0"/>
              <a:t> 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Odporúčaný obsah odborného stanoviska okresného úradu v sídle kraja je zverejnený v prílohe č.1 výzvy „Formulár </a:t>
            </a:r>
            <a:r>
              <a:rPr lang="sk-SK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ŽoNFP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 prílohami“.</a:t>
            </a:r>
            <a:endParaRPr lang="sk-SK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Uvedená príloha sa netýka </a:t>
            </a:r>
            <a:r>
              <a:rPr lang="sk-SK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ŽoNFP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ktorá v rámci prílohy č. 13 obsahuje platné záverečné stanovisko alebo rozhodnutie zo zisťovacieho konania.</a:t>
            </a:r>
            <a:endParaRPr lang="sk-SK" sz="1600" dirty="0"/>
          </a:p>
          <a:p>
            <a:pPr marL="0" lvl="0" indent="0">
              <a:buNone/>
            </a:pPr>
            <a:endParaRPr lang="sk-SK" sz="1600" dirty="0"/>
          </a:p>
          <a:p>
            <a:pPr marL="0" lvl="0" indent="0">
              <a:buNone/>
            </a:pPr>
            <a:r>
              <a:rPr lang="sk-SK" sz="1600" b="1" dirty="0"/>
              <a:t>Príloha č. 15 </a:t>
            </a:r>
            <a:r>
              <a:rPr lang="sk-SK" sz="1600" b="1" dirty="0" err="1"/>
              <a:t>ŽoNFP</a:t>
            </a:r>
            <a:r>
              <a:rPr lang="sk-SK" sz="1600" b="1" dirty="0"/>
              <a:t>: Súhrnné čestné vyhlásenie </a:t>
            </a:r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r>
              <a:rPr lang="sk-SK" sz="1600" dirty="0" smtClean="0"/>
              <a:t>V</a:t>
            </a:r>
            <a:r>
              <a:rPr lang="sk-SK" sz="1600" dirty="0"/>
              <a:t> rámci tejto prílohy </a:t>
            </a:r>
            <a:r>
              <a:rPr lang="sk-SK" sz="1600" dirty="0" err="1"/>
              <a:t>ŽoNFP</a:t>
            </a:r>
            <a:r>
              <a:rPr lang="sk-SK" sz="1600" dirty="0"/>
              <a:t> žiadateľ vyplní podľa inštrukcií uvedených vo formulári a predkladá Súhrnné čestné vyhlásenie, ktorého záväzný formulár je súčasťou prílohy č. 1 výzvy „Formulár </a:t>
            </a:r>
            <a:r>
              <a:rPr lang="sk-SK" sz="1600" dirty="0" err="1"/>
              <a:t>ŽoNFP</a:t>
            </a:r>
            <a:r>
              <a:rPr lang="sk-SK" sz="1600" dirty="0"/>
              <a:t> s prílohami“.</a:t>
            </a: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lvl="0"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1963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97352"/>
          </a:xfrm>
        </p:spPr>
        <p:txBody>
          <a:bodyPr/>
          <a:lstStyle/>
          <a:p>
            <a:pPr marL="0" indent="0" algn="just">
              <a:buNone/>
            </a:pPr>
            <a:endParaRPr lang="sk-SK" sz="1600" b="1" dirty="0" smtClean="0"/>
          </a:p>
          <a:p>
            <a:pPr marL="0" indent="0" algn="just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</a:t>
            </a:r>
            <a:r>
              <a:rPr lang="sk-SK" sz="1600" b="1" dirty="0" smtClean="0"/>
              <a:t>16 </a:t>
            </a:r>
            <a:r>
              <a:rPr lang="sk-SK" sz="1600" b="1" dirty="0" err="1"/>
              <a:t>ŽoNFP</a:t>
            </a:r>
            <a:r>
              <a:rPr lang="sk-SK" sz="1600" b="1" dirty="0"/>
              <a:t>: Neprepisovateľné </a:t>
            </a:r>
            <a:r>
              <a:rPr lang="sk-SK" sz="1600" b="1" dirty="0" smtClean="0"/>
              <a:t>CD/DVD</a:t>
            </a:r>
          </a:p>
          <a:p>
            <a:pPr marL="0" indent="0" algn="just">
              <a:buNone/>
            </a:pPr>
            <a:endParaRPr lang="sk-SK" sz="1600" b="1" dirty="0"/>
          </a:p>
          <a:p>
            <a:pPr algn="just"/>
            <a:r>
              <a:rPr lang="sk-SK" sz="1600" dirty="0"/>
              <a:t>Príloha č. 4 -  Ukazovatele finančnej situácie (.</a:t>
            </a:r>
            <a:r>
              <a:rPr lang="sk-SK" sz="1600" dirty="0" err="1"/>
              <a:t>xls</a:t>
            </a:r>
            <a:r>
              <a:rPr lang="sk-SK" sz="1600" dirty="0"/>
              <a:t>)</a:t>
            </a:r>
          </a:p>
          <a:p>
            <a:pPr algn="just"/>
            <a:r>
              <a:rPr lang="sk-SK" sz="1600" dirty="0"/>
              <a:t>Príloha č. 8 -  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Špecifikácia oprávnených výdavkov a spôsob ich stanovenia (.</a:t>
            </a:r>
            <a:r>
              <a:rPr lang="sk-SK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xls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( Pracovný hárok </a:t>
            </a:r>
            <a:r>
              <a:rPr lang="sk-SK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„Pomocný výpočet max. limitov“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informatívneho charakteru a žiadateľ ho </a:t>
            </a:r>
            <a:r>
              <a:rPr lang="sk-SK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je povinný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vyplniť a predložiť v elektronickej podobe. Slúži iba ako pomocný výpočet finančných a percentuálnych limitov pre žiadateľa na stanovenie maximálnych limitov oprávnených výdavkov </a:t>
            </a:r>
            <a:r>
              <a:rPr lang="sk-SK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Príloha č. 9 -  </a:t>
            </a:r>
            <a:r>
              <a:rPr lang="sk-SK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Položkový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rozpočet stavby (.</a:t>
            </a:r>
            <a:r>
              <a:rPr lang="sk-SK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xls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sk-SK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položkový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rozpočet vybavenia viažuci sa k oprávnenému výdavku uvedenému v prílohe č.8 </a:t>
            </a:r>
            <a:r>
              <a:rPr lang="sk-SK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ŽoNFP</a:t>
            </a:r>
            <a:r>
              <a:rPr lang="sk-SK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(ak relevantné</a:t>
            </a:r>
            <a:r>
              <a:rPr lang="sk-SK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600" dirty="0"/>
              <a:t>Príloha č. 15 -  Súhrnné čestné </a:t>
            </a:r>
            <a:r>
              <a:rPr lang="sk-SK" sz="1600" dirty="0" smtClean="0"/>
              <a:t>vyhlásenie</a:t>
            </a:r>
            <a:endParaRPr lang="sk-SK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1600" dirty="0" smtClean="0"/>
              <a:t>Okrem </a:t>
            </a:r>
            <a:r>
              <a:rPr lang="sk-SK" sz="1600" dirty="0"/>
              <a:t>toho na CD/DVD predloží aj</a:t>
            </a:r>
            <a:r>
              <a:rPr lang="sk-SK" sz="1600" b="1" dirty="0"/>
              <a:t> PDF formulár odoslanej verzie </a:t>
            </a:r>
            <a:r>
              <a:rPr lang="sk-SK" sz="1600" b="1" dirty="0" err="1"/>
              <a:t>ŽoNFP</a:t>
            </a:r>
            <a:r>
              <a:rPr lang="sk-SK" sz="1600" b="1" dirty="0"/>
              <a:t> </a:t>
            </a:r>
            <a:r>
              <a:rPr lang="sk-SK" sz="1600" dirty="0"/>
              <a:t>do neverejnej časti ITMS2014+, ktorý predstavuje výstup zo systému ITMS2014+. </a:t>
            </a:r>
          </a:p>
          <a:p>
            <a:pPr algn="just"/>
            <a:r>
              <a:rPr lang="sk-SK" sz="1600" b="1" dirty="0"/>
              <a:t>Týmto nie je dotknutá povinnosť žiadateľa predkladať tieto prílohy aj v tlačenej forme</a:t>
            </a:r>
            <a:r>
              <a:rPr lang="sk-SK" sz="1600" b="1" dirty="0" smtClean="0"/>
              <a:t>.</a:t>
            </a:r>
          </a:p>
          <a:p>
            <a:pPr algn="just"/>
            <a:endParaRPr lang="sk-SK" sz="1600" b="1" dirty="0"/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Všetky prílohy sa predkladajú v jednom origináli alebo úradne overenej kópií + dve rovnocenné kópie.</a:t>
            </a:r>
            <a:endParaRPr lang="sk-SK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prípade, ak štatutárny orgán splnomocnil inú osobu na úkony spojené s predložením </a:t>
            </a:r>
            <a:r>
              <a:rPr lang="sk-SK" sz="1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ŽoNFP</a:t>
            </a:r>
            <a:r>
              <a:rPr lang="sk-SK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žiadateľ priloží k Formuláru </a:t>
            </a:r>
            <a:r>
              <a:rPr lang="sk-SK" sz="1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ŽoNFP</a:t>
            </a:r>
            <a:r>
              <a:rPr lang="sk-SK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Splnomocnenie, </a:t>
            </a:r>
            <a:r>
              <a:rPr lang="sk-SK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ktorého vzor je zverejnený v rámci prílohy č. 1 výzvy „Formulár </a:t>
            </a:r>
            <a:r>
              <a:rPr lang="sk-SK" sz="1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ŽoNFP</a:t>
            </a:r>
            <a:r>
              <a:rPr lang="sk-SK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 prílohami“.</a:t>
            </a:r>
            <a:endParaRPr lang="sk-SK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75685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>
                <a:cs typeface="WenQuanYi Zen Hei" charset="0"/>
              </a:rPr>
              <a:t>Výzva </a:t>
            </a:r>
            <a:r>
              <a:rPr lang="sk-SK" sz="2000" b="1" dirty="0" smtClean="0">
                <a:cs typeface="WenQuanYi Zen Hei" charset="0"/>
              </a:rPr>
              <a:t>– informácie</a:t>
            </a:r>
            <a:endParaRPr lang="sk-SK" sz="2000" b="1" dirty="0">
              <a:cs typeface="WenQuanYi Zen Hei" charset="0"/>
            </a:endParaRP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http://www.minv.sk/?aktualne-vyzvy-2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programovania, monitorovania, hodnotenia a metodiky 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matej.mikuska@minv.sk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</a:t>
            </a:r>
            <a:r>
              <a:rPr lang="sk-SK" sz="1600" dirty="0" smtClean="0"/>
              <a:t>110</a:t>
            </a:r>
          </a:p>
          <a:p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.korec@minv.sk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.      </a:t>
            </a:r>
            <a:r>
              <a:rPr lang="sk-SK" sz="1600" dirty="0"/>
              <a:t>+421 2 509 45 </a:t>
            </a:r>
            <a:r>
              <a:rPr lang="sk-SK" sz="1600" dirty="0" smtClean="0"/>
              <a:t>112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 smtClean="0">
                <a:solidFill>
                  <a:srgbClr val="0000FF"/>
                </a:solidFill>
                <a:cs typeface="WenQuanYi Zen Hei" charset="0"/>
              </a:rPr>
              <a:t>blanka</a:t>
            </a: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.fejes@minv.sk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116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ITMS 2014+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 smtClean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113</a:t>
            </a:r>
            <a:endParaRPr lang="sk-SK" sz="1800" dirty="0"/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7"/>
              </a:rPr>
              <a:t>jana.tazka@minv.sk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implementácie investičných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8"/>
              </a:rPr>
              <a:t>richard.svirk@minv.sk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+421 2 509 45 090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4000" dirty="0" smtClean="0">
                <a:solidFill>
                  <a:schemeClr val="accent6">
                    <a:lumMod val="75000"/>
                  </a:schemeClr>
                </a:solidFill>
              </a:rPr>
              <a:t>Ďakujem za pozornosť</a:t>
            </a:r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2400" dirty="0" smtClean="0"/>
              <a:t>Ing. Blanka Feješ </a:t>
            </a:r>
            <a:r>
              <a:rPr lang="sk-SK" sz="2400" dirty="0" err="1" smtClean="0"/>
              <a:t>Dananaiová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547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274638"/>
            <a:ext cx="8147248" cy="5851525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8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č. 9 výzvy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AutoNum type="arabicPeriod"/>
              <a:defRPr/>
            </a:pPr>
            <a:r>
              <a:rPr lang="sk-SK" sz="1600" b="1" dirty="0" smtClean="0"/>
              <a:t>Právna </a:t>
            </a:r>
            <a:r>
              <a:rPr lang="sk-SK" sz="1600" b="1" dirty="0"/>
              <a:t>forma/ konkrétny oprávnený </a:t>
            </a:r>
            <a:r>
              <a:rPr lang="sk-SK" sz="1600" b="1" dirty="0" smtClean="0"/>
              <a:t>žiadateľ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 smtClean="0"/>
              <a:t>        obce  </a:t>
            </a:r>
            <a:r>
              <a:rPr lang="sk-SK" sz="1600" dirty="0"/>
              <a:t>s prítomnosťou </a:t>
            </a:r>
            <a:r>
              <a:rPr lang="sk-SK" sz="1600" dirty="0" smtClean="0"/>
              <a:t>MRK – atlas RK</a:t>
            </a:r>
            <a:endParaRPr lang="sk-SK" sz="1600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Formulár </a:t>
            </a:r>
            <a:r>
              <a:rPr lang="sk-SK" sz="1600" b="1" dirty="0" err="1" smtClean="0"/>
              <a:t>ŽoNFP</a:t>
            </a: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/>
              <a:t>2. </a:t>
            </a:r>
            <a:r>
              <a:rPr lang="sk-SK" sz="1600" b="1" dirty="0"/>
              <a:t>Podmienka nebyť dlžníkom na </a:t>
            </a:r>
            <a:r>
              <a:rPr lang="sk-SK" sz="1600" b="1" dirty="0" smtClean="0"/>
              <a:t>daniach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Potvrdenie miestne príslušného správcu, </a:t>
            </a:r>
            <a:r>
              <a:rPr lang="sk-SK" sz="1600" dirty="0"/>
              <a:t>že žiadateľ nie je dlžníkom na </a:t>
            </a:r>
            <a:r>
              <a:rPr lang="sk-SK" sz="1600" dirty="0" smtClean="0"/>
              <a:t>daniach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Príloha </a:t>
            </a:r>
            <a:r>
              <a:rPr lang="sk-SK" sz="1600" b="1" dirty="0"/>
              <a:t>č. 1 </a:t>
            </a:r>
            <a:r>
              <a:rPr lang="sk-SK" sz="1600" b="1" dirty="0" err="1" smtClean="0"/>
              <a:t>ŽoNFP</a:t>
            </a:r>
            <a:r>
              <a:rPr lang="sk-SK" sz="1600" b="1" dirty="0"/>
              <a:t> </a:t>
            </a:r>
            <a:r>
              <a:rPr lang="sk-SK" sz="1600" b="1" dirty="0" smtClean="0"/>
              <a:t>- </a:t>
            </a:r>
            <a:r>
              <a:rPr lang="sk-SK" sz="1600" i="1" dirty="0" smtClean="0"/>
              <a:t>Potvrdenie </a:t>
            </a:r>
            <a:r>
              <a:rPr lang="sk-SK" sz="1600" i="1" dirty="0"/>
              <a:t>miestneho daňového úradu </a:t>
            </a:r>
            <a:endParaRPr lang="sk-SK" sz="1600" i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3. Podmienka nebyť dlžníkom poistného na zdravotnom poistení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Príloha </a:t>
            </a:r>
            <a:r>
              <a:rPr lang="sk-SK" sz="1600" b="1" dirty="0"/>
              <a:t>č. 2 </a:t>
            </a:r>
            <a:r>
              <a:rPr lang="sk-SK" sz="1600" b="1" dirty="0" err="1"/>
              <a:t>ŽoNFP</a:t>
            </a:r>
            <a:r>
              <a:rPr lang="sk-SK" sz="1600" b="1" dirty="0"/>
              <a:t> - </a:t>
            </a:r>
            <a:r>
              <a:rPr lang="sk-SK" sz="1600" i="1" dirty="0"/>
              <a:t>Potvrdenia 3 zdravotných poisťovní </a:t>
            </a:r>
          </a:p>
          <a:p>
            <a:pPr marL="7109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4. Podmienka nebyť dlžníkom na sociálnom poistení 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Príloha </a:t>
            </a:r>
            <a:r>
              <a:rPr lang="sk-SK" sz="1600" b="1" dirty="0"/>
              <a:t>č. 3 </a:t>
            </a:r>
            <a:r>
              <a:rPr lang="sk-SK" sz="1600" b="1" dirty="0" err="1"/>
              <a:t>ŽoNFP</a:t>
            </a:r>
            <a:r>
              <a:rPr lang="sk-SK" sz="1600" b="1" dirty="0"/>
              <a:t> - </a:t>
            </a:r>
            <a:r>
              <a:rPr lang="sk-SK" sz="1600" i="1" dirty="0"/>
              <a:t>Potvrdenie Sociálnej poisťovne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95536" y="20465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5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548680"/>
            <a:ext cx="8186766" cy="5616624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8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20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5. Podmienka, že žiadateľ/obec nie je v nútenej </a:t>
            </a:r>
            <a:r>
              <a:rPr lang="sk-SK" sz="1600" b="1" dirty="0" smtClean="0"/>
              <a:t>správe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b="1" dirty="0" smtClean="0"/>
              <a:t>Príloha </a:t>
            </a:r>
            <a:r>
              <a:rPr lang="sk-SK" sz="1600" b="1" dirty="0"/>
              <a:t>č. </a:t>
            </a:r>
            <a:r>
              <a:rPr lang="sk-SK" sz="1600" b="1" dirty="0" smtClean="0"/>
              <a:t>15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 smtClean="0"/>
              <a:t>Súhrnné </a:t>
            </a:r>
            <a:r>
              <a:rPr lang="sk-SK" sz="1600" i="1" dirty="0"/>
              <a:t>čestné vyhlásenie </a:t>
            </a:r>
          </a:p>
          <a:p>
            <a:pPr marL="0" indent="0" algn="just">
              <a:buNone/>
            </a:pPr>
            <a:endParaRPr lang="sk-SK" sz="1600" dirty="0" smtClean="0"/>
          </a:p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6. Podmienka zákazu vedenia výkonu rozhodnutia voči žiadateľovi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600" b="1" dirty="0"/>
              <a:t>Príloha č. </a:t>
            </a:r>
            <a:r>
              <a:rPr lang="sk-SK" sz="1600" b="1" dirty="0" smtClean="0"/>
              <a:t>15 </a:t>
            </a:r>
            <a:r>
              <a:rPr lang="sk-SK" sz="1600" b="1" dirty="0" err="1"/>
              <a:t>ŽoNFP</a:t>
            </a:r>
            <a:r>
              <a:rPr lang="sk-SK" sz="1600" b="1" dirty="0"/>
              <a:t> - </a:t>
            </a:r>
            <a:r>
              <a:rPr lang="sk-SK" sz="1600" i="1" dirty="0"/>
              <a:t>Súhrnné čestné vyhlásenie </a:t>
            </a:r>
          </a:p>
          <a:p>
            <a:pPr marL="0" indent="0" algn="just">
              <a:buNone/>
            </a:pPr>
            <a:endParaRPr lang="sk-SK" sz="1600" b="1" dirty="0"/>
          </a:p>
          <a:p>
            <a:pPr marL="0" indent="0" algn="just">
              <a:buNone/>
            </a:pPr>
            <a:r>
              <a:rPr lang="sk-SK" sz="1600" b="1" dirty="0"/>
              <a:t>7. Podmienka finančnej spôsobilosti spolufinancovania projektu</a:t>
            </a:r>
          </a:p>
          <a:p>
            <a:pPr algn="just"/>
            <a:r>
              <a:rPr lang="sk-SK" sz="1600" b="1" dirty="0"/>
              <a:t>Príloha č. 5 </a:t>
            </a:r>
            <a:r>
              <a:rPr lang="sk-SK" sz="1600" b="1" dirty="0" err="1"/>
              <a:t>ŽoNFP</a:t>
            </a:r>
            <a:r>
              <a:rPr lang="sk-SK" sz="1600" b="1" dirty="0"/>
              <a:t>, Doklady preukazujúce finančnú spôsobilosť - </a:t>
            </a:r>
            <a:r>
              <a:rPr lang="sk-SK" sz="1600" i="1" dirty="0"/>
              <a:t>Uznesenie zastupiteľstva prípadne aj</a:t>
            </a:r>
            <a:r>
              <a:rPr lang="sk-SK" sz="1600" dirty="0"/>
              <a:t> </a:t>
            </a:r>
            <a:r>
              <a:rPr lang="sk-SK" sz="1600" i="1" dirty="0"/>
              <a:t>Úverový prísľub banky </a:t>
            </a:r>
            <a:endParaRPr lang="sk-SK" sz="1600" i="1" dirty="0" smtClean="0"/>
          </a:p>
          <a:p>
            <a:pPr marL="0" indent="0" algn="just">
              <a:buNone/>
            </a:pPr>
            <a:endParaRPr lang="sk-SK" sz="1600" i="1" dirty="0" smtClean="0"/>
          </a:p>
          <a:p>
            <a:pPr marL="0" indent="0" algn="just">
              <a:buNone/>
            </a:pPr>
            <a:r>
              <a:rPr lang="sk-SK" sz="1600" b="1" dirty="0" smtClean="0"/>
              <a:t>8</a:t>
            </a:r>
            <a:r>
              <a:rPr lang="sk-SK" sz="1600" b="1" dirty="0"/>
              <a:t>. Podmienka, že žiadateľ má schválený program rozvoja a príslušnú   územnoplánovaciu dokumentáciu v súlade s ustanovením § 7 ods. 6 a § 8 ods. 6/ § 8a ods. 4  zákona o podpore regionálneho rozvoja</a:t>
            </a:r>
          </a:p>
          <a:p>
            <a:pPr marL="425196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6 </a:t>
            </a:r>
            <a:r>
              <a:rPr lang="sk-SK" sz="1600" b="1" dirty="0" err="1"/>
              <a:t>ŽoNFP</a:t>
            </a:r>
            <a:r>
              <a:rPr lang="sk-SK" sz="1600" b="1" dirty="0"/>
              <a:t> - </a:t>
            </a:r>
            <a:r>
              <a:rPr lang="sk-SK" sz="1600" i="1" dirty="0"/>
              <a:t>Uznesenie (výpis z uznesenia) zastupiteľstva o schválení programu rozvoja obce a príslušnej územnoplánovacej dokumentácie </a:t>
            </a:r>
            <a:r>
              <a:rPr lang="sk-SK" sz="1600" dirty="0"/>
              <a:t> alebo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</a:t>
            </a:r>
            <a:r>
              <a:rPr lang="sk-SK" sz="1600" b="1" dirty="0" smtClean="0"/>
              <a:t>15 </a:t>
            </a:r>
            <a:r>
              <a:rPr lang="sk-SK" sz="1600" b="1" dirty="0" err="1"/>
              <a:t>ŽoNFP</a:t>
            </a:r>
            <a:r>
              <a:rPr lang="sk-SK" sz="1600" b="1" dirty="0"/>
              <a:t> - </a:t>
            </a:r>
            <a:r>
              <a:rPr lang="sk-SK" sz="1600" i="1" dirty="0"/>
              <a:t>Súhrnné čestné vyhlásenie </a:t>
            </a:r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683568" y="620688"/>
            <a:ext cx="7488832" cy="531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Príloha 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 smtClean="0">
                <a:latin typeface="+mn-lt"/>
                <a:cs typeface="+mn-cs"/>
              </a:rPr>
              <a:t>  9. Podmienka</a:t>
            </a:r>
            <a:r>
              <a:rPr lang="sk-SK" sz="1600" b="1" dirty="0">
                <a:latin typeface="+mn-lt"/>
                <a:cs typeface="+mn-cs"/>
              </a:rPr>
              <a:t>, že žiadateľ ani jeho štatutárny orgán, ani žiadny člen </a:t>
            </a:r>
            <a:r>
              <a:rPr lang="sk-SK" sz="1600" b="1" dirty="0" smtClean="0">
                <a:latin typeface="+mn-lt"/>
                <a:cs typeface="+mn-cs"/>
              </a:rPr>
              <a:t>štatutárneho orgánu</a:t>
            </a:r>
            <a:r>
              <a:rPr lang="sk-SK" sz="1600" b="1" dirty="0">
                <a:latin typeface="+mn-lt"/>
                <a:cs typeface="+mn-cs"/>
              </a:rPr>
              <a:t>, ani prokurista/i, ani osoba splnomocnená zastupovať ho v konaní  o </a:t>
            </a:r>
            <a:r>
              <a:rPr lang="sk-SK" sz="1600" b="1" dirty="0" err="1">
                <a:latin typeface="+mn-lt"/>
                <a:cs typeface="+mn-cs"/>
              </a:rPr>
              <a:t>ŽoNFP</a:t>
            </a:r>
            <a:r>
              <a:rPr lang="sk-SK" sz="1600" b="1" dirty="0">
                <a:latin typeface="+mn-lt"/>
                <a:cs typeface="+mn-cs"/>
              </a:rPr>
              <a:t>  neboli právoplatne odsúdení za trestný čin korupcie, za trestný čin poškodzovania finančných záujmov Európskych spoločenstiev, za trestný čin legalizácie príjmu z trestnej činnosti, za trestný čin založenia, zosnovania a podporovania zločineckej skupiny, alebo za trestný čin machinácie pri verejnom obstarávaní a verejnej </a:t>
            </a:r>
            <a:r>
              <a:rPr lang="sk-SK" sz="1600" b="1" dirty="0" smtClean="0">
                <a:latin typeface="+mn-lt"/>
                <a:cs typeface="+mn-cs"/>
              </a:rPr>
              <a:t>dražbe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>
                <a:latin typeface="+mn-lt"/>
                <a:cs typeface="+mn-cs"/>
              </a:rPr>
              <a:t>Príloha </a:t>
            </a:r>
            <a:r>
              <a:rPr lang="sk-SK" sz="1600" b="1" dirty="0">
                <a:latin typeface="+mn-lt"/>
                <a:cs typeface="+mn-cs"/>
              </a:rPr>
              <a:t>č. 7 </a:t>
            </a:r>
            <a:r>
              <a:rPr lang="sk-SK" sz="1600" b="1" dirty="0" err="1">
                <a:latin typeface="+mn-lt"/>
                <a:cs typeface="+mn-cs"/>
              </a:rPr>
              <a:t>ŽoNFP</a:t>
            </a:r>
            <a:r>
              <a:rPr lang="sk-SK" sz="1600" b="1" dirty="0">
                <a:latin typeface="+mn-lt"/>
                <a:cs typeface="+mn-cs"/>
              </a:rPr>
              <a:t> - </a:t>
            </a:r>
            <a:r>
              <a:rPr lang="sk-SK" sz="1600" i="1" dirty="0">
                <a:latin typeface="+mn-lt"/>
                <a:cs typeface="+mn-cs"/>
              </a:rPr>
              <a:t>Výpis z registra trestov </a:t>
            </a:r>
            <a:endParaRPr lang="sk-SK" sz="1600" i="1" dirty="0" smtClean="0">
              <a:latin typeface="+mn-lt"/>
              <a:cs typeface="+mn-cs"/>
            </a:endParaRPr>
          </a:p>
          <a:p>
            <a:pPr marL="82296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i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latin typeface="+mn-lt"/>
                <a:cs typeface="+mn-cs"/>
              </a:rPr>
              <a:t>10. Osobitné podmienky oprávnenosti žiadateľa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dirty="0"/>
              <a:t>       </a:t>
            </a:r>
            <a:r>
              <a:rPr lang="sk-SK" sz="1600" dirty="0">
                <a:latin typeface="+mn-lt"/>
              </a:rPr>
              <a:t>Oprávneným žiadateľom sú iba obce uvedené v Prílohe č. 7 tejto výzvy </a:t>
            </a:r>
            <a:r>
              <a:rPr lang="sk-SK" sz="1600" b="1" dirty="0">
                <a:latin typeface="+mn-lt"/>
              </a:rPr>
              <a:t>- </a:t>
            </a:r>
            <a:r>
              <a:rPr lang="sk-SK" sz="1600" i="1" dirty="0">
                <a:latin typeface="+mn-lt"/>
              </a:rPr>
              <a:t>Zoznam oprávnených žiadateľov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+mn-lt"/>
              <a:ea typeface="Verdana" panose="020B0604030504040204" pitchFamily="34" charset="0"/>
              <a:cs typeface="Arial" pitchFamily="34" charset="0"/>
            </a:endParaRPr>
          </a:p>
          <a:p>
            <a:pPr marL="368046" indent="-28575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>
                <a:latin typeface="+mn-lt"/>
              </a:rPr>
              <a:t>Formulár </a:t>
            </a:r>
            <a:r>
              <a:rPr lang="sk-SK" sz="1600" b="1" dirty="0" err="1">
                <a:latin typeface="+mn-lt"/>
              </a:rPr>
              <a:t>ŽoNFP</a:t>
            </a:r>
            <a:endParaRPr lang="sk-SK" sz="1600" b="1" dirty="0">
              <a:latin typeface="+mn-lt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5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611560" y="692695"/>
            <a:ext cx="7704856" cy="486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Príloha 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 smtClean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 smtClean="0">
                <a:latin typeface="+mn-lt"/>
                <a:cs typeface="+mn-cs"/>
              </a:rPr>
              <a:t>11</a:t>
            </a:r>
            <a:r>
              <a:rPr lang="sk-SK" sz="1600" b="1" dirty="0">
                <a:latin typeface="+mn-lt"/>
                <a:cs typeface="+mn-cs"/>
              </a:rPr>
              <a:t>. Podmienka, že hlavné aktivity projektu sú vo vecnom súlade s   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>
                <a:latin typeface="+mn-lt"/>
                <a:cs typeface="+mn-cs"/>
              </a:rPr>
              <a:t>      oprávnenými aktivitami OP ĽZ </a:t>
            </a:r>
            <a:endParaRPr lang="sk-SK" sz="1600" b="1" dirty="0" smtClean="0">
              <a:latin typeface="+mn-lt"/>
              <a:cs typeface="+mn-cs"/>
            </a:endParaRPr>
          </a:p>
          <a:p>
            <a:r>
              <a:rPr lang="sk-SK" sz="1600" dirty="0">
                <a:latin typeface="+mn-lt"/>
                <a:cs typeface="+mn-cs"/>
              </a:rPr>
              <a:t>       </a:t>
            </a:r>
            <a:endParaRPr lang="sk-SK" sz="1600" dirty="0" smtClean="0">
              <a:latin typeface="+mn-lt"/>
              <a:cs typeface="+mn-cs"/>
            </a:endParaRPr>
          </a:p>
          <a:p>
            <a:r>
              <a:rPr lang="sk-SK" sz="1600" dirty="0" smtClean="0">
                <a:latin typeface="+mn-lt"/>
                <a:cs typeface="+mn-cs"/>
              </a:rPr>
              <a:t>       Hlavná aktivita projektu musí byť vo vecnom súlade s typom oprávnenej aktivity OP ĽZ   </a:t>
            </a:r>
          </a:p>
          <a:p>
            <a:r>
              <a:rPr lang="sk-SK" sz="1600" dirty="0" smtClean="0">
                <a:latin typeface="+mn-lt"/>
                <a:cs typeface="+mn-cs"/>
              </a:rPr>
              <a:t>       na realizáciu ktorej je vyhlásená táto výzva. </a:t>
            </a:r>
          </a:p>
          <a:p>
            <a:endParaRPr lang="sk-SK" sz="1600" dirty="0" smtClean="0">
              <a:latin typeface="+mn-lt"/>
              <a:cs typeface="+mn-cs"/>
            </a:endParaRPr>
          </a:p>
          <a:p>
            <a:r>
              <a:rPr lang="sk-SK" sz="1600" dirty="0" smtClean="0">
                <a:latin typeface="+mn-lt"/>
                <a:cs typeface="+mn-cs"/>
              </a:rPr>
              <a:t>V rámci špecifického cieľa 6.1.1 „Rast počtu rómskych domácností s prístupom k zlepšeným podmienkam bývania je pre túto výzvu oprávnená nasledovný typ aktivity: </a:t>
            </a:r>
          </a:p>
          <a:p>
            <a:endParaRPr lang="sk-SK" sz="1600" b="1" dirty="0" smtClean="0">
              <a:latin typeface="+mn-lt"/>
              <a:cs typeface="+mn-cs"/>
            </a:endParaRPr>
          </a:p>
          <a:p>
            <a:r>
              <a:rPr lang="sk-SK" sz="1600" b="1" dirty="0" smtClean="0">
                <a:latin typeface="+mn-lt"/>
                <a:cs typeface="+mn-cs"/>
              </a:rPr>
              <a:t>Podpora prístupu k pitnej a úžitkovej vode v prostredí separovaných a segregovaných MRK s dôrazom na </a:t>
            </a:r>
            <a:r>
              <a:rPr lang="sk-SK" sz="1600" b="1" dirty="0" err="1" smtClean="0">
                <a:latin typeface="+mn-lt"/>
                <a:cs typeface="+mn-cs"/>
              </a:rPr>
              <a:t>nízkonákladové</a:t>
            </a:r>
            <a:r>
              <a:rPr lang="sk-SK" sz="1600" b="1" dirty="0" smtClean="0">
                <a:latin typeface="+mn-lt"/>
                <a:cs typeface="+mn-cs"/>
              </a:rPr>
              <a:t> opatrenia ako napr. vŕtanie a kopanie studní.</a:t>
            </a:r>
          </a:p>
          <a:p>
            <a:endParaRPr lang="sk-SK" sz="1600" b="1" dirty="0">
              <a:latin typeface="+mn-lt"/>
              <a:cs typeface="+mn-cs"/>
            </a:endParaRPr>
          </a:p>
          <a:p>
            <a:pPr marL="82296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6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marL="425196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   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Podmienky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poskytnutia príspevku a spôsoby ich overenia,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/>
            </a:r>
            <a:b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</a:b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vrátane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popisu povinných príloh </a:t>
            </a:r>
            <a:r>
              <a:rPr lang="sk-SK" sz="18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č. 9 výzvy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/>
            </a:r>
            <a:b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</a:br>
            <a:endParaRPr lang="sk-SK" sz="1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764704"/>
            <a:ext cx="8208912" cy="5904656"/>
          </a:xfrm>
        </p:spPr>
        <p:txBody>
          <a:bodyPr/>
          <a:lstStyle/>
          <a:p>
            <a:pPr marL="0" indent="0">
              <a:buNone/>
            </a:pPr>
            <a:r>
              <a:rPr lang="sk-SK" sz="1600" dirty="0"/>
              <a:t>V rámci oprávneného typu aktivity bude podpora zameraná na hlavnú aktivitu</a:t>
            </a:r>
            <a:r>
              <a:rPr lang="sk-SK" sz="1600" dirty="0" smtClean="0"/>
              <a:t>:</a:t>
            </a:r>
          </a:p>
          <a:p>
            <a:pPr marL="0" indent="0">
              <a:buNone/>
            </a:pPr>
            <a:r>
              <a:rPr lang="sk-SK" sz="1600" b="1" dirty="0" smtClean="0"/>
              <a:t>Podpora </a:t>
            </a:r>
            <a:r>
              <a:rPr lang="sk-SK" sz="1600" b="1" dirty="0"/>
              <a:t>zlepšenia prístupu k pitnej vode, </a:t>
            </a:r>
            <a:r>
              <a:rPr lang="sk-SK" sz="1600" i="1" dirty="0"/>
              <a:t>ktorá zahŕňa nasledovné spôsoby realizácie</a:t>
            </a:r>
            <a:r>
              <a:rPr lang="sk-SK" sz="1600" dirty="0" smtClean="0"/>
              <a:t>:</a:t>
            </a:r>
            <a:endParaRPr lang="sk-SK" sz="1600" dirty="0"/>
          </a:p>
          <a:p>
            <a:pPr algn="just"/>
            <a:r>
              <a:rPr lang="sk-SK" sz="1600" b="1" dirty="0"/>
              <a:t>A. Výstavba a rozšírenie miestnych vodovodov/potrubných rozvodov pitnej vody </a:t>
            </a:r>
            <a:r>
              <a:rPr lang="sk-SK" sz="1600" dirty="0"/>
              <a:t>do DN 150 vrátane zemných prác, rúrového vedenia, armatúr, revíznych šachiet, spätnej úpravy pozemných komunikácií (len v nutnom rozsahu šírky ryhy), úprava okolia výdajného miesta pitnej vody spevnenými plochami a zariadeniami na odvod vody; </a:t>
            </a:r>
          </a:p>
          <a:p>
            <a:pPr algn="just"/>
            <a:r>
              <a:rPr lang="sk-SK" sz="1600" b="1" dirty="0"/>
              <a:t>B. Budovanie vŕtaných studní </a:t>
            </a:r>
            <a:r>
              <a:rPr lang="sk-SK" sz="1600" dirty="0"/>
              <a:t>vrátane vŕtacích prác, vybavenia vrtu, čerpacej technológie, prislúchajúcich stavebných prác (napr. elektrická prípojka, šachta, oplotenie a pod.), úprava okolia výdajného miesta pitnej vody spevnenými plochami a zariadeniami na odvod vody;</a:t>
            </a:r>
          </a:p>
          <a:p>
            <a:pPr algn="just"/>
            <a:r>
              <a:rPr lang="sk-SK" sz="1600" b="1" dirty="0"/>
              <a:t>C. Realizácia úpravní povrchovej vody </a:t>
            </a:r>
            <a:r>
              <a:rPr lang="sk-SK" sz="1600" dirty="0"/>
              <a:t>(napr. prameňov, vodných tokov) vrátane technológie úpravy povrchovej vody, jej dopravy a inštalácie, prislúchajúcich stavebných prác (napr. kontajner na umiestnenie technológie, elektrická prípojka a pod.), úprava okolia výdajného miesta pitnej vody spevnenými plochami a zariadeniami na odvod vody</a:t>
            </a:r>
            <a:r>
              <a:rPr lang="sk-SK" sz="1600" dirty="0" smtClean="0"/>
              <a:t>;</a:t>
            </a:r>
          </a:p>
          <a:p>
            <a:pPr marL="0" indent="0" algn="just">
              <a:buNone/>
            </a:pPr>
            <a:endParaRPr lang="sk-SK" sz="1600" dirty="0" smtClean="0"/>
          </a:p>
          <a:p>
            <a:pPr marL="0" indent="0">
              <a:buNone/>
            </a:pPr>
            <a:r>
              <a:rPr lang="sk-SK" sz="1600" dirty="0" smtClean="0"/>
              <a:t>Podpora </a:t>
            </a:r>
            <a:r>
              <a:rPr lang="sk-SK" sz="1600" dirty="0"/>
              <a:t>zlepšenia prístupu k pitnej vode zahŕňa aj </a:t>
            </a:r>
            <a:r>
              <a:rPr lang="sk-SK" sz="1600" b="1" dirty="0"/>
              <a:t>kombináciu</a:t>
            </a:r>
            <a:r>
              <a:rPr lang="sk-SK" sz="1600" dirty="0"/>
              <a:t> spôsobov realizácie:</a:t>
            </a:r>
          </a:p>
          <a:p>
            <a:pPr lvl="0"/>
            <a:r>
              <a:rPr lang="sk-SK" sz="1600" dirty="0"/>
              <a:t>vybudovanie vŕtanej studne a výstavba miestneho potrubného rozvodu pitnej vody od studne k výdajnému miestu,</a:t>
            </a:r>
          </a:p>
          <a:p>
            <a:r>
              <a:rPr lang="sk-SK" sz="1600" dirty="0"/>
              <a:t>realizácia úpravne povrchovej vody a miestneho potrubného rozvodu pitnej vody  od úpravne vody k výdajnému miestu</a:t>
            </a:r>
            <a:endParaRPr lang="sk-SK" sz="1600" dirty="0" smtClean="0"/>
          </a:p>
          <a:p>
            <a:pPr marL="425196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Formulár </a:t>
            </a:r>
            <a:r>
              <a:rPr lang="sk-SK" sz="1600" b="1" dirty="0" err="1"/>
              <a:t>ŽoNFP</a:t>
            </a:r>
            <a:r>
              <a:rPr lang="sk-SK" sz="1600" b="1" dirty="0"/>
              <a:t> vrátane príloh</a:t>
            </a:r>
          </a:p>
          <a:p>
            <a:pPr marL="425196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9 </a:t>
            </a:r>
            <a:r>
              <a:rPr lang="sk-SK" sz="1600" b="1" dirty="0" err="1"/>
              <a:t>ŽoNFP</a:t>
            </a:r>
            <a:r>
              <a:rPr lang="sk-SK" sz="1600" b="1" dirty="0"/>
              <a:t> - </a:t>
            </a:r>
            <a:r>
              <a:rPr lang="sk-SK" sz="1600" i="1" dirty="0"/>
              <a:t>Projektová dokumentácia stavby vrátane </a:t>
            </a:r>
            <a:r>
              <a:rPr lang="sk-SK" sz="1600" i="1" dirty="0" err="1"/>
              <a:t>položkového</a:t>
            </a:r>
            <a:r>
              <a:rPr lang="sk-SK" sz="1600" i="1" dirty="0"/>
              <a:t> rozpočtu stavby </a:t>
            </a:r>
          </a:p>
          <a:p>
            <a:pPr algn="just"/>
            <a:endParaRPr lang="sk-SK" sz="16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806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Príloha 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/>
              <a:t>12. </a:t>
            </a:r>
            <a:r>
              <a:rPr lang="sk-SK" sz="1600" b="1" dirty="0"/>
              <a:t>Podmienka, že žiadateľ neukončil fyzickú realizáciu všetkých hlavných aktivít projektu pred </a:t>
            </a: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 </a:t>
            </a:r>
            <a:r>
              <a:rPr lang="sk-SK" sz="1600" b="1" dirty="0" smtClean="0"/>
              <a:t>      predložením </a:t>
            </a:r>
            <a:r>
              <a:rPr lang="sk-SK" sz="1600" b="1" dirty="0" err="1" smtClean="0"/>
              <a:t>ŽoNFP</a:t>
            </a:r>
            <a:endParaRPr lang="sk-SK" sz="1600" b="1" dirty="0" smtClean="0"/>
          </a:p>
          <a:p>
            <a:pPr marL="0" indent="0" algn="just">
              <a:buNone/>
            </a:pPr>
            <a:r>
              <a:rPr lang="sk-SK" sz="1600" dirty="0" smtClean="0"/>
              <a:t>        Žiadateľ  </a:t>
            </a:r>
            <a:r>
              <a:rPr lang="sk-SK" sz="1600" dirty="0"/>
              <a:t>nesmie  ukončiť  fyzickú  realizáciu projektu,  </a:t>
            </a:r>
            <a:r>
              <a:rPr lang="sk-SK" sz="1600" dirty="0" err="1"/>
              <a:t>t.j</a:t>
            </a:r>
            <a:r>
              <a:rPr lang="sk-SK" sz="1600" dirty="0"/>
              <a:t>. všetkých  hlavných aktivít  projektu  </a:t>
            </a:r>
            <a:r>
              <a:rPr lang="sk-SK" sz="1600" dirty="0" smtClean="0"/>
              <a:t>   </a:t>
            </a:r>
          </a:p>
          <a:p>
            <a:pPr marL="0" indent="0" algn="just">
              <a:buNone/>
            </a:pPr>
            <a:r>
              <a:rPr lang="sk-SK" sz="1600" dirty="0"/>
              <a:t> </a:t>
            </a:r>
            <a:r>
              <a:rPr lang="sk-SK" sz="1600" dirty="0" smtClean="0"/>
              <a:t>       ako  </a:t>
            </a:r>
            <a:r>
              <a:rPr lang="sk-SK" sz="1600" dirty="0"/>
              <a:t>celku,  pred  predložením </a:t>
            </a:r>
            <a:r>
              <a:rPr lang="sk-SK" sz="1600" dirty="0" err="1" smtClean="0"/>
              <a:t>ŽoNFP</a:t>
            </a:r>
            <a:r>
              <a:rPr lang="sk-SK" sz="1600" dirty="0" smtClean="0"/>
              <a:t>.</a:t>
            </a:r>
          </a:p>
          <a:p>
            <a:pPr algn="just"/>
            <a:r>
              <a:rPr lang="sk-SK" sz="1600" b="1" u="sng" dirty="0"/>
              <a:t>Upozornenie pre žiadateľov:</a:t>
            </a:r>
            <a:endParaRPr lang="sk-SK" sz="1600" dirty="0"/>
          </a:p>
          <a:p>
            <a:pPr algn="just"/>
            <a:r>
              <a:rPr lang="sk-SK" sz="1600" dirty="0"/>
              <a:t>Časový harmonogram realizácie aktivít je vhodné vyplniť s určitou časovou rezervou. </a:t>
            </a:r>
            <a:r>
              <a:rPr lang="sk-SK" sz="1600" dirty="0" smtClean="0"/>
              <a:t>Je </a:t>
            </a:r>
            <a:r>
              <a:rPr lang="sk-SK" sz="1600" dirty="0"/>
              <a:t>potrebné brať do úvahy dĺžku konania o </a:t>
            </a:r>
            <a:r>
              <a:rPr lang="sk-SK" sz="1600" dirty="0" err="1"/>
              <a:t>ŽoNFP</a:t>
            </a:r>
            <a:r>
              <a:rPr lang="sk-SK" sz="1600" dirty="0"/>
              <a:t>, dĺžku prípravy podpisu Zmluvy o NFP, dĺžku realizácie procesu verejného obstarávania (vrátane rezervy na prípadné námietky uchádzačov), v prípade stavebných prác aj faktor počasia s ohľadom na technologické postupy realizácie stavebných prác. </a:t>
            </a:r>
          </a:p>
          <a:p>
            <a:pPr marL="0" indent="0" algn="just">
              <a:buNone/>
            </a:pPr>
            <a:endParaRPr lang="sk-SK" sz="1600" dirty="0" smtClean="0"/>
          </a:p>
          <a:p>
            <a:pPr marL="0" indent="0" algn="just">
              <a:buNone/>
            </a:pPr>
            <a:r>
              <a:rPr lang="sk-SK" sz="1600" dirty="0" smtClean="0"/>
              <a:t>Overenie: Údaje uvedené </a:t>
            </a:r>
            <a:r>
              <a:rPr lang="sk-SK" sz="1600" dirty="0"/>
              <a:t>v </a:t>
            </a:r>
            <a:r>
              <a:rPr lang="sk-SK" sz="1600" dirty="0" err="1"/>
              <a:t>ŽoNFP</a:t>
            </a:r>
            <a:r>
              <a:rPr lang="sk-SK" sz="1600" dirty="0"/>
              <a:t> a jej </a:t>
            </a:r>
            <a:r>
              <a:rPr lang="sk-SK" sz="1600" dirty="0" smtClean="0"/>
              <a:t>prílohách.</a:t>
            </a:r>
            <a:endParaRPr lang="sk-SK" sz="1600" b="1" dirty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17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Podmienky poskytnutia príspevku a spôsoby ich overenia,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vrátane popisu povinných príloh </a:t>
            </a:r>
            <a:r>
              <a:rPr lang="sk-SK" sz="1600" b="1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ŽoNFP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, Príloha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č. 9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výzvy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/>
              <a:t>13. </a:t>
            </a:r>
            <a:r>
              <a:rPr lang="sk-SK" sz="1600" b="1" dirty="0"/>
              <a:t>Podmienka, že výdavky projektu sú oprávnené a nárokovaná výška výdavkov je oprávnená </a:t>
            </a:r>
            <a:r>
              <a:rPr lang="sk-SK" sz="1600" b="1" dirty="0" smtClean="0"/>
              <a:t>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 </a:t>
            </a:r>
            <a:r>
              <a:rPr lang="sk-SK" sz="1600" b="1" dirty="0" smtClean="0"/>
              <a:t>      na </a:t>
            </a:r>
            <a:r>
              <a:rPr lang="sk-SK" sz="1600" b="1" dirty="0"/>
              <a:t>financovanie z OP </a:t>
            </a:r>
            <a:r>
              <a:rPr lang="sk-SK" sz="1600" b="1" dirty="0" smtClean="0"/>
              <a:t>ĽZ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Výdavky projektu musia byť preukázateľne oprávnené na financovanie z OP </a:t>
            </a:r>
            <a:r>
              <a:rPr lang="sk-SK" sz="1600" dirty="0" smtClean="0"/>
              <a:t>ĽZ a sú  </a:t>
            </a:r>
            <a:r>
              <a:rPr lang="sk-SK" sz="1600" dirty="0"/>
              <a:t>podrobne uvedené v dokumente </a:t>
            </a:r>
            <a:r>
              <a:rPr lang="sk-SK" sz="1600" b="1" i="1" dirty="0"/>
              <a:t>Príručka k oprávnenosti výdavkov Sprostredkovateľského orgánu pre Operačný program Ľudské zdroje pre prioritnú os 6</a:t>
            </a:r>
            <a:r>
              <a:rPr lang="sk-SK" sz="1600" dirty="0"/>
              <a:t>, ako aj v súlade s podmienkami uvedenými v prílohe </a:t>
            </a:r>
            <a:r>
              <a:rPr lang="sk-SK" sz="1600" i="1" dirty="0"/>
              <a:t>č. 6 výzvy - Zoznam skupín oprávnených výdavkov, stanovené hodnoty </a:t>
            </a:r>
            <a:r>
              <a:rPr lang="sk-SK" sz="1600" i="1" dirty="0" err="1"/>
              <a:t>benchmarkov</a:t>
            </a:r>
            <a:r>
              <a:rPr lang="sk-SK" sz="1600" i="1" dirty="0"/>
              <a:t> a finančných limitov</a:t>
            </a:r>
            <a:r>
              <a:rPr lang="sk-SK" sz="1600" dirty="0"/>
              <a:t>, kde sú zadefinované oprávnené výdavky pre predmetnú </a:t>
            </a:r>
            <a:r>
              <a:rPr lang="sk-SK" sz="1600" dirty="0" smtClean="0"/>
              <a:t>výzvu.</a:t>
            </a:r>
            <a:endParaRPr lang="sk-SK" sz="1600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 smtClean="0"/>
              <a:t>Formulár </a:t>
            </a:r>
            <a:r>
              <a:rPr lang="sk-SK" sz="1600" b="1" dirty="0" err="1"/>
              <a:t>ŽoNFP</a:t>
            </a:r>
            <a:endParaRPr lang="sk-SK" sz="1600" dirty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8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Špecifikácia oprávnených výdavkov a spôsob ich stanovenia </a:t>
            </a:r>
            <a:endParaRPr lang="sk-SK" sz="1600" i="1" dirty="0" smtClean="0"/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9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Projektová dokumentácia  stavby vrátane </a:t>
            </a:r>
            <a:r>
              <a:rPr lang="sk-SK" sz="1600" i="1" dirty="0" err="1"/>
              <a:t>položkového</a:t>
            </a:r>
            <a:r>
              <a:rPr lang="sk-SK" sz="1600" i="1" dirty="0"/>
              <a:t> rozpočtu </a:t>
            </a:r>
            <a:r>
              <a:rPr lang="sk-SK" sz="1600" i="1" dirty="0" smtClean="0"/>
              <a:t>stavby</a:t>
            </a:r>
          </a:p>
          <a:p>
            <a:pPr marL="368046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sz="1600" b="1" dirty="0"/>
              <a:t>Príloha č. </a:t>
            </a:r>
            <a:r>
              <a:rPr lang="sk-SK" sz="1600" b="1" dirty="0" smtClean="0"/>
              <a:t>15  </a:t>
            </a:r>
            <a:r>
              <a:rPr lang="sk-SK" sz="1600" b="1" dirty="0" err="1" smtClean="0"/>
              <a:t>ŽoNFP</a:t>
            </a:r>
            <a:r>
              <a:rPr lang="sk-SK" sz="1600" b="1" dirty="0" smtClean="0"/>
              <a:t> - </a:t>
            </a:r>
            <a:r>
              <a:rPr lang="sk-SK" sz="1600" i="1" dirty="0"/>
              <a:t>Súhrnné čestné </a:t>
            </a:r>
            <a:r>
              <a:rPr lang="sk-SK" sz="1600" i="1" dirty="0" smtClean="0"/>
              <a:t>vyhlásenie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14. Podmienka oprávnenosti miesta realizácie projektu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b="1" dirty="0"/>
              <a:t>       </a:t>
            </a:r>
            <a:r>
              <a:rPr lang="sk-SK" sz="1600" dirty="0"/>
              <a:t>Žiadateľ je povinný realizovať projekt na oprávnenom území.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Pre túto výzvu je oprávneným miestom realizácie projektu </a:t>
            </a:r>
            <a:r>
              <a:rPr lang="sk-SK" sz="1600" b="1" dirty="0"/>
              <a:t>celé územie Slovenskej republiky, okrem Bratislavského samosprávneho kraja.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NUTS II – Západné Slovensko </a:t>
            </a:r>
            <a:r>
              <a:rPr lang="sk-SK" sz="1600" b="1" dirty="0"/>
              <a:t>(Trnavský, Nitriansky a Trenčiansky samosprávny kraj)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NUTS II – Stredné Slovensko </a:t>
            </a:r>
            <a:r>
              <a:rPr lang="sk-SK" sz="1600" b="1" dirty="0"/>
              <a:t>(Žilinský a Banskobystrický samosprávny kraj)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1600" dirty="0"/>
              <a:t>NUTS II – Východné Slovensko </a:t>
            </a:r>
            <a:r>
              <a:rPr lang="sk-SK" sz="1600" b="1" dirty="0"/>
              <a:t>(Prešovský a Košický samosprávny kraj</a:t>
            </a:r>
            <a:r>
              <a:rPr lang="sk-SK" sz="1600" b="1" dirty="0" smtClean="0"/>
              <a:t>)</a:t>
            </a:r>
            <a:endParaRPr lang="sk-SK" sz="1600" b="1" dirty="0"/>
          </a:p>
          <a:p>
            <a:pPr marL="0" indent="0" algn="just">
              <a:buNone/>
            </a:pPr>
            <a:r>
              <a:rPr lang="sk-SK" sz="1600" dirty="0"/>
              <a:t>Overenie: Údaje uvedené v </a:t>
            </a:r>
            <a:r>
              <a:rPr lang="sk-SK" sz="1600" dirty="0" err="1"/>
              <a:t>ŽoNFP</a:t>
            </a:r>
            <a:r>
              <a:rPr lang="sk-SK" sz="1600" dirty="0"/>
              <a:t> a jej prílohách.</a:t>
            </a:r>
            <a:endParaRPr lang="sk-SK" sz="16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i="1" dirty="0"/>
          </a:p>
          <a:p>
            <a:pPr>
              <a:buFont typeface="Arial" panose="020B0604020202020204" pitchFamily="34" charset="0"/>
              <a:buChar char="•"/>
            </a:pPr>
            <a:endParaRPr lang="sk-SK" i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56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550</Words>
  <Application>Microsoft Office PowerPoint</Application>
  <PresentationFormat>Prezentácia na obrazovke (4:3)</PresentationFormat>
  <Paragraphs>383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28</vt:i4>
      </vt:variant>
    </vt:vector>
  </HeadingPairs>
  <TitlesOfParts>
    <vt:vector size="35" baseType="lpstr">
      <vt:lpstr>Arial</vt:lpstr>
      <vt:lpstr>Calibri</vt:lpstr>
      <vt:lpstr>Times New Roman</vt:lpstr>
      <vt:lpstr>Verdana</vt:lpstr>
      <vt:lpstr>WenQuanYi Zen Hei</vt:lpstr>
      <vt:lpstr>Motív Office</vt:lpstr>
      <vt:lpstr>1_Motív Office</vt:lpstr>
      <vt:lpstr>OPERAČNÝ PROGRAM  ĽUDSKÉ ZDROJE</vt:lpstr>
      <vt:lpstr>  </vt:lpstr>
      <vt:lpstr> </vt:lpstr>
      <vt:lpstr>  </vt:lpstr>
      <vt:lpstr>Prezentácia programu PowerPoint</vt:lpstr>
      <vt:lpstr>Prezentácia programu PowerPoint</vt:lpstr>
      <vt:lpstr>     Podmienky poskytnutia príspevku a spôsoby ich overenia,  vrátane popisu povinných príloh ŽoNFP, Príloha č. 9 výzvy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metodika2 </cp:lastModifiedBy>
  <cp:revision>199</cp:revision>
  <dcterms:created xsi:type="dcterms:W3CDTF">2015-06-03T20:40:01Z</dcterms:created>
  <dcterms:modified xsi:type="dcterms:W3CDTF">2017-02-07T15:29:22Z</dcterms:modified>
</cp:coreProperties>
</file>