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6" r:id="rId3"/>
    <p:sldId id="453" r:id="rId4"/>
    <p:sldId id="411" r:id="rId5"/>
    <p:sldId id="458" r:id="rId6"/>
    <p:sldId id="421" r:id="rId7"/>
    <p:sldId id="450" r:id="rId8"/>
    <p:sldId id="451" r:id="rId9"/>
    <p:sldId id="452" r:id="rId10"/>
    <p:sldId id="459" r:id="rId11"/>
    <p:sldId id="454" r:id="rId12"/>
    <p:sldId id="455" r:id="rId13"/>
    <p:sldId id="456" r:id="rId14"/>
    <p:sldId id="460" r:id="rId15"/>
    <p:sldId id="461" r:id="rId16"/>
    <p:sldId id="462" r:id="rId17"/>
    <p:sldId id="463" r:id="rId18"/>
    <p:sldId id="464" r:id="rId19"/>
    <p:sldId id="465" r:id="rId20"/>
    <p:sldId id="466" r:id="rId21"/>
    <p:sldId id="467" r:id="rId22"/>
    <p:sldId id="468" r:id="rId23"/>
    <p:sldId id="469" r:id="rId24"/>
    <p:sldId id="470" r:id="rId25"/>
    <p:sldId id="429" r:id="rId26"/>
    <p:sldId id="471" r:id="rId27"/>
    <p:sldId id="288" r:id="rId28"/>
  </p:sldIdLst>
  <p:sldSz cx="9144000" cy="6858000" type="screen4x3"/>
  <p:notesSz cx="6797675" cy="9928225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uska" initials="MM" lastIdx="8" clrIdx="0">
    <p:extLst>
      <p:ext uri="{19B8F6BF-5375-455C-9EA6-DF929625EA0E}">
        <p15:presenceInfo xmlns:p15="http://schemas.microsoft.com/office/powerpoint/2012/main" userId="Mikuska" providerId="None"/>
      </p:ext>
    </p:extLst>
  </p:cmAuthor>
  <p:cmAuthor id="2" name="MM" initials="MM" lastIdx="14" clrIdx="1"/>
  <p:cmAuthor id="3" name="metodika 7" initials="m7" lastIdx="4" clrIdx="2">
    <p:extLst>
      <p:ext uri="{19B8F6BF-5375-455C-9EA6-DF929625EA0E}">
        <p15:presenceInfo xmlns:p15="http://schemas.microsoft.com/office/powerpoint/2012/main" userId="metodika 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redný štýl 3 - zvýrazneni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Štýl s motívom 1 - zvýrazneni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Štýl s motívom 2 - zvýrazneni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Svetlý štýl 1 - zvýrazneni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vetlý štýl 2 - zvýrazneni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vetlý štýl 3 - zvýrazneni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redný štýl 1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Stredný štýl 4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Tmavý štýl 1 - zvýrazneni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Tmavý štýl 2 - zvýraznenie 5/zvýrazneni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57" autoAdjust="0"/>
    <p:restoredTop sz="82497" autoAdjust="0"/>
  </p:normalViewPr>
  <p:slideViewPr>
    <p:cSldViewPr>
      <p:cViewPr varScale="1">
        <p:scale>
          <a:sx n="96" d="100"/>
          <a:sy n="96" d="100"/>
        </p:scale>
        <p:origin x="16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79E7A5-B551-4377-A38C-33067A9F907A}" type="datetimeFigureOut">
              <a:rPr lang="sk-SK" smtClean="0"/>
              <a:pPr/>
              <a:t>17.06.2019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1" y="9430094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0444" y="9430094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451978-1F47-4A81-92E0-57D18404D77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874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956F4-E23E-4CA6-9206-7BF7C18813F2}" type="datetimeFigureOut">
              <a:rPr lang="sk-SK" smtClean="0"/>
              <a:pPr/>
              <a:t>17.06.2019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2FE273-3BE1-4904-BBCB-1C468CCF355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321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E273-3BE1-4904-BBCB-1C468CCF355C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7237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E273-3BE1-4904-BBCB-1C468CCF355C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7852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E273-3BE1-4904-BBCB-1C468CCF355C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8968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E273-3BE1-4904-BBCB-1C468CCF355C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8968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E273-3BE1-4904-BBCB-1C468CCF355C}" type="slidenum">
              <a:rPr lang="sk-SK" smtClean="0"/>
              <a:pPr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2651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E273-3BE1-4904-BBCB-1C468CCF355C}" type="slidenum">
              <a:rPr lang="sk-SK" smtClean="0"/>
              <a:pPr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337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sk-SK" b="1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E273-3BE1-4904-BBCB-1C468CCF355C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90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sk-SK" b="1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E273-3BE1-4904-BBCB-1C468CCF355C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900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E273-3BE1-4904-BBCB-1C468CCF355C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102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E273-3BE1-4904-BBCB-1C468CCF355C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5717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E273-3BE1-4904-BBCB-1C468CCF355C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896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E273-3BE1-4904-BBCB-1C468CCF355C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8968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E273-3BE1-4904-BBCB-1C468CCF355C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8968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E273-3BE1-4904-BBCB-1C468CCF355C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896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99F14-69B4-41CF-B158-1197DE3721CE}" type="datetimeFigureOut">
              <a:rPr lang="sk-SK"/>
              <a:pPr>
                <a:defRPr/>
              </a:pPr>
              <a:t>17.06.2019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3CEC-27CB-4240-910A-3FA572F372C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B694-C190-476D-A1AE-E04CF2C65972}" type="datetimeFigureOut">
              <a:rPr lang="sk-SK"/>
              <a:pPr>
                <a:defRPr/>
              </a:pPr>
              <a:t>17.06.2019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CD674-C38A-4501-A935-D36C32927CA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6AE0-AA1B-4FE8-B5BA-D25BBDF4C958}" type="datetimeFigureOut">
              <a:rPr lang="sk-SK"/>
              <a:pPr>
                <a:defRPr/>
              </a:pPr>
              <a:t>17.06.2019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55EC-A514-44C7-8952-DC130D1D97E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F2A6-75B0-44D7-B4B9-0CE7CA387C8D}" type="datetimeFigureOut">
              <a:rPr lang="sk-SK"/>
              <a:pPr>
                <a:defRPr/>
              </a:pPr>
              <a:t>17.06.2019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6FC8-E320-443E-8355-7A853A8BAC0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D1CD-5E22-40E5-8788-4C700676CC46}" type="datetimeFigureOut">
              <a:rPr lang="sk-SK"/>
              <a:pPr>
                <a:defRPr/>
              </a:pPr>
              <a:t>17.06.2019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439C9-6033-4F13-B187-242549BF2C4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D165C-9B42-4589-A6FB-2A7F62E37C97}" type="datetimeFigureOut">
              <a:rPr lang="sk-SK"/>
              <a:pPr>
                <a:defRPr/>
              </a:pPr>
              <a:t>17.06.2019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F26E-3485-408E-B00C-498EDA0B5FD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23F2-B48D-46F5-A11C-23644519D623}" type="datetimeFigureOut">
              <a:rPr lang="sk-SK"/>
              <a:pPr>
                <a:defRPr/>
              </a:pPr>
              <a:t>17.06.2019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95DD-CE5D-4F08-9852-6B5EDA4EF2F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3DEE-A4D6-468A-9B78-9876753510B9}" type="datetimeFigureOut">
              <a:rPr lang="sk-SK"/>
              <a:pPr>
                <a:defRPr/>
              </a:pPr>
              <a:t>17.06.2019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1214-E217-4421-B08B-02841F7F0A3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2949-4F9C-4CC1-9423-73EB92FA01C4}" type="datetimeFigureOut">
              <a:rPr lang="sk-SK"/>
              <a:pPr>
                <a:defRPr/>
              </a:pPr>
              <a:t>17.06.2019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A5C0-3C22-4F13-9313-4F0EB2C1252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ED0F-6D7C-44BE-BEC9-C1CFEABBE45E}" type="datetimeFigureOut">
              <a:rPr lang="sk-SK"/>
              <a:pPr>
                <a:defRPr/>
              </a:pPr>
              <a:t>17.06.2019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A543-1DE1-41BE-BD96-FDCF96E289C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667F-2D87-4D01-AB7D-1668304ECD75}" type="datetimeFigureOut">
              <a:rPr lang="sk-SK"/>
              <a:pPr>
                <a:defRPr/>
              </a:pPr>
              <a:t>17.06.2019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325D-32BF-4193-963D-02DAEDEE378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CC298B-3C55-442F-904E-CDBE8111C3AB}" type="datetimeFigureOut">
              <a:rPr lang="sk-SK"/>
              <a:pPr>
                <a:defRPr/>
              </a:pPr>
              <a:t>17.06.2019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3E5F06-8913-4B54-9138-45AE85E68A3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estupnebyvanie@minv.s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prestupnebyvanie@minv.sk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.korec@minv.sk" TargetMode="External"/><Relationship Id="rId3" Type="http://schemas.openxmlformats.org/officeDocument/2006/relationships/hyperlink" Target="mailto:metodika.imrk@minv.sk" TargetMode="External"/><Relationship Id="rId7" Type="http://schemas.openxmlformats.org/officeDocument/2006/relationships/hyperlink" Target="mailto:.fejes@minv.sk" TargetMode="External"/><Relationship Id="rId2" Type="http://schemas.openxmlformats.org/officeDocument/2006/relationships/hyperlink" Target="http://www.minv.sk/?OPL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ucia.liptakova@minv.sk" TargetMode="External"/><Relationship Id="rId5" Type="http://schemas.openxmlformats.org/officeDocument/2006/relationships/hyperlink" Target="mailto:robert.korec@minv.sk" TargetMode="External"/><Relationship Id="rId4" Type="http://schemas.openxmlformats.org/officeDocument/2006/relationships/hyperlink" Target="mailto:matej.mikuska@minv.sk" TargetMode="External"/><Relationship Id="rId9" Type="http://schemas.openxmlformats.org/officeDocument/2006/relationships/hyperlink" Target="mailto:jozef.rosko@minv.sk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57554" y="4500570"/>
            <a:ext cx="5544616" cy="1283026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WenQuanYi Zen Hei" charset="0"/>
              </a:rPr>
              <a:t/>
            </a:r>
            <a:b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WenQuanYi Zen Hei" charset="0"/>
              </a:rPr>
            </a:b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WenQuanYi Zen Hei" charset="0"/>
              </a:rPr>
              <a:t/>
            </a:r>
            <a:b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WenQuanYi Zen Hei" charset="0"/>
              </a:rPr>
            </a:b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WenQuanYi Zen Hei" charset="0"/>
              </a:rPr>
              <a:t>Seminár</a:t>
            </a:r>
            <a:b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WenQuanYi Zen Hei" charset="0"/>
              </a:rPr>
            </a:b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WenQuanYi Zen Hei" charset="0"/>
              </a:rPr>
              <a:t>Prestupné bývanie v zmysle výzvy OPLZ-PO6-SC611-2018-2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WenQuanYi Zen Hei" charset="0"/>
              </a:rPr>
              <a:t/>
            </a:r>
            <a:br>
              <a:rPr lang="sk-SK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WenQuanYi Zen Hei" charset="0"/>
              </a:rPr>
            </a:b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WenQuanYi Zen Hei" charset="0"/>
              </a:rPr>
              <a:t/>
            </a:r>
            <a:br>
              <a:rPr lang="sk-SK" sz="20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WenQuanYi Zen Hei" charset="0"/>
              </a:rPr>
            </a:b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WenQuanYi Zen Hei" charset="0"/>
              </a:rPr>
              <a:t/>
            </a:r>
            <a:br>
              <a:rPr lang="sk-SK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WenQuanYi Zen Hei" charset="0"/>
              </a:rPr>
            </a:b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WenQuanYi Zen Hei" charset="0"/>
              </a:rPr>
              <a:t/>
            </a:r>
            <a:br>
              <a:rPr lang="sk-SK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WenQuanYi Zen Hei" charset="0"/>
              </a:rPr>
            </a:br>
            <a:endParaRPr lang="sk-SK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 bwMode="auto">
          <a:xfrm>
            <a:off x="428596" y="5357826"/>
            <a:ext cx="1857388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WenQuanYi Zen Hei" charset="0"/>
              </a:rPr>
              <a:t/>
            </a:r>
            <a:b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WenQuanYi Zen Hei" charset="0"/>
              </a:rPr>
            </a:b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WenQuanYi Zen Hei" charset="0"/>
              </a:rPr>
              <a:t/>
            </a:r>
            <a:b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WenQuanYi Zen Hei" charset="0"/>
              </a:rPr>
            </a:b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WenQuanYi Zen Hei" charset="0"/>
              </a:rPr>
              <a:t/>
            </a:r>
            <a:b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WenQuanYi Zen Hei" charset="0"/>
              </a:rPr>
            </a:b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WenQuanYi Zen Hei" charset="0"/>
              </a:rPr>
              <a:t>17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WenQuanYi Zen Hei" charset="0"/>
              </a:rPr>
              <a:t>.06.2019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WenQuanYi Zen Hei" charset="0"/>
              </a:rPr>
              <a:t/>
            </a:r>
            <a:b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WenQuanYi Zen Hei" charset="0"/>
              </a:rPr>
            </a:b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WenQuanYi Zen Hei" charset="0"/>
              </a:rPr>
              <a:t/>
            </a:r>
            <a:b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WenQuanYi Zen Hei" charset="0"/>
              </a:rPr>
            </a:br>
            <a:endParaRPr kumimoji="0" lang="sk-SK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357158" y="463842"/>
            <a:ext cx="6879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cap="all" dirty="0">
                <a:solidFill>
                  <a:schemeClr val="accent6"/>
                </a:solidFill>
              </a:rPr>
              <a:t>V</a:t>
            </a:r>
            <a:r>
              <a:rPr lang="sk-SK" sz="2000" b="1" cap="all" dirty="0" smtClean="0">
                <a:solidFill>
                  <a:schemeClr val="accent6"/>
                </a:solidFill>
              </a:rPr>
              <a:t>ýstup </a:t>
            </a:r>
            <a:r>
              <a:rPr lang="sk-SK" sz="2000" b="1" cap="all" dirty="0">
                <a:solidFill>
                  <a:schemeClr val="accent6"/>
                </a:solidFill>
              </a:rPr>
              <a:t>zo systému sociálneho bývania s prvkami prestupného 	</a:t>
            </a:r>
            <a:r>
              <a:rPr lang="sk-SK" sz="2000" b="1" cap="all" dirty="0" smtClean="0">
                <a:solidFill>
                  <a:schemeClr val="accent6"/>
                </a:solidFill>
              </a:rPr>
              <a:t>bývania</a:t>
            </a:r>
            <a:endParaRPr lang="sk-SK" sz="2000" b="1" cap="all" dirty="0">
              <a:solidFill>
                <a:schemeClr val="accent6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57158" y="1476453"/>
            <a:ext cx="84296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Žiadateľ </a:t>
            </a:r>
            <a:r>
              <a:rPr lang="sk-SK" dirty="0" smtClean="0"/>
              <a:t>popíše: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existujúce </a:t>
            </a:r>
            <a:r>
              <a:rPr lang="sk-SK" dirty="0"/>
              <a:t>a navrhované možnosti výstupu (napr. vlastné samostatné bývanie</a:t>
            </a:r>
            <a:r>
              <a:rPr lang="sk-SK" dirty="0" smtClean="0"/>
              <a:t>) z</a:t>
            </a:r>
            <a:r>
              <a:rPr lang="sk-SK" dirty="0"/>
              <a:t> navrhnutého systému bývania v </a:t>
            </a:r>
            <a:r>
              <a:rPr lang="sk-SK" dirty="0" smtClean="0"/>
              <a:t>obci/meste, existujúce nájomné byty). Popis by mal obsahovať </a:t>
            </a:r>
            <a:r>
              <a:rPr lang="sk-SK" b="1" dirty="0" smtClean="0"/>
              <a:t>súčasný stav</a:t>
            </a:r>
            <a:r>
              <a:rPr lang="sk-SK" dirty="0" smtClean="0"/>
              <a:t>, v prípade </a:t>
            </a:r>
            <a:r>
              <a:rPr lang="sk-SK" b="1" dirty="0" smtClean="0"/>
              <a:t>ak</a:t>
            </a:r>
            <a:r>
              <a:rPr lang="sk-SK" dirty="0" smtClean="0"/>
              <a:t> kapacity ešte </a:t>
            </a:r>
            <a:r>
              <a:rPr lang="sk-SK" b="1" dirty="0" smtClean="0"/>
              <a:t>neexistujú</a:t>
            </a:r>
            <a:r>
              <a:rPr lang="sk-SK" dirty="0" smtClean="0"/>
              <a:t>, žiadateľ popíše detaily aktuálneho stavu a harmonogram ďalších aktivít vedúce k získaniu týchto kapacít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akým </a:t>
            </a:r>
            <a:r>
              <a:rPr lang="sk-SK" dirty="0"/>
              <a:t>spôsobom bude </a:t>
            </a:r>
            <a:r>
              <a:rPr lang="sk-SK" dirty="0" smtClean="0"/>
              <a:t>žiadateľ pomáhať pri </a:t>
            </a:r>
            <a:r>
              <a:rPr lang="sk-SK" dirty="0"/>
              <a:t>výstupe z navrhovaného systému bývania pre </a:t>
            </a:r>
            <a:r>
              <a:rPr lang="sk-SK" dirty="0" smtClean="0"/>
              <a:t>klientov (napr.: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dirty="0" smtClean="0"/>
              <a:t>pomoc </a:t>
            </a:r>
            <a:r>
              <a:rPr lang="sk-SK" dirty="0"/>
              <a:t>pre klientov pri získaní trhového nájomného bývania formou záruky za klienta, resp. pri získaní obecného nájomného bývania</a:t>
            </a:r>
            <a:r>
              <a:rPr lang="sk-SK" dirty="0" smtClean="0"/>
              <a:t>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dirty="0" smtClean="0"/>
              <a:t>zapojenie </a:t>
            </a:r>
            <a:r>
              <a:rPr lang="sk-SK" dirty="0"/>
              <a:t>sa obce/mesta v spolupráci s klientmi do projektov svojpomocnej výstavby, </a:t>
            </a:r>
            <a:endParaRPr lang="sk-SK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dirty="0" smtClean="0"/>
              <a:t>pomoc </a:t>
            </a:r>
            <a:r>
              <a:rPr lang="sk-SK" dirty="0"/>
              <a:t>pri kúpe pozemkov pre individuálnu bytovú výstavbu klientov a pod.).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14290"/>
            <a:ext cx="176809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58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357158" y="285728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cap="all" dirty="0" smtClean="0">
                <a:solidFill>
                  <a:schemeClr val="accent6"/>
                </a:solidFill>
              </a:rPr>
              <a:t>Emailová adresa </a:t>
            </a:r>
          </a:p>
          <a:p>
            <a:pPr algn="ctr"/>
            <a:r>
              <a:rPr lang="sk-SK" sz="2000" b="1" cap="all" dirty="0" smtClean="0">
                <a:solidFill>
                  <a:schemeClr val="accent6"/>
                </a:solidFill>
              </a:rPr>
              <a:t> </a:t>
            </a:r>
            <a:r>
              <a:rPr lang="sk-SK" sz="2000" b="1" cap="all" dirty="0" smtClean="0">
                <a:solidFill>
                  <a:schemeClr val="accent6"/>
                </a:solidFill>
                <a:hlinkClick r:id="rId4"/>
              </a:rPr>
              <a:t>prestupnebyvanie@minv.sk</a:t>
            </a:r>
            <a:endParaRPr lang="en-AU" sz="2000" b="1" cap="all" dirty="0">
              <a:solidFill>
                <a:schemeClr val="accent6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57158" y="1142984"/>
            <a:ext cx="84296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 smtClean="0"/>
              <a:t>Slúži na </a:t>
            </a:r>
            <a:r>
              <a:rPr lang="sk-SK" dirty="0" err="1" smtClean="0"/>
              <a:t>odkomunikovanie</a:t>
            </a:r>
            <a:r>
              <a:rPr lang="sk-SK" dirty="0" smtClean="0"/>
              <a:t> si najmä zámeru lokalizácie projektu</a:t>
            </a:r>
          </a:p>
          <a:p>
            <a:endParaRPr lang="sk-SK" dirty="0" smtClean="0"/>
          </a:p>
          <a:p>
            <a:r>
              <a:rPr lang="sk-SK" dirty="0" smtClean="0"/>
              <a:t>Pre </a:t>
            </a:r>
            <a:r>
              <a:rPr lang="sk-SK" b="1" dirty="0" smtClean="0"/>
              <a:t>nezáväzné vyjadrenie </a:t>
            </a:r>
            <a:r>
              <a:rPr lang="sk-SK" dirty="0" smtClean="0"/>
              <a:t>je potrebné na uvedenú mailovú adresu zaslať: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Základnú identifikáciu obce/mesta - názov, okres, kraj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Mapku celkového pohľadu obce s umiestnením:</a:t>
            </a:r>
          </a:p>
          <a:p>
            <a:pPr lvl="1">
              <a:buFont typeface="Wingdings" pitchFamily="2" charset="2"/>
              <a:buChar char="ü"/>
            </a:pPr>
            <a:r>
              <a:rPr lang="sk-SK" dirty="0" smtClean="0"/>
              <a:t>súčasného osídlenia/osídlení s prítomnosťou MRK</a:t>
            </a:r>
          </a:p>
          <a:p>
            <a:pPr lvl="1">
              <a:buFont typeface="Wingdings" pitchFamily="2" charset="2"/>
              <a:buChar char="ü"/>
            </a:pPr>
            <a:r>
              <a:rPr lang="sk-SK" dirty="0" smtClean="0"/>
              <a:t>lokalít, kde budú zapojené stupne bývania</a:t>
            </a:r>
          </a:p>
          <a:p>
            <a:pPr lvl="1">
              <a:buFont typeface="Wingdings" pitchFamily="2" charset="2"/>
              <a:buChar char="ü"/>
            </a:pPr>
            <a:r>
              <a:rPr lang="sk-SK" dirty="0" smtClean="0"/>
              <a:t>lokalít, kde bude zabezpečený výstup zo systému</a:t>
            </a:r>
          </a:p>
          <a:p>
            <a:pPr lvl="1">
              <a:buFont typeface="Wingdings" pitchFamily="2" charset="2"/>
              <a:buChar char="ü"/>
            </a:pPr>
            <a:r>
              <a:rPr lang="sk-SK" dirty="0" smtClean="0"/>
              <a:t>služieb denného kontaktu (materská škola, KC, obchody)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Popis stupňov a počet bytových jednotiek v jednotlivých stupňoch a lokalitách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Popis výstupu zo systému vrátane kapacity tejto formy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Kontaktné údaje - telefón, v prípade potreby doplnenia informácií.</a:t>
            </a:r>
          </a:p>
          <a:p>
            <a:pPr algn="just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42633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357158" y="285728"/>
            <a:ext cx="7500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cap="all" dirty="0" smtClean="0">
                <a:solidFill>
                  <a:schemeClr val="accent6"/>
                </a:solidFill>
              </a:rPr>
              <a:t>Nedostatky zámerov a často kladené otázky</a:t>
            </a:r>
            <a:endParaRPr lang="en-AU" sz="2000" b="1" cap="all" dirty="0">
              <a:solidFill>
                <a:schemeClr val="accent6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57158" y="100010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dirty="0" smtClean="0"/>
              <a:t>Celkovo bolo doposiaľ </a:t>
            </a:r>
            <a:r>
              <a:rPr lang="sk-SK" b="1" dirty="0" err="1" smtClean="0"/>
              <a:t>odkomunikovaných</a:t>
            </a:r>
            <a:r>
              <a:rPr lang="sk-SK" b="1" dirty="0" smtClean="0"/>
              <a:t> 36 zámerov. Ich nedostatky sú: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28596" y="3492363"/>
            <a:ext cx="7760907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 algn="just">
              <a:buNone/>
            </a:pPr>
            <a:r>
              <a:rPr lang="sk-SK" dirty="0" smtClean="0">
                <a:solidFill>
                  <a:schemeClr val="tx1"/>
                </a:solidFill>
              </a:rPr>
              <a:t>Niektoré obce plánujú realizovať aktivity v segregovaných častiach (predovšetkým</a:t>
            </a:r>
          </a:p>
          <a:p>
            <a:pPr marL="0" indent="0" algn="just">
              <a:buNone/>
            </a:pPr>
            <a:r>
              <a:rPr lang="sk-SK" dirty="0" smtClean="0">
                <a:solidFill>
                  <a:schemeClr val="tx1"/>
                </a:solidFill>
              </a:rPr>
              <a:t>výstavbu objektov), čím sa </a:t>
            </a:r>
            <a:r>
              <a:rPr lang="sk-SK" b="1" dirty="0" smtClean="0">
                <a:solidFill>
                  <a:schemeClr val="tx1"/>
                </a:solidFill>
              </a:rPr>
              <a:t>zvyšuje izolácia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28596" y="1571612"/>
            <a:ext cx="664342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nejasný výstup zo systému – </a:t>
            </a:r>
            <a:r>
              <a:rPr lang="sk-SK" dirty="0" smtClean="0">
                <a:solidFill>
                  <a:schemeClr val="tx1"/>
                </a:solidFill>
              </a:rPr>
              <a:t>jeho lokalizácia, kapacitné nastavenie 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existujúcich nájomných bytov, v prípade IBV nejasná budúcnosť, 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28596" y="2500306"/>
            <a:ext cx="614027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 algn="just">
              <a:buNone/>
            </a:pPr>
            <a:r>
              <a:rPr lang="sk-SK" dirty="0" smtClean="0">
                <a:solidFill>
                  <a:schemeClr val="tx1"/>
                </a:solidFill>
              </a:rPr>
              <a:t>riešenia prestupného bývania s lokalitou pre vyššie stupne až za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 osídlením s MRK, čím sa </a:t>
            </a:r>
            <a:r>
              <a:rPr lang="sk-SK" b="1" dirty="0" smtClean="0">
                <a:solidFill>
                  <a:schemeClr val="tx1"/>
                </a:solidFill>
              </a:rPr>
              <a:t>prehlbuje segregácia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28596" y="4500570"/>
            <a:ext cx="708431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všetky stupne </a:t>
            </a:r>
            <a:r>
              <a:rPr lang="sk-SK" dirty="0" smtClean="0">
                <a:solidFill>
                  <a:schemeClr val="tx1"/>
                </a:solidFill>
              </a:rPr>
              <a:t>bývania vrátane výstupu sú riešene </a:t>
            </a:r>
            <a:r>
              <a:rPr lang="sk-SK" b="1" dirty="0" smtClean="0">
                <a:solidFill>
                  <a:schemeClr val="tx1"/>
                </a:solidFill>
              </a:rPr>
              <a:t>v lokalite/osídlení MRK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9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1 – negatívne stanovisko</a:t>
            </a:r>
            <a:endParaRPr lang="sk-SK" dirty="0"/>
          </a:p>
        </p:txBody>
      </p:sp>
      <p:pic>
        <p:nvPicPr>
          <p:cNvPr id="706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4904"/>
            <a:ext cx="8229600" cy="391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24737" y="-18256"/>
            <a:ext cx="3538736" cy="2578298"/>
          </a:xfrm>
        </p:spPr>
        <p:txBody>
          <a:bodyPr/>
          <a:lstStyle/>
          <a:p>
            <a:r>
              <a:rPr lang="sk-SK" dirty="0" smtClean="0"/>
              <a:t>Príklad 2 – pozitívne stanovisko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0"/>
          <a:stretch/>
        </p:blipFill>
        <p:spPr>
          <a:xfrm>
            <a:off x="107504" y="188640"/>
            <a:ext cx="5832648" cy="646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</a:t>
            </a:r>
            <a:r>
              <a:rPr lang="sk-SK" dirty="0"/>
              <a:t>3</a:t>
            </a:r>
            <a:r>
              <a:rPr lang="sk-SK" dirty="0" smtClean="0"/>
              <a:t> – pozitívne stanovisko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516"/>
            <a:ext cx="9144000" cy="56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0032" y="1484784"/>
            <a:ext cx="4186808" cy="2578298"/>
          </a:xfrm>
        </p:spPr>
        <p:txBody>
          <a:bodyPr/>
          <a:lstStyle/>
          <a:p>
            <a:r>
              <a:rPr lang="sk-SK" dirty="0" smtClean="0"/>
              <a:t>Príklad </a:t>
            </a:r>
            <a:r>
              <a:rPr lang="sk-SK" dirty="0"/>
              <a:t>4</a:t>
            </a:r>
            <a:r>
              <a:rPr lang="sk-SK" dirty="0" smtClean="0"/>
              <a:t> </a:t>
            </a:r>
            <a:r>
              <a:rPr lang="sk-SK" dirty="0" smtClean="0"/>
              <a:t>– pozitívne stanovisko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4" y="44623"/>
            <a:ext cx="5237650" cy="66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60640"/>
          </a:xfrm>
        </p:spPr>
        <p:txBody>
          <a:bodyPr/>
          <a:lstStyle/>
          <a:p>
            <a:pPr marL="0" indent="0" algn="ctr">
              <a:buNone/>
            </a:pP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Arial" pitchFamily="34" charset="0"/>
              </a:rPr>
              <a:t>FAQ - Výzva OPLZ-PO6-SC611-2018-2 (bývanie)</a:t>
            </a:r>
            <a:r>
              <a:rPr lang="sk-SK" sz="2000" dirty="0"/>
              <a:t>	</a:t>
            </a:r>
            <a:endParaRPr lang="sk-SK" sz="2000" dirty="0" smtClean="0"/>
          </a:p>
          <a:p>
            <a:pPr marL="0" indent="0" algn="ctr">
              <a:buNone/>
            </a:pPr>
            <a:endParaRPr lang="sk-SK" sz="2000" dirty="0"/>
          </a:p>
          <a:p>
            <a:pPr marL="0" indent="0" algn="just">
              <a:buNone/>
            </a:pPr>
            <a:r>
              <a:rPr lang="sk-SK" sz="2000" b="1" dirty="0" smtClean="0"/>
              <a:t>1. Ako máme stanoviť podlahovú plochu pre stanovenie </a:t>
            </a:r>
            <a:r>
              <a:rPr lang="sk-SK" sz="2000" b="1" dirty="0" err="1" smtClean="0"/>
              <a:t>benchmarku</a:t>
            </a:r>
            <a:r>
              <a:rPr lang="sk-SK" sz="2000" b="1" dirty="0" smtClean="0"/>
              <a:t> na stavebné práce?</a:t>
            </a:r>
          </a:p>
          <a:p>
            <a:pPr marL="0" indent="0" algn="just">
              <a:buNone/>
            </a:pPr>
            <a:r>
              <a:rPr lang="sk-SK" sz="2000" b="1" dirty="0" smtClean="0"/>
              <a:t>Podlahová plocha </a:t>
            </a:r>
            <a:r>
              <a:rPr lang="sk-SK" sz="2000" dirty="0" smtClean="0"/>
              <a:t>stavebne podporených </a:t>
            </a:r>
            <a:r>
              <a:rPr lang="sk-SK" sz="2000" dirty="0" err="1" smtClean="0"/>
              <a:t>b.j</a:t>
            </a:r>
            <a:r>
              <a:rPr lang="sk-SK" sz="2000" dirty="0" smtClean="0"/>
              <a:t>. je stanovená  ako súčet plochy obytných miestností </a:t>
            </a:r>
            <a:r>
              <a:rPr lang="sk-SK" sz="2000" dirty="0" err="1" smtClean="0"/>
              <a:t>b.j</a:t>
            </a:r>
            <a:r>
              <a:rPr lang="sk-SK" sz="2000" dirty="0" smtClean="0"/>
              <a:t>., plochy príslušenstva </a:t>
            </a:r>
            <a:r>
              <a:rPr lang="sk-SK" sz="2000" dirty="0" err="1" smtClean="0"/>
              <a:t>b.j</a:t>
            </a:r>
            <a:r>
              <a:rPr lang="sk-SK" sz="2000" dirty="0" smtClean="0"/>
              <a:t>. a plochy </a:t>
            </a:r>
            <a:r>
              <a:rPr lang="sk-SK" sz="2000" dirty="0" err="1" smtClean="0"/>
              <a:t>lódžií</a:t>
            </a:r>
            <a:r>
              <a:rPr lang="sk-SK" sz="2000" dirty="0" smtClean="0"/>
              <a:t>, balkónov a terás </a:t>
            </a:r>
            <a:r>
              <a:rPr lang="sk-SK" sz="1600" dirty="0" smtClean="0"/>
              <a:t>(zákon č.443/2010 </a:t>
            </a:r>
            <a:r>
              <a:rPr lang="sk-SK" sz="1600" dirty="0" err="1" smtClean="0"/>
              <a:t>Z.z</a:t>
            </a:r>
            <a:r>
              <a:rPr lang="sk-SK" sz="1600" dirty="0" smtClean="0"/>
              <a:t>. – zákon o dotáciách na rozvoj bývania a o sociálnom bývaní) – viď príloha č.6 výzvy</a:t>
            </a:r>
          </a:p>
          <a:p>
            <a:pPr marL="0" indent="0">
              <a:buNone/>
            </a:pPr>
            <a:endParaRPr lang="sk-SK" sz="1000" b="1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k-SK" sz="2000" b="1" dirty="0"/>
              <a:t>2. Sú hodnoty </a:t>
            </a:r>
            <a:r>
              <a:rPr lang="sk-SK" sz="2000" b="1" dirty="0" err="1"/>
              <a:t>benchmarkov</a:t>
            </a:r>
            <a:r>
              <a:rPr lang="sk-SK" sz="2000" b="1" dirty="0"/>
              <a:t> a limitov vrátane DPH alebo bez DPH</a:t>
            </a:r>
            <a:r>
              <a:rPr lang="sk-SK" sz="2000" b="1" dirty="0" smtClean="0"/>
              <a:t>?</a:t>
            </a:r>
          </a:p>
          <a:p>
            <a:pPr marL="0" indent="0">
              <a:buNone/>
            </a:pPr>
            <a:r>
              <a:rPr lang="sk-SK" sz="2000" dirty="0" smtClean="0"/>
              <a:t>Všetky limity sú stanovené vrátane DPH</a:t>
            </a:r>
            <a:endParaRPr lang="sk-SK" sz="2000" dirty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r>
              <a:rPr lang="sk-SK" sz="2000" b="1" dirty="0"/>
              <a:t>3. Ako si máme nastaviť dĺžku realizácie projektu</a:t>
            </a:r>
            <a:r>
              <a:rPr lang="sk-SK" sz="2000" b="1" dirty="0" smtClean="0"/>
              <a:t>?</a:t>
            </a:r>
          </a:p>
          <a:p>
            <a:pPr marL="0" indent="0">
              <a:buNone/>
            </a:pPr>
            <a:r>
              <a:rPr lang="sk-SK" sz="2000" dirty="0" smtClean="0"/>
              <a:t>Všetky projekty musia trvať do 31.12.2023, čiže všetci žiadatelia si nastavia harmonogram do 31.12.2023, kde v rámci projektu môžu stavebné práce trvať </a:t>
            </a:r>
            <a:r>
              <a:rPr lang="sk-SK" sz="2000" b="1" dirty="0" smtClean="0"/>
              <a:t>max.24 mesiacov.</a:t>
            </a:r>
            <a:endParaRPr lang="sk-SK" sz="2000" b="1" dirty="0"/>
          </a:p>
          <a:p>
            <a:pPr marL="82296" indent="0" fontAlgn="auto">
              <a:spcAft>
                <a:spcPts val="0"/>
              </a:spcAft>
              <a:buNone/>
              <a:defRPr/>
            </a:pPr>
            <a:endParaRPr lang="sk-SK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425196" fontAlgn="auto">
              <a:spcAft>
                <a:spcPts val="0"/>
              </a:spcAft>
              <a:buNone/>
              <a:defRPr/>
            </a:pPr>
            <a:endParaRPr lang="sk-SK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425196" fontAlgn="auto">
              <a:spcAft>
                <a:spcPts val="0"/>
              </a:spcAft>
              <a:buNone/>
              <a:defRPr/>
            </a:pPr>
            <a:r>
              <a:rPr lang="sk-SK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					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sk-SK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425196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60640"/>
          </a:xfrm>
        </p:spPr>
        <p:txBody>
          <a:bodyPr/>
          <a:lstStyle/>
          <a:p>
            <a:pPr marL="0" indent="0" algn="ctr">
              <a:buNone/>
            </a:pP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Arial" pitchFamily="34" charset="0"/>
              </a:rPr>
              <a:t>FAQ - Výzva OPLZ-PO6-SC611-2018-2 (bývanie)</a:t>
            </a:r>
            <a:r>
              <a:rPr lang="sk-SK" sz="2000" dirty="0"/>
              <a:t>	</a:t>
            </a:r>
            <a:endParaRPr lang="sk-SK" sz="2000" dirty="0" smtClean="0"/>
          </a:p>
          <a:p>
            <a:pPr marL="0" indent="0" algn="ctr">
              <a:buNone/>
            </a:pPr>
            <a:endParaRPr lang="sk-SK" sz="2000" dirty="0"/>
          </a:p>
          <a:p>
            <a:pPr marL="0" indent="0" algn="just">
              <a:buNone/>
            </a:pPr>
            <a:r>
              <a:rPr lang="sk-SK" sz="2000" b="1" dirty="0"/>
              <a:t>4</a:t>
            </a:r>
            <a:r>
              <a:rPr lang="sk-SK" sz="2000" b="1" dirty="0" smtClean="0"/>
              <a:t>. Ak chceme zrekonštruovať existujúce </a:t>
            </a:r>
            <a:r>
              <a:rPr lang="sk-SK" sz="2000" b="1" dirty="0" err="1" smtClean="0"/>
              <a:t>b.j</a:t>
            </a:r>
            <a:r>
              <a:rPr lang="sk-SK" sz="2000" b="1" dirty="0" smtClean="0"/>
              <a:t>. a zapojiť ich ako vyššie stupne bývania, do akej max. podlahovej plochy je to možné? 60m</a:t>
            </a:r>
            <a:r>
              <a:rPr lang="sk-SK" sz="2000" b="1" baseline="30000" dirty="0" smtClean="0"/>
              <a:t>2</a:t>
            </a:r>
            <a:r>
              <a:rPr lang="sk-SK" sz="2000" b="1" dirty="0" smtClean="0"/>
              <a:t> alebo 80m</a:t>
            </a:r>
            <a:r>
              <a:rPr lang="sk-SK" sz="2000" b="1" baseline="30000" dirty="0" smtClean="0"/>
              <a:t>2</a:t>
            </a:r>
            <a:r>
              <a:rPr lang="sk-SK" sz="2000" b="1" dirty="0" smtClean="0"/>
              <a:t> ?</a:t>
            </a:r>
          </a:p>
          <a:p>
            <a:pPr marL="0" indent="0" algn="just">
              <a:buNone/>
            </a:pPr>
            <a:r>
              <a:rPr lang="sk-SK" sz="2000" dirty="0"/>
              <a:t>V prípade zapojenia existujúceho bytového fondu ako jedného stupňa/viacerých stupňov Systému bývania alebo rekonštrukcie existujúceho bytového fondu, ktorý v súčasnosti slúži na bývanie, je </a:t>
            </a:r>
            <a:r>
              <a:rPr lang="sk-SK" sz="2000" b="1" dirty="0" smtClean="0"/>
              <a:t>max. </a:t>
            </a:r>
            <a:r>
              <a:rPr lang="sk-SK" sz="2000" b="1" dirty="0"/>
              <a:t>podlahová plocha 1 </a:t>
            </a:r>
            <a:r>
              <a:rPr lang="sk-SK" sz="2000" b="1" dirty="0" err="1"/>
              <a:t>b.j</a:t>
            </a:r>
            <a:r>
              <a:rPr lang="sk-SK" sz="2000" b="1" dirty="0"/>
              <a:t>. </a:t>
            </a:r>
            <a:r>
              <a:rPr lang="sk-SK" sz="2000" b="1" dirty="0" smtClean="0"/>
              <a:t>80m2 </a:t>
            </a:r>
            <a:r>
              <a:rPr lang="sk-SK" sz="1600" dirty="0" smtClean="0"/>
              <a:t>(§22</a:t>
            </a:r>
            <a:r>
              <a:rPr lang="sk-SK" sz="1600" dirty="0"/>
              <a:t>, ods.1 zákona o sociálnom </a:t>
            </a:r>
            <a:r>
              <a:rPr lang="sk-SK" sz="1600" dirty="0" smtClean="0"/>
              <a:t>bývaní)</a:t>
            </a:r>
            <a:r>
              <a:rPr lang="sk-SK" sz="1600" b="1" dirty="0" smtClean="0"/>
              <a:t>.</a:t>
            </a:r>
          </a:p>
          <a:p>
            <a:pPr marL="0" indent="0" algn="just">
              <a:buNone/>
            </a:pPr>
            <a:endParaRPr lang="sk-SK" sz="1600" b="1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sk-SK" sz="1600" b="1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Arial" pitchFamily="34" charset="0"/>
            </a:endParaRPr>
          </a:p>
          <a:p>
            <a:pPr marL="82296" indent="0" fontAlgn="auto">
              <a:spcAft>
                <a:spcPts val="0"/>
              </a:spcAft>
              <a:buNone/>
              <a:defRPr/>
            </a:pPr>
            <a:endParaRPr lang="sk-SK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425196" fontAlgn="auto">
              <a:spcAft>
                <a:spcPts val="0"/>
              </a:spcAft>
              <a:buNone/>
              <a:defRPr/>
            </a:pPr>
            <a:endParaRPr lang="sk-SK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425196" fontAlgn="auto">
              <a:spcAft>
                <a:spcPts val="0"/>
              </a:spcAft>
              <a:buNone/>
              <a:defRPr/>
            </a:pPr>
            <a:r>
              <a:rPr lang="sk-SK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					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sk-SK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425196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60640"/>
          </a:xfrm>
        </p:spPr>
        <p:txBody>
          <a:bodyPr/>
          <a:lstStyle/>
          <a:p>
            <a:pPr marL="0" indent="0" algn="ctr">
              <a:buNone/>
            </a:pP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Arial" pitchFamily="34" charset="0"/>
              </a:rPr>
              <a:t>FAQ - Výzva OPLZ-PO6-SC611-2018-2 (bývanie)</a:t>
            </a:r>
            <a:r>
              <a:rPr lang="sk-SK" sz="2000" dirty="0"/>
              <a:t>	</a:t>
            </a:r>
            <a:endParaRPr lang="sk-SK" sz="2000" dirty="0" smtClean="0"/>
          </a:p>
          <a:p>
            <a:pPr marL="0" indent="0" algn="ctr">
              <a:buNone/>
            </a:pPr>
            <a:endParaRPr lang="sk-SK" sz="2000" dirty="0"/>
          </a:p>
          <a:p>
            <a:pPr marL="0" indent="0" algn="just">
              <a:buNone/>
            </a:pPr>
            <a:r>
              <a:rPr lang="sk-SK" sz="2000" b="1" dirty="0"/>
              <a:t>5</a:t>
            </a:r>
            <a:r>
              <a:rPr lang="sk-SK" sz="2000" b="1" dirty="0" smtClean="0"/>
              <a:t>. </a:t>
            </a:r>
            <a:r>
              <a:rPr lang="sk-SK" sz="2000" b="1" dirty="0"/>
              <a:t>Je možné do stavebných prác zahrnúť aj stavebné práce súvisiace so zabezpečením prístupového chodníka </a:t>
            </a:r>
            <a:r>
              <a:rPr lang="sk-SK" sz="2000" b="1" dirty="0" smtClean="0"/>
              <a:t>a vodovodnej prípojky k </a:t>
            </a:r>
            <a:r>
              <a:rPr lang="sk-SK" sz="2000" b="1" dirty="0"/>
              <a:t>bytovej budove </a:t>
            </a:r>
            <a:r>
              <a:rPr lang="sk-SK" sz="2000" b="1" dirty="0" smtClean="0"/>
              <a:t>?</a:t>
            </a:r>
          </a:p>
          <a:p>
            <a:pPr marL="0" indent="0" algn="just">
              <a:buNone/>
            </a:pPr>
            <a:r>
              <a:rPr lang="sk-SK" sz="2000" dirty="0"/>
              <a:t>Dané výdavky budú oprávnené do výšky stanoveného </a:t>
            </a:r>
            <a:r>
              <a:rPr lang="sk-SK" sz="2000" dirty="0" err="1"/>
              <a:t>benchmarku</a:t>
            </a:r>
            <a:r>
              <a:rPr lang="sk-SK" sz="2000" dirty="0"/>
              <a:t>/ finančného limitu na stavebné práce.</a:t>
            </a:r>
            <a:endParaRPr lang="sk-SK" sz="1600" b="1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sk-SK" sz="1600" b="1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k-SK" sz="2000" b="1" dirty="0"/>
              <a:t>6</a:t>
            </a:r>
            <a:r>
              <a:rPr lang="sk-SK" sz="2000" b="1" dirty="0" smtClean="0"/>
              <a:t>. Realizujeme prestupné bývanie v 3 objektoch. V dvoch objektoch bude 2. stupeň. Ako je potrebné splniť podmienku 30% podporených </a:t>
            </a:r>
            <a:r>
              <a:rPr lang="sk-SK" sz="2000" b="1" dirty="0" err="1" smtClean="0"/>
              <a:t>b.j</a:t>
            </a:r>
            <a:r>
              <a:rPr lang="sk-SK" sz="2000" b="1" dirty="0" smtClean="0"/>
              <a:t>. za každý stupeň bývania?</a:t>
            </a:r>
          </a:p>
          <a:p>
            <a:pPr marL="0" indent="0">
              <a:buNone/>
            </a:pPr>
            <a:r>
              <a:rPr lang="sk-SK" sz="2000" dirty="0"/>
              <a:t>V prípade, ak sa nachádza ten istý stupeň v dvoch alebo viacerých samostatne stojacich budovách, je nevyhnutné, aby požadované percento zastúpenia bytových jednotiek určených pre obyvateľov MRK bolo v každej budove.</a:t>
            </a:r>
            <a:endParaRPr lang="sk-SK" sz="2000" dirty="0" smtClean="0"/>
          </a:p>
          <a:p>
            <a:pPr marL="82296" indent="0" fontAlgn="auto">
              <a:spcAft>
                <a:spcPts val="0"/>
              </a:spcAft>
              <a:buNone/>
              <a:defRPr/>
            </a:pPr>
            <a:endParaRPr lang="sk-SK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425196" fontAlgn="auto">
              <a:spcAft>
                <a:spcPts val="0"/>
              </a:spcAft>
              <a:buNone/>
              <a:defRPr/>
            </a:pPr>
            <a:endParaRPr lang="sk-SK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425196" fontAlgn="auto">
              <a:spcAft>
                <a:spcPts val="0"/>
              </a:spcAft>
              <a:buNone/>
              <a:defRPr/>
            </a:pPr>
            <a:r>
              <a:rPr lang="sk-SK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					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sk-SK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425196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1357298"/>
            <a:ext cx="892971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sk-SK" sz="2000" dirty="0" smtClean="0">
                <a:cs typeface="WenQuanYi Zen Hei" charset="0"/>
              </a:rPr>
              <a:t>Výzva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 predkladanie žiadosti o poskytnutie nenávratného finančného príspevku č.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OPLZ-PO6-SC611-2018-2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vyhlásená 19.11.2018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11.2.2019 zverejnený </a:t>
            </a:r>
            <a:r>
              <a:rPr lang="sk-SK" sz="2000" b="1" dirty="0" smtClean="0"/>
              <a:t>Oznam o možnosti predkladania „projektových zámerov“ v súvislosti s lokalizáciou systému bývania, ktoré je možné zasielať na adresu </a:t>
            </a:r>
            <a:r>
              <a:rPr lang="sk-SK" sz="2000" b="1" dirty="0" err="1" smtClean="0">
                <a:hlinkClick r:id="rId4"/>
              </a:rPr>
              <a:t>prestupnebyvanie@minv.sk</a:t>
            </a:r>
            <a:endParaRPr lang="sk-SK" sz="2000" b="1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Zmena výzvy 20.3.2019 – hlavný dôvod bola zmena nastavenia  metodiky 3D a jeho zosúladenie s dokumentom Európskej komisie v oblasti priestorovej segregácie v bývanie a vzdelávaní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sz="2000" dirty="0" smtClean="0">
                <a:cs typeface="WenQuanYi Zen Hei" charset="0"/>
              </a:rPr>
              <a:t>Uzávierka 1. kola bola 3.4.2019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sz="2000" dirty="0" smtClean="0">
                <a:cs typeface="WenQuanYi Zen Hei" charset="0"/>
              </a:rPr>
              <a:t>Doručených bolo 5 žiadosti o NFP v hodnote viac ako 5 </a:t>
            </a:r>
            <a:r>
              <a:rPr lang="sk-SK" sz="2000" dirty="0" err="1" smtClean="0">
                <a:cs typeface="WenQuanYi Zen Hei" charset="0"/>
              </a:rPr>
              <a:t>mil.€</a:t>
            </a:r>
            <a:endParaRPr lang="sk-SK" sz="2000" dirty="0" smtClean="0">
              <a:cs typeface="WenQuanYi Zen Hei" charset="0"/>
            </a:endParaRPr>
          </a:p>
          <a:p>
            <a:pPr marL="800100" lvl="1" indent="-342900"/>
            <a:endParaRPr lang="sk-SK" sz="2000" dirty="0" smtClean="0">
              <a:cs typeface="WenQuanYi Zen Hei" charset="0"/>
            </a:endParaRPr>
          </a:p>
          <a:p>
            <a:pPr marL="800100" lvl="1" indent="-342900" algn="ctr"/>
            <a:r>
              <a:rPr lang="sk-SK" sz="2000" b="1" dirty="0" smtClean="0">
                <a:cs typeface="WenQuanYi Zen Hei" charset="0"/>
              </a:rPr>
              <a:t>2. kolo uzávierky  je </a:t>
            </a:r>
            <a:r>
              <a:rPr lang="sk-SK" sz="2400" b="1" dirty="0" smtClean="0">
                <a:cs typeface="WenQuanYi Zen Hei" charset="0"/>
              </a:rPr>
              <a:t>12.7.2019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sk-SK" dirty="0" smtClean="0">
              <a:cs typeface="WenQuanYi Zen Hei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-714412" y="500042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rgbClr val="F79646">
                    <a:lumMod val="75000"/>
                  </a:srgbClr>
                </a:solidFill>
              </a:rPr>
              <a:t>Informácie k výzve</a:t>
            </a:r>
            <a:endParaRPr lang="en-A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t="17246"/>
          <a:stretch>
            <a:fillRect/>
          </a:stretch>
        </p:blipFill>
        <p:spPr bwMode="auto">
          <a:xfrm>
            <a:off x="6286512" y="0"/>
            <a:ext cx="2581281" cy="137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67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60640"/>
          </a:xfrm>
        </p:spPr>
        <p:txBody>
          <a:bodyPr/>
          <a:lstStyle/>
          <a:p>
            <a:pPr marL="0" indent="0" algn="ctr">
              <a:buNone/>
            </a:pP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Arial" pitchFamily="34" charset="0"/>
              </a:rPr>
              <a:t>FAQ - Výzva OPLZ-PO6-SC611-2018-2 (bývanie)</a:t>
            </a:r>
            <a:r>
              <a:rPr lang="sk-SK" sz="2000" dirty="0"/>
              <a:t>	</a:t>
            </a:r>
            <a:endParaRPr lang="sk-SK" sz="2000" dirty="0" smtClean="0"/>
          </a:p>
          <a:p>
            <a:pPr marL="0" indent="0" algn="ctr">
              <a:buNone/>
            </a:pPr>
            <a:endParaRPr lang="sk-SK" sz="2000" dirty="0"/>
          </a:p>
          <a:p>
            <a:pPr marL="0" indent="0" algn="just">
              <a:buNone/>
            </a:pPr>
            <a:r>
              <a:rPr lang="sk-SK" sz="2000" b="1" dirty="0"/>
              <a:t>7</a:t>
            </a:r>
            <a:r>
              <a:rPr lang="sk-SK" sz="2000" b="1" dirty="0" smtClean="0"/>
              <a:t>. </a:t>
            </a:r>
            <a:r>
              <a:rPr lang="sk-SK" sz="2000" b="1" dirty="0"/>
              <a:t>Ak by išlo o výstavbu bytových jednotiek iba </a:t>
            </a:r>
            <a:r>
              <a:rPr lang="sk-SK" sz="2000" b="1" dirty="0" smtClean="0"/>
              <a:t>v jednej budove, </a:t>
            </a:r>
            <a:r>
              <a:rPr lang="sk-SK" sz="2000" b="1" dirty="0"/>
              <a:t>čo znamená v praxi „</a:t>
            </a:r>
            <a:r>
              <a:rPr lang="sk-SK" sz="2000" b="1" dirty="0" err="1"/>
              <a:t>prestupnosť</a:t>
            </a:r>
            <a:r>
              <a:rPr lang="sk-SK" sz="2000" b="1" dirty="0"/>
              <a:t> bude zabezpečená zmenou intenzity sociálnej práce</a:t>
            </a:r>
            <a:r>
              <a:rPr lang="sk-SK" sz="2000" b="1" dirty="0" smtClean="0"/>
              <a:t>“?</a:t>
            </a:r>
          </a:p>
          <a:p>
            <a:pPr marL="0" indent="0" algn="just">
              <a:buNone/>
            </a:pPr>
            <a:r>
              <a:rPr lang="sk-SK" sz="2000" dirty="0"/>
              <a:t>Myslí sa tým rozdielna intenzita/periodicita sociálnej práce uskutočňovanej prostredníctvom oprávnenej činnosti asistenta bývania (napr. na 2. stupni každodenná komunikácia AB s nájomníkmi, na 3. stupni povedzme iba týždenná periodicita</a:t>
            </a:r>
            <a:r>
              <a:rPr lang="sk-SK" sz="2000" dirty="0" smtClean="0"/>
              <a:t>).</a:t>
            </a:r>
          </a:p>
          <a:p>
            <a:pPr marL="0" indent="0" algn="just">
              <a:buNone/>
            </a:pPr>
            <a:endParaRPr lang="sk-SK" sz="1600" b="1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k-SK" sz="2000" b="1" dirty="0"/>
              <a:t>8</a:t>
            </a:r>
            <a:r>
              <a:rPr lang="sk-SK" sz="2000" b="1" dirty="0" smtClean="0"/>
              <a:t>. V zmysle prílohy č.11 Zásady je stanovená pre 1.stupeň plocha </a:t>
            </a:r>
            <a:r>
              <a:rPr lang="sk-SK" sz="2000" b="1" dirty="0" err="1" smtClean="0"/>
              <a:t>b.j</a:t>
            </a:r>
            <a:r>
              <a:rPr lang="sk-SK" sz="2000" b="1" dirty="0" smtClean="0"/>
              <a:t>. do 50m</a:t>
            </a:r>
            <a:r>
              <a:rPr lang="sk-SK" sz="2000" b="1" baseline="30000" dirty="0" smtClean="0"/>
              <a:t>2</a:t>
            </a:r>
            <a:r>
              <a:rPr lang="sk-SK" sz="2000" b="1" dirty="0" smtClean="0"/>
              <a:t> a vyššie stupne – max.60m</a:t>
            </a:r>
            <a:r>
              <a:rPr lang="sk-SK" sz="2000" b="1" baseline="30000" dirty="0" smtClean="0"/>
              <a:t>2</a:t>
            </a:r>
            <a:r>
              <a:rPr lang="sk-SK" sz="2000" b="1" dirty="0" smtClean="0"/>
              <a:t>? Môžeme realizovať vyššie stupne aj s rozlohou </a:t>
            </a:r>
            <a:r>
              <a:rPr lang="sk-SK" sz="2000" b="1" dirty="0" err="1" smtClean="0"/>
              <a:t>b.j</a:t>
            </a:r>
            <a:r>
              <a:rPr lang="sk-SK" sz="2000" b="1" dirty="0" smtClean="0"/>
              <a:t>. do 50m</a:t>
            </a:r>
            <a:r>
              <a:rPr lang="sk-SK" sz="2000" b="1" baseline="30000" dirty="0" smtClean="0"/>
              <a:t>2</a:t>
            </a:r>
            <a:r>
              <a:rPr lang="sk-SK" sz="2000" b="1" dirty="0" smtClean="0"/>
              <a:t>?</a:t>
            </a:r>
          </a:p>
          <a:p>
            <a:pPr marL="0" indent="0">
              <a:buNone/>
            </a:pPr>
            <a:r>
              <a:rPr lang="sk-SK" sz="2000" dirty="0" smtClean="0"/>
              <a:t>Max. požadovaná </a:t>
            </a:r>
            <a:r>
              <a:rPr lang="sk-SK" sz="2000" dirty="0"/>
              <a:t>podlahová plocha </a:t>
            </a:r>
            <a:r>
              <a:rPr lang="sk-SK" sz="2000" dirty="0" err="1" smtClean="0"/>
              <a:t>b.j</a:t>
            </a:r>
            <a:r>
              <a:rPr lang="sk-SK" sz="2000" dirty="0" smtClean="0"/>
              <a:t>. je záväzná ako </a:t>
            </a:r>
            <a:r>
              <a:rPr lang="sk-SK" sz="2000" dirty="0"/>
              <a:t>horná </a:t>
            </a:r>
            <a:r>
              <a:rPr lang="sk-SK" sz="2000" dirty="0" smtClean="0"/>
              <a:t>hranica podlahovej plochy pre jednotlivé stupne. To znamená, že </a:t>
            </a:r>
            <a:r>
              <a:rPr lang="sk-SK" sz="2000" dirty="0" err="1" smtClean="0"/>
              <a:t>b.j</a:t>
            </a:r>
            <a:r>
              <a:rPr lang="sk-SK" sz="2000" dirty="0" smtClean="0"/>
              <a:t>. s plochou do 50m</a:t>
            </a:r>
            <a:r>
              <a:rPr lang="sk-SK" sz="2000" baseline="30000" dirty="0" smtClean="0"/>
              <a:t>2</a:t>
            </a:r>
            <a:r>
              <a:rPr lang="sk-SK" sz="2000" dirty="0" smtClean="0"/>
              <a:t> môže byť aj pre 1. alebo aj vyššie stupne.</a:t>
            </a:r>
            <a:endParaRPr lang="sk-SK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425196" fontAlgn="auto">
              <a:spcAft>
                <a:spcPts val="0"/>
              </a:spcAft>
              <a:buNone/>
              <a:defRPr/>
            </a:pPr>
            <a:endParaRPr lang="sk-SK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425196" fontAlgn="auto">
              <a:spcAft>
                <a:spcPts val="0"/>
              </a:spcAft>
              <a:buNone/>
              <a:defRPr/>
            </a:pPr>
            <a:r>
              <a:rPr lang="sk-SK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					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sk-SK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425196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60640"/>
          </a:xfrm>
        </p:spPr>
        <p:txBody>
          <a:bodyPr/>
          <a:lstStyle/>
          <a:p>
            <a:pPr marL="0" indent="0" algn="ctr">
              <a:buNone/>
            </a:pP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Arial" pitchFamily="34" charset="0"/>
              </a:rPr>
              <a:t>FAQ - Výzva OPLZ-PO6-SC611-2018-2 (bývanie)</a:t>
            </a:r>
            <a:r>
              <a:rPr lang="sk-SK" sz="2000" dirty="0"/>
              <a:t>	</a:t>
            </a:r>
            <a:endParaRPr lang="sk-SK" sz="2000" dirty="0" smtClean="0"/>
          </a:p>
          <a:p>
            <a:pPr marL="0" indent="0" algn="ctr">
              <a:buNone/>
            </a:pPr>
            <a:endParaRPr lang="sk-SK" sz="2000" dirty="0"/>
          </a:p>
          <a:p>
            <a:pPr marL="0" indent="0" algn="just">
              <a:buNone/>
            </a:pPr>
            <a:r>
              <a:rPr lang="sk-SK" sz="2000" b="1" dirty="0" smtClean="0"/>
              <a:t>9. Je možné navýšiť podlahovú plochu </a:t>
            </a:r>
            <a:r>
              <a:rPr lang="sk-SK" sz="2000" b="1" dirty="0" err="1" smtClean="0"/>
              <a:t>b.j</a:t>
            </a:r>
            <a:r>
              <a:rPr lang="sk-SK" sz="2000" b="1" dirty="0" smtClean="0"/>
              <a:t>. ?</a:t>
            </a:r>
          </a:p>
          <a:p>
            <a:pPr marL="0" indent="0" algn="just">
              <a:buNone/>
            </a:pPr>
            <a:r>
              <a:rPr lang="sk-SK" sz="2000" dirty="0" smtClean="0"/>
              <a:t>Podlahovú </a:t>
            </a:r>
            <a:r>
              <a:rPr lang="sk-SK" sz="2000" dirty="0"/>
              <a:t>plochu </a:t>
            </a:r>
            <a:r>
              <a:rPr lang="sk-SK" sz="2000" dirty="0" err="1" smtClean="0"/>
              <a:t>b.j</a:t>
            </a:r>
            <a:r>
              <a:rPr lang="sk-SK" sz="2000" dirty="0" smtClean="0"/>
              <a:t>. možno </a:t>
            </a:r>
            <a:r>
              <a:rPr lang="sk-SK" sz="2000" dirty="0"/>
              <a:t>zvýšiť najviac o 10 %, ak ide o byt stavebne určený na bývanie osoby s ťažkým zdravotným postihnutím </a:t>
            </a:r>
            <a:r>
              <a:rPr lang="sk-SK" sz="2000" dirty="0" smtClean="0"/>
              <a:t>alebo </a:t>
            </a:r>
            <a:r>
              <a:rPr lang="sk-SK" sz="2000" dirty="0"/>
              <a:t>ak ide o byt, ktorý je národnou kultúrnou pamiatkou alebo sa nachádza v lokalitách zapísaných v Zozname svetového </a:t>
            </a:r>
            <a:r>
              <a:rPr lang="sk-SK" sz="2000" dirty="0" smtClean="0"/>
              <a:t>dedičstva </a:t>
            </a:r>
            <a:r>
              <a:rPr lang="sk-SK" sz="1600" dirty="0" smtClean="0"/>
              <a:t>(zákon o dotáciách a soc. bývaní 443/2010, §22, ods.2)</a:t>
            </a:r>
          </a:p>
          <a:p>
            <a:pPr marL="0" indent="0" algn="just">
              <a:buNone/>
            </a:pPr>
            <a:endParaRPr lang="sk-SK" sz="1600" b="1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k-SK" sz="2000" b="1" dirty="0" smtClean="0"/>
              <a:t>10. Je potrebné dokladovať do </a:t>
            </a:r>
            <a:r>
              <a:rPr lang="sk-SK" sz="2000" b="1" dirty="0" err="1" smtClean="0"/>
              <a:t>ŽoNFP</a:t>
            </a:r>
            <a:r>
              <a:rPr lang="sk-SK" sz="2000" b="1" dirty="0" smtClean="0"/>
              <a:t> na stanovenie hospodárnosti výdavku (sporák, chladnička) prieskumom trhu ?</a:t>
            </a:r>
          </a:p>
          <a:p>
            <a:pPr marL="0" indent="0">
              <a:buNone/>
            </a:pPr>
            <a:r>
              <a:rPr lang="sk-SK" sz="2000" dirty="0"/>
              <a:t>Pri výdavkoch, </a:t>
            </a:r>
            <a:r>
              <a:rPr lang="sk-SK" sz="2000" dirty="0" smtClean="0"/>
              <a:t>ktoré sú obmedzené finančnými </a:t>
            </a:r>
            <a:r>
              <a:rPr lang="sk-SK" sz="2000" dirty="0"/>
              <a:t>limitmi, nie je žiadateľ povinný </a:t>
            </a:r>
            <a:r>
              <a:rPr lang="sk-SK" sz="2000" dirty="0" smtClean="0"/>
              <a:t>preukazovať </a:t>
            </a:r>
            <a:r>
              <a:rPr lang="sk-SK" sz="2000" dirty="0"/>
              <a:t>stanovenie ich výšky ďalším (doplňujúcim) spôsobom. Ich výška bude </a:t>
            </a:r>
            <a:r>
              <a:rPr lang="sk-SK" sz="2000" dirty="0" smtClean="0"/>
              <a:t>uznaná max. </a:t>
            </a:r>
            <a:r>
              <a:rPr lang="sk-SK" sz="2000" dirty="0"/>
              <a:t>do výšky stanoveného finančného limitu, ak žiadateľ nemá zrealizované </a:t>
            </a:r>
            <a:r>
              <a:rPr lang="sk-SK" sz="2000" dirty="0" smtClean="0"/>
              <a:t>VO, </a:t>
            </a:r>
            <a:r>
              <a:rPr lang="sk-SK" sz="2000" dirty="0"/>
              <a:t>resp. uzavretú dohodu o vykonaní </a:t>
            </a:r>
            <a:r>
              <a:rPr lang="sk-SK" sz="2000" dirty="0" smtClean="0"/>
              <a:t>práce. Nakoľko „sporák, chladnička“ majú stanovené FL, nie je potrebné predkladať prieskumy trhu za tieto výdavky.</a:t>
            </a:r>
            <a:endParaRPr lang="sk-SK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425196" fontAlgn="auto">
              <a:spcAft>
                <a:spcPts val="0"/>
              </a:spcAft>
              <a:buNone/>
              <a:defRPr/>
            </a:pPr>
            <a:r>
              <a:rPr lang="sk-SK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					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sk-SK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425196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60640"/>
          </a:xfrm>
        </p:spPr>
        <p:txBody>
          <a:bodyPr/>
          <a:lstStyle/>
          <a:p>
            <a:pPr marL="0" indent="0" algn="ctr">
              <a:buNone/>
            </a:pP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Arial" pitchFamily="34" charset="0"/>
              </a:rPr>
              <a:t>FAQ - Výzva OPLZ-PO6-SC611-2018-2 (bývanie)</a:t>
            </a:r>
            <a:r>
              <a:rPr lang="sk-SK" sz="2000" dirty="0"/>
              <a:t>	</a:t>
            </a:r>
          </a:p>
          <a:p>
            <a:pPr marL="0" indent="0" algn="ctr">
              <a:buNone/>
            </a:pPr>
            <a:endParaRPr lang="sk-SK" sz="1200" dirty="0"/>
          </a:p>
          <a:p>
            <a:pPr marL="0" indent="0" algn="just">
              <a:buNone/>
            </a:pPr>
            <a:r>
              <a:rPr lang="sk-SK" sz="2000" b="1" dirty="0" smtClean="0"/>
              <a:t>11. Je striktne uvedená dĺžka nájomných zmlúv?</a:t>
            </a:r>
          </a:p>
          <a:p>
            <a:pPr marL="0" indent="0" algn="just">
              <a:buNone/>
            </a:pPr>
            <a:r>
              <a:rPr lang="sk-SK" sz="2000" dirty="0" smtClean="0"/>
              <a:t>Nakoľko dĺžka nájomných zmlúv nie je uvedená v kap.4 Povinné zásady v prílohe č.11 výzvy, je na žiadateľovi stanoviť si túto dĺžku.</a:t>
            </a:r>
            <a:endParaRPr lang="sk-SK" sz="1600" dirty="0" smtClean="0"/>
          </a:p>
          <a:p>
            <a:pPr marL="0" indent="0" algn="just">
              <a:buNone/>
            </a:pPr>
            <a:endParaRPr lang="sk-SK" sz="1600" b="1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k-SK" sz="2000" b="1" dirty="0" smtClean="0"/>
              <a:t>12. </a:t>
            </a:r>
            <a:r>
              <a:rPr lang="sk-SK" sz="2000" b="1" dirty="0"/>
              <a:t>Obec </a:t>
            </a:r>
            <a:r>
              <a:rPr lang="sk-SK" sz="2000" b="1" dirty="0" smtClean="0"/>
              <a:t>si chce zobrať úver a založí obecnú budovu </a:t>
            </a:r>
            <a:r>
              <a:rPr lang="sk-SK" sz="2000" b="1" dirty="0"/>
              <a:t>v prospech </a:t>
            </a:r>
            <a:r>
              <a:rPr lang="sk-SK" sz="2000" b="1" dirty="0" smtClean="0"/>
              <a:t>banky. Po skončení projektu chce </a:t>
            </a:r>
            <a:r>
              <a:rPr lang="sk-SK" sz="2000" b="1" dirty="0"/>
              <a:t>preniesť ťarchu splátok na </a:t>
            </a:r>
            <a:r>
              <a:rPr lang="sk-SK" sz="2000" b="1" dirty="0" smtClean="0"/>
              <a:t>podporené byty so </a:t>
            </a:r>
            <a:r>
              <a:rPr lang="sk-SK" sz="2000" b="1" dirty="0"/>
              <a:t>súhlasom </a:t>
            </a:r>
            <a:r>
              <a:rPr lang="sk-SK" sz="2000" b="1" dirty="0" smtClean="0"/>
              <a:t>poskytovateľa. Je to možné?</a:t>
            </a:r>
          </a:p>
          <a:p>
            <a:pPr marL="0" indent="0">
              <a:buNone/>
            </a:pPr>
            <a:r>
              <a:rPr lang="sk-SK" sz="2000" dirty="0"/>
              <a:t>Podľa </a:t>
            </a:r>
            <a:r>
              <a:rPr lang="sk-SK" sz="2000" dirty="0" smtClean="0"/>
              <a:t>PPP č.24 </a:t>
            </a:r>
            <a:r>
              <a:rPr lang="sk-SK" sz="2000" dirty="0"/>
              <a:t>„</a:t>
            </a:r>
            <a:r>
              <a:rPr lang="sk-SK" sz="2000" i="1" dirty="0"/>
              <a:t>Po uzavretí Zmluvy o NFP sa režim zriadenia záložného práva spravuje ustanoveniami Zmluvy o NFP</a:t>
            </a:r>
            <a:r>
              <a:rPr lang="sk-SK" sz="2000" dirty="0"/>
              <a:t>“. Podľa čl. 13 ods. 1 písm. h) prílohy </a:t>
            </a:r>
            <a:r>
              <a:rPr lang="sk-SK" sz="2000" dirty="0" smtClean="0"/>
              <a:t>č.1 </a:t>
            </a:r>
            <a:r>
              <a:rPr lang="sk-SK" sz="2000" dirty="0"/>
              <a:t>Zmluvy o </a:t>
            </a:r>
            <a:r>
              <a:rPr lang="sk-SK" sz="2000" dirty="0" smtClean="0"/>
              <a:t>NFP  </a:t>
            </a:r>
            <a:r>
              <a:rPr lang="sk-SK" sz="2000" dirty="0"/>
              <a:t>„</a:t>
            </a:r>
            <a:r>
              <a:rPr lang="sk-SK" sz="2000" i="1" dirty="0"/>
              <a:t>Poskytovateľ </a:t>
            </a:r>
            <a:r>
              <a:rPr lang="sk-SK" sz="2000" b="1" i="1" dirty="0"/>
              <a:t>musí byť záložným veriteľom prvým v </a:t>
            </a:r>
            <a:r>
              <a:rPr lang="sk-SK" sz="2000" b="1" i="1" dirty="0" smtClean="0"/>
              <a:t>poradí</a:t>
            </a:r>
            <a:r>
              <a:rPr lang="sk-SK" sz="2000" i="1" dirty="0" smtClean="0"/>
              <a:t>, </a:t>
            </a:r>
            <a:r>
              <a:rPr lang="sk-SK" sz="2000" i="1" dirty="0" err="1"/>
              <a:t>t.j</a:t>
            </a:r>
            <a:r>
              <a:rPr lang="sk-SK" sz="2000" i="1" dirty="0"/>
              <a:t>. ako prednostný záložný veriteľ</a:t>
            </a:r>
            <a:r>
              <a:rPr lang="sk-SK" sz="2000" dirty="0"/>
              <a:t>“. </a:t>
            </a:r>
          </a:p>
          <a:p>
            <a:pPr marL="0" indent="0">
              <a:buNone/>
            </a:pPr>
            <a:r>
              <a:rPr lang="sk-SK" sz="2000" dirty="0"/>
              <a:t>V súčasnosti v zmysle uvedeného, je možné zriadiť záložné právo k nehnuteľnostiam, ktoré sa projektom  </a:t>
            </a:r>
            <a:r>
              <a:rPr lang="sk-SK" sz="2000" b="1" dirty="0"/>
              <a:t>stavebne</a:t>
            </a:r>
            <a:r>
              <a:rPr lang="sk-SK" sz="2000" dirty="0"/>
              <a:t> zhodnocujú  len v prípade, keď ako </a:t>
            </a:r>
            <a:r>
              <a:rPr lang="sk-SK" sz="2000" b="1" dirty="0"/>
              <a:t>prvý v poradí </a:t>
            </a:r>
            <a:r>
              <a:rPr lang="sk-SK" sz="2000" dirty="0"/>
              <a:t>je zapísaný Poskytovateľ (MV SR) a s predchádzajúcim písomným súhlasom Poskytovateľa.</a:t>
            </a:r>
          </a:p>
          <a:p>
            <a:pPr marL="425196" fontAlgn="auto">
              <a:spcAft>
                <a:spcPts val="0"/>
              </a:spcAft>
              <a:buNone/>
              <a:defRPr/>
            </a:pPr>
            <a:r>
              <a:rPr lang="sk-SK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					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sk-SK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425196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60640"/>
          </a:xfrm>
        </p:spPr>
        <p:txBody>
          <a:bodyPr/>
          <a:lstStyle/>
          <a:p>
            <a:pPr marL="0" indent="0" algn="ctr">
              <a:buNone/>
            </a:pP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Arial" pitchFamily="34" charset="0"/>
              </a:rPr>
              <a:t>FAQ - Výzva OPLZ-PO6-SC611-2018-2 (bývanie)</a:t>
            </a:r>
            <a:r>
              <a:rPr lang="sk-SK" sz="2000" dirty="0"/>
              <a:t>	</a:t>
            </a:r>
          </a:p>
          <a:p>
            <a:pPr marL="0" indent="0" algn="ctr">
              <a:buNone/>
            </a:pPr>
            <a:endParaRPr lang="sk-SK" sz="1200" dirty="0" smtClean="0"/>
          </a:p>
          <a:p>
            <a:pPr marL="0" indent="0" algn="ctr">
              <a:buNone/>
            </a:pPr>
            <a:endParaRPr lang="sk-SK" sz="1200" dirty="0"/>
          </a:p>
          <a:p>
            <a:pPr marL="0" indent="0" algn="just">
              <a:buNone/>
            </a:pPr>
            <a:r>
              <a:rPr lang="sk-SK" sz="2000" b="1" dirty="0" smtClean="0"/>
              <a:t>13. Musí mať žiadateľ k ukončeniu projektu uzatvorených 100% nájomných zmlúv vo všetkých podporených </a:t>
            </a:r>
            <a:r>
              <a:rPr lang="sk-SK" sz="2000" b="1" dirty="0" err="1" smtClean="0"/>
              <a:t>b.j</a:t>
            </a:r>
            <a:r>
              <a:rPr lang="sk-SK" sz="2000" b="1" dirty="0" smtClean="0"/>
              <a:t>.?</a:t>
            </a:r>
          </a:p>
          <a:p>
            <a:pPr marL="0" indent="0" algn="just">
              <a:buNone/>
            </a:pPr>
            <a:r>
              <a:rPr lang="sk-SK" sz="2000" b="1" dirty="0" smtClean="0"/>
              <a:t>Min. </a:t>
            </a:r>
            <a:r>
              <a:rPr lang="sk-SK" sz="2000" b="1" dirty="0"/>
              <a:t>30% </a:t>
            </a:r>
            <a:r>
              <a:rPr lang="sk-SK" sz="2000" dirty="0"/>
              <a:t>podporených </a:t>
            </a:r>
            <a:r>
              <a:rPr lang="sk-SK" sz="2000" dirty="0" err="1" smtClean="0"/>
              <a:t>b.j</a:t>
            </a:r>
            <a:r>
              <a:rPr lang="sk-SK" sz="2000" dirty="0" smtClean="0"/>
              <a:t>. z </a:t>
            </a:r>
            <a:r>
              <a:rPr lang="sk-SK" sz="2000" dirty="0"/>
              <a:t>NFP za každý stupeň bývania musí byť určených pre obyvateľov </a:t>
            </a:r>
            <a:r>
              <a:rPr lang="sk-SK" sz="2000" dirty="0" smtClean="0"/>
              <a:t>MRK. </a:t>
            </a:r>
          </a:p>
          <a:p>
            <a:pPr marL="0" indent="0" algn="just">
              <a:buNone/>
            </a:pPr>
            <a:r>
              <a:rPr lang="sk-SK" sz="2000" dirty="0" smtClean="0"/>
              <a:t>K </a:t>
            </a:r>
            <a:r>
              <a:rPr lang="sk-SK" sz="2000" dirty="0"/>
              <a:t>ukončeniu realizácie hlavnej aktivity projektu musí byť uzavretých </a:t>
            </a:r>
            <a:r>
              <a:rPr lang="sk-SK" sz="2000" b="1" dirty="0" smtClean="0"/>
              <a:t>min. 50% </a:t>
            </a:r>
            <a:r>
              <a:rPr lang="sk-SK" sz="2000" dirty="0"/>
              <a:t>platných nájomných zmlúv na podporené </a:t>
            </a:r>
            <a:r>
              <a:rPr lang="sk-SK" sz="2000" dirty="0" err="1" smtClean="0"/>
              <a:t>b.j</a:t>
            </a:r>
            <a:r>
              <a:rPr lang="sk-SK" sz="2000" dirty="0" smtClean="0"/>
              <a:t>. určené </a:t>
            </a:r>
            <a:r>
              <a:rPr lang="sk-SK" sz="2000" dirty="0"/>
              <a:t>pre obyvateľov </a:t>
            </a:r>
            <a:r>
              <a:rPr lang="sk-SK" sz="2000" dirty="0" smtClean="0"/>
              <a:t>MRK.</a:t>
            </a:r>
          </a:p>
          <a:p>
            <a:pPr marL="0" indent="0" algn="just">
              <a:buNone/>
            </a:pPr>
            <a:r>
              <a:rPr lang="sk-SK" sz="2000" b="1" u="sng" dirty="0" smtClean="0">
                <a:ea typeface="Verdana" panose="020B0604030504040204" pitchFamily="34" charset="0"/>
                <a:cs typeface="Arial" pitchFamily="34" charset="0"/>
              </a:rPr>
              <a:t>Príklad: </a:t>
            </a:r>
          </a:p>
          <a:p>
            <a:pPr marL="0" indent="0" algn="just">
              <a:buNone/>
            </a:pPr>
            <a:r>
              <a:rPr lang="sk-SK" sz="2000" dirty="0" smtClean="0"/>
              <a:t>Žiadateľ realizuje v rámci projektu 1.st – 20 </a:t>
            </a:r>
            <a:r>
              <a:rPr lang="sk-SK" sz="2000" dirty="0" err="1" smtClean="0"/>
              <a:t>b.j</a:t>
            </a:r>
            <a:r>
              <a:rPr lang="sk-SK" sz="2000" dirty="0" smtClean="0"/>
              <a:t>. a 2.st – 15 </a:t>
            </a:r>
            <a:r>
              <a:rPr lang="sk-SK" sz="2000" dirty="0" err="1" smtClean="0"/>
              <a:t>b.j</a:t>
            </a:r>
            <a:r>
              <a:rPr lang="sk-SK" sz="2000" dirty="0" smtClean="0"/>
              <a:t>.</a:t>
            </a:r>
          </a:p>
          <a:p>
            <a:pPr marL="0" indent="0" algn="just">
              <a:buNone/>
            </a:pPr>
            <a:r>
              <a:rPr lang="sk-SK" sz="2000" dirty="0" smtClean="0"/>
              <a:t>Znamená to, že </a:t>
            </a:r>
            <a:r>
              <a:rPr lang="sk-SK" sz="2000" b="1" dirty="0" smtClean="0"/>
              <a:t>min. 6BJ v 1S </a:t>
            </a:r>
            <a:r>
              <a:rPr lang="sk-SK" sz="2000" b="1" dirty="0"/>
              <a:t>a </a:t>
            </a:r>
            <a:r>
              <a:rPr lang="sk-SK" sz="2000" b="1" dirty="0" smtClean="0"/>
              <a:t>5BJ v 2S </a:t>
            </a:r>
            <a:r>
              <a:rPr lang="sk-SK" sz="2000" dirty="0" smtClean="0"/>
              <a:t>musí byť pre MRK a z toho musí mať min. polovica uzavretú zmluvu, </a:t>
            </a:r>
            <a:r>
              <a:rPr lang="sk-SK" sz="2000" dirty="0" err="1" smtClean="0"/>
              <a:t>t.j</a:t>
            </a:r>
            <a:r>
              <a:rPr lang="sk-SK" sz="2000" dirty="0" smtClean="0"/>
              <a:t>. </a:t>
            </a:r>
            <a:r>
              <a:rPr lang="sk-SK" sz="2000" b="1" dirty="0" smtClean="0"/>
              <a:t>min</a:t>
            </a:r>
            <a:r>
              <a:rPr lang="sk-SK" sz="2000" dirty="0" smtClean="0"/>
              <a:t> </a:t>
            </a:r>
            <a:r>
              <a:rPr lang="sk-SK" sz="2000" b="1" dirty="0" smtClean="0"/>
              <a:t>3BJ v 1S a 3BJ v 2S.</a:t>
            </a:r>
          </a:p>
          <a:p>
            <a:pPr marL="0" indent="0" algn="just">
              <a:buNone/>
            </a:pPr>
            <a:r>
              <a:rPr lang="sk-SK" sz="2000" dirty="0" smtClean="0"/>
              <a:t>Požiadavka na naplnenosť ďalších BJ nie je zadefinovaná.</a:t>
            </a:r>
            <a:endParaRPr lang="sk-SK" sz="2000" dirty="0"/>
          </a:p>
          <a:p>
            <a:pPr marL="0" indent="0">
              <a:buNone/>
            </a:pPr>
            <a:r>
              <a:rPr lang="sk-SK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					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sk-SK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425196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60640"/>
          </a:xfrm>
        </p:spPr>
        <p:txBody>
          <a:bodyPr/>
          <a:lstStyle/>
          <a:p>
            <a:pPr marL="0" indent="0" algn="ctr">
              <a:buNone/>
            </a:pP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Arial" pitchFamily="34" charset="0"/>
              </a:rPr>
              <a:t>FAQ - Výzva OPLZ-PO6-SC611-2018-2 (bývanie)</a:t>
            </a:r>
            <a:r>
              <a:rPr lang="sk-SK" sz="2000" dirty="0"/>
              <a:t>	</a:t>
            </a:r>
          </a:p>
          <a:p>
            <a:pPr marL="0" indent="0" algn="ctr">
              <a:buNone/>
            </a:pPr>
            <a:endParaRPr lang="sk-SK" sz="1200" dirty="0" smtClean="0"/>
          </a:p>
          <a:p>
            <a:pPr marL="0" indent="0" algn="ctr">
              <a:buNone/>
            </a:pPr>
            <a:endParaRPr lang="sk-SK" sz="1200" dirty="0"/>
          </a:p>
          <a:p>
            <a:pPr marL="0" indent="0" algn="just">
              <a:buNone/>
            </a:pPr>
            <a:r>
              <a:rPr lang="sk-SK" sz="2000" b="1" smtClean="0"/>
              <a:t>14. </a:t>
            </a:r>
            <a:r>
              <a:rPr lang="sk-SK" sz="2000" b="1" dirty="0" smtClean="0"/>
              <a:t>Čo znamená, že žiadateľ z neziskového sektora  musí byť poskytovateľom soc. služieb v zmysle zákona a musí byť poskytovateľom nejakej konkrétnej?</a:t>
            </a:r>
          </a:p>
          <a:p>
            <a:pPr marL="0" indent="0" algn="just">
              <a:buNone/>
            </a:pPr>
            <a:r>
              <a:rPr lang="sk-SK" sz="2000" dirty="0" smtClean="0"/>
              <a:t>Žiadateľ </a:t>
            </a:r>
            <a:r>
              <a:rPr lang="sk-SK" sz="2000" dirty="0"/>
              <a:t>musí byť registrovaný v registri, ktorý vedie príslušný </a:t>
            </a:r>
            <a:r>
              <a:rPr lang="sk-SK" sz="2000" dirty="0" smtClean="0"/>
              <a:t>VÚC a aj v centrálnom registri poskytovateľov soc. Služieb – MPSVaR</a:t>
            </a:r>
          </a:p>
          <a:p>
            <a:pPr marL="0" indent="0" algn="just">
              <a:buNone/>
            </a:pPr>
            <a:r>
              <a:rPr lang="sk-SK" sz="2000" dirty="0" smtClean="0"/>
              <a:t> Žiadateľ </a:t>
            </a:r>
            <a:r>
              <a:rPr lang="sk-SK" sz="2000" dirty="0"/>
              <a:t>z neziskového sektora môže byť poskytovateľom </a:t>
            </a:r>
            <a:r>
              <a:rPr lang="sk-SK" sz="2000" b="1" dirty="0"/>
              <a:t>akejkoľvek </a:t>
            </a:r>
            <a:r>
              <a:rPr lang="sk-SK" sz="2000" dirty="0"/>
              <a:t>(minimálne jednej) sociálnej služby v zmysle uvedeného zákona </a:t>
            </a:r>
            <a:r>
              <a:rPr lang="sk-SK" sz="2000" b="1" dirty="0"/>
              <a:t>najneskôr 1 kalendárny rok</a:t>
            </a:r>
            <a:r>
              <a:rPr lang="sk-SK" sz="2000" dirty="0"/>
              <a:t> k dátumu podania </a:t>
            </a:r>
            <a:r>
              <a:rPr lang="sk-SK" sz="2000" dirty="0" err="1"/>
              <a:t>ŽoNFP</a:t>
            </a:r>
            <a:r>
              <a:rPr lang="sk-SK" sz="2000" dirty="0"/>
              <a:t>.</a:t>
            </a:r>
          </a:p>
          <a:p>
            <a:pPr marL="0" indent="0">
              <a:buNone/>
            </a:pPr>
            <a:r>
              <a:rPr lang="sk-SK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					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sk-SK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marL="425196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25760" y="548680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 smtClean="0">
                <a:solidFill>
                  <a:srgbClr val="F79646">
                    <a:lumMod val="75000"/>
                  </a:srgbClr>
                </a:solidFill>
                <a:cs typeface="WenQuanYi Zen Hei" charset="0"/>
              </a:rPr>
              <a:t>Vaše otázky</a:t>
            </a:r>
            <a:endParaRPr lang="en-AU" sz="2150" b="1" dirty="0">
              <a:solidFill>
                <a:srgbClr val="F79646">
                  <a:lumMod val="75000"/>
                </a:srgbClr>
              </a:solidFill>
              <a:cs typeface="WenQuanYi Zen Hei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285860"/>
            <a:ext cx="5394150" cy="395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32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/>
          <a:lstStyle/>
          <a:p>
            <a:r>
              <a:rPr lang="sk-SK" sz="2400" b="1" dirty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Výzva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– informácie</a:t>
            </a:r>
            <a:endParaRPr lang="sk-SK" sz="2400" b="1" dirty="0">
              <a:solidFill>
                <a:schemeClr val="accent6">
                  <a:lumMod val="75000"/>
                </a:schemeClr>
              </a:solidFill>
              <a:cs typeface="WenQuanYi Zen Hei" charset="0"/>
            </a:endParaRPr>
          </a:p>
          <a:p>
            <a:r>
              <a:rPr lang="sk-SK" sz="2000" b="1" dirty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Web:  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  <a:cs typeface="WenQuanYi Zen Hei" charset="0"/>
                <a:hlinkClick r:id="rId2"/>
              </a:rPr>
              <a:t>http://www.minv.sk/?</a:t>
            </a: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  <a:hlinkClick r:id="rId2"/>
              </a:rPr>
              <a:t>OPLZ</a:t>
            </a:r>
            <a:endParaRPr lang="sk-SK" sz="2000" b="1" dirty="0" smtClean="0">
              <a:solidFill>
                <a:schemeClr val="accent6">
                  <a:lumMod val="75000"/>
                </a:schemeClr>
              </a:solidFill>
              <a:cs typeface="WenQuanYi Zen Hei" charset="0"/>
            </a:endParaRPr>
          </a:p>
          <a:p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email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: </a:t>
            </a: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  <a:hlinkClick r:id="rId3"/>
              </a:rPr>
              <a:t>metodika.imrk@minv.sk</a:t>
            </a:r>
            <a:endParaRPr lang="sk-SK" sz="2000" b="1" dirty="0" smtClean="0">
              <a:solidFill>
                <a:schemeClr val="accent6">
                  <a:lumMod val="75000"/>
                </a:schemeClr>
              </a:solidFill>
              <a:cs typeface="WenQuanYi Zen Hei" charset="0"/>
            </a:endParaRPr>
          </a:p>
          <a:p>
            <a:pPr marL="0" indent="0">
              <a:buNone/>
            </a:pPr>
            <a:r>
              <a:rPr lang="sk-S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WenQuanYi Zen Hei" charset="0"/>
              </a:rPr>
              <a:t>Oddelenie </a:t>
            </a:r>
            <a:r>
              <a:rPr lang="sk-SK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WenQuanYi Zen Hei" charset="0"/>
              </a:rPr>
              <a:t>programovania, monitorovania, hodnotenia a metodiky </a:t>
            </a:r>
          </a:p>
          <a:p>
            <a:r>
              <a:rPr lang="sk-SK" sz="1800" b="1" dirty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email: </a:t>
            </a:r>
            <a:r>
              <a:rPr lang="sk-SK" sz="1800" b="1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  <a:hlinkClick r:id="rId4"/>
              </a:rPr>
              <a:t>matej.mikuska@minv.sk</a:t>
            </a:r>
            <a:endParaRPr lang="sk-SK" sz="1800" b="1" dirty="0">
              <a:solidFill>
                <a:schemeClr val="accent6">
                  <a:lumMod val="75000"/>
                </a:schemeClr>
              </a:solidFill>
              <a:cs typeface="WenQuanYi Zen Hei" charset="0"/>
            </a:endParaRPr>
          </a:p>
          <a:p>
            <a:r>
              <a:rPr lang="sk-SK" sz="1800" b="1" dirty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tel.      </a:t>
            </a:r>
            <a:r>
              <a:rPr lang="sk-SK" sz="1800" dirty="0"/>
              <a:t>+421 2 509 45 </a:t>
            </a:r>
            <a:r>
              <a:rPr lang="sk-SK" sz="1800" dirty="0" smtClean="0"/>
              <a:t>110</a:t>
            </a:r>
          </a:p>
          <a:p>
            <a:r>
              <a:rPr lang="sk-SK" sz="1800" b="1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email: </a:t>
            </a:r>
            <a:r>
              <a:rPr lang="sk-SK" sz="1800" b="1" u="sng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 </a:t>
            </a:r>
            <a:r>
              <a:rPr lang="sk-SK" sz="1800" b="1" u="sng" dirty="0" smtClean="0">
                <a:solidFill>
                  <a:srgbClr val="0000FF"/>
                </a:solidFill>
                <a:cs typeface="WenQuanYi Zen Hei" charset="0"/>
                <a:hlinkClick r:id="rId5"/>
              </a:rPr>
              <a:t>robert</a:t>
            </a:r>
            <a:r>
              <a:rPr lang="sk-SK" sz="1800" b="1" u="sng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  <a:hlinkClick r:id="rId5"/>
              </a:rPr>
              <a:t>.korec@minv.sk</a:t>
            </a:r>
            <a:endParaRPr lang="sk-SK" sz="1800" b="1" u="sng" dirty="0" smtClean="0">
              <a:solidFill>
                <a:schemeClr val="accent6">
                  <a:lumMod val="75000"/>
                </a:schemeClr>
              </a:solidFill>
              <a:cs typeface="WenQuanYi Zen Hei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1800" b="1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 tel.      </a:t>
            </a:r>
            <a:r>
              <a:rPr lang="sk-SK" sz="1800" dirty="0" smtClean="0"/>
              <a:t>+421 2 509 45 112</a:t>
            </a:r>
          </a:p>
          <a:p>
            <a:r>
              <a:rPr lang="sk-SK" sz="1800" b="1" dirty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email: </a:t>
            </a:r>
            <a:r>
              <a:rPr lang="sk-SK" sz="1800" b="1" u="sng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  <a:hlinkClick r:id="rId6"/>
              </a:rPr>
              <a:t>lucia.liptakova@minv.sk</a:t>
            </a:r>
            <a:endParaRPr lang="sk-SK" sz="1800" b="1" u="sng" dirty="0" smtClean="0">
              <a:solidFill>
                <a:schemeClr val="accent6">
                  <a:lumMod val="75000"/>
                </a:schemeClr>
              </a:solidFill>
              <a:cs typeface="WenQuanYi Zen Hei" charset="0"/>
            </a:endParaRPr>
          </a:p>
          <a:p>
            <a:r>
              <a:rPr lang="sk-SK" sz="1800" b="1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 </a:t>
            </a:r>
            <a:r>
              <a:rPr lang="sk-SK" sz="1800" b="1" dirty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tel.      </a:t>
            </a:r>
            <a:r>
              <a:rPr lang="sk-SK" sz="1800" dirty="0"/>
              <a:t>+421 2 509 45 </a:t>
            </a:r>
            <a:r>
              <a:rPr lang="sk-SK" sz="1800" dirty="0" smtClean="0"/>
              <a:t>117</a:t>
            </a:r>
          </a:p>
          <a:p>
            <a:r>
              <a:rPr lang="sk-SK" sz="1800" b="1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email:  </a:t>
            </a:r>
            <a:r>
              <a:rPr lang="sk-SK" sz="1800" b="1" u="sng" dirty="0" smtClean="0">
                <a:solidFill>
                  <a:srgbClr val="0000FF"/>
                </a:solidFill>
                <a:cs typeface="WenQuanYi Zen Hei" charset="0"/>
              </a:rPr>
              <a:t>blanka</a:t>
            </a:r>
            <a:r>
              <a:rPr lang="sk-SK" sz="1800" b="1" u="sng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  <a:hlinkClick r:id="rId7"/>
              </a:rPr>
              <a:t>.fejes@minv.sk</a:t>
            </a:r>
            <a:endParaRPr lang="sk-SK" sz="1800" b="1" u="sng" dirty="0" smtClean="0">
              <a:solidFill>
                <a:schemeClr val="accent6">
                  <a:lumMod val="75000"/>
                </a:schemeClr>
              </a:solidFill>
              <a:cs typeface="WenQuanYi Zen Hei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1800" b="1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 </a:t>
            </a:r>
            <a:r>
              <a:rPr lang="sk-SK" sz="1800" b="1" dirty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tel.      </a:t>
            </a:r>
            <a:r>
              <a:rPr lang="sk-SK" sz="1800" dirty="0"/>
              <a:t>+421 2 509 45 </a:t>
            </a:r>
            <a:r>
              <a:rPr lang="sk-SK" sz="1800" dirty="0" smtClean="0"/>
              <a:t>116</a:t>
            </a:r>
          </a:p>
          <a:p>
            <a:pPr marL="0" indent="0">
              <a:buNone/>
            </a:pPr>
            <a:r>
              <a:rPr lang="sk-SK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WenQuanYi Zen Hei" charset="0"/>
              </a:rPr>
              <a:t>ITMS 2014+</a:t>
            </a:r>
          </a:p>
          <a:p>
            <a:r>
              <a:rPr lang="sk-SK" sz="1800" b="1" dirty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email:  </a:t>
            </a:r>
            <a:r>
              <a:rPr lang="sk-SK" sz="1800" b="1" u="sng" dirty="0" smtClean="0">
                <a:solidFill>
                  <a:srgbClr val="0000FF"/>
                </a:solidFill>
                <a:cs typeface="WenQuanYi Zen Hei" charset="0"/>
              </a:rPr>
              <a:t>lubomira.kopcova@</a:t>
            </a:r>
            <a:r>
              <a:rPr lang="sk-SK" sz="1800" b="1" u="sng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  <a:hlinkClick r:id="rId8"/>
              </a:rPr>
              <a:t>minv.sk</a:t>
            </a:r>
            <a:endParaRPr lang="sk-SK" sz="1800" b="1" u="sng" dirty="0">
              <a:solidFill>
                <a:schemeClr val="accent6">
                  <a:lumMod val="75000"/>
                </a:schemeClr>
              </a:solidFill>
              <a:cs typeface="WenQuanYi Zen Hei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1800" b="1" dirty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 tel.      </a:t>
            </a:r>
            <a:r>
              <a:rPr lang="sk-SK" sz="1800" dirty="0"/>
              <a:t>+421 2 509 45 </a:t>
            </a:r>
            <a:r>
              <a:rPr lang="sk-SK" sz="1800" dirty="0" smtClean="0"/>
              <a:t>113</a:t>
            </a:r>
            <a:endParaRPr lang="sk-SK" sz="2000" dirty="0"/>
          </a:p>
          <a:p>
            <a:pPr marL="0" indent="0">
              <a:buNone/>
            </a:pPr>
            <a:r>
              <a:rPr lang="sk-S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WenQuanYi Zen Hei" charset="0"/>
              </a:rPr>
              <a:t>Oddelenie </a:t>
            </a:r>
            <a:r>
              <a:rPr lang="sk-SK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WenQuanYi Zen Hei" charset="0"/>
              </a:rPr>
              <a:t>výberu projektov</a:t>
            </a:r>
          </a:p>
          <a:p>
            <a:r>
              <a:rPr lang="sk-SK" sz="1800" b="1" dirty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email: </a:t>
            </a:r>
            <a:r>
              <a:rPr lang="sk-SK" sz="1800" b="1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  <a:hlinkClick r:id="rId9"/>
              </a:rPr>
              <a:t>jozef.rosko@minv.sk</a:t>
            </a:r>
            <a:endParaRPr lang="sk-SK" sz="1800" b="1" dirty="0">
              <a:solidFill>
                <a:schemeClr val="accent6">
                  <a:lumMod val="75000"/>
                </a:schemeClr>
              </a:solidFill>
              <a:cs typeface="WenQuanYi Zen Hei" charset="0"/>
            </a:endParaRPr>
          </a:p>
          <a:p>
            <a:r>
              <a:rPr lang="sk-SK" sz="1800" b="1" dirty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tel.      </a:t>
            </a:r>
            <a:r>
              <a:rPr lang="sk-SK" sz="1800" dirty="0"/>
              <a:t>+421 2 509 45 070</a:t>
            </a: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472742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323528" y="1159448"/>
            <a:ext cx="784887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sz="3200" b="1" dirty="0" smtClean="0">
              <a:solidFill>
                <a:schemeClr val="accent6">
                  <a:lumMod val="75000"/>
                </a:schemeClr>
              </a:solidFill>
              <a:cs typeface="WenQuanYi Zen Hei" charset="0"/>
            </a:endParaRPr>
          </a:p>
          <a:p>
            <a:pPr algn="ctr"/>
            <a:endParaRPr lang="sk-SK" sz="3200" b="1" dirty="0">
              <a:solidFill>
                <a:schemeClr val="accent6">
                  <a:lumMod val="75000"/>
                </a:schemeClr>
              </a:solidFill>
              <a:cs typeface="WenQuanYi Zen Hei" charset="0"/>
            </a:endParaRPr>
          </a:p>
          <a:p>
            <a:pPr algn="ctr"/>
            <a:endParaRPr lang="sk-SK" sz="3200" b="1" dirty="0" smtClean="0">
              <a:solidFill>
                <a:schemeClr val="accent6">
                  <a:lumMod val="75000"/>
                </a:schemeClr>
              </a:solidFill>
              <a:cs typeface="WenQuanYi Zen Hei" charset="0"/>
            </a:endParaRPr>
          </a:p>
          <a:p>
            <a:pPr algn="ctr"/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ĎAKUJEME </a:t>
            </a: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ZA </a:t>
            </a: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POZORNOSŤ</a:t>
            </a:r>
          </a:p>
          <a:p>
            <a:pPr algn="ctr"/>
            <a:endParaRPr lang="sk-SK" sz="3200" b="1" dirty="0" smtClean="0">
              <a:solidFill>
                <a:schemeClr val="accent6">
                  <a:lumMod val="75000"/>
                </a:schemeClr>
              </a:solidFill>
              <a:cs typeface="WenQuanYi Zen Hei" charset="0"/>
            </a:endParaRPr>
          </a:p>
          <a:p>
            <a:pPr algn="ctr"/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Ing. Matej </a:t>
            </a:r>
            <a:r>
              <a:rPr lang="sk-SK" sz="2000" b="1" dirty="0" err="1" smtClean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Mikuška</a:t>
            </a:r>
            <a:endParaRPr lang="sk-SK" sz="2000" b="1" dirty="0" smtClean="0">
              <a:solidFill>
                <a:schemeClr val="accent6">
                  <a:lumMod val="75000"/>
                </a:schemeClr>
              </a:solidFill>
              <a:cs typeface="WenQuanYi Zen Hei" charset="0"/>
            </a:endParaRPr>
          </a:p>
          <a:p>
            <a:pPr algn="ctr"/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Ing. Blanka </a:t>
            </a:r>
            <a:r>
              <a:rPr lang="sk-SK" sz="2000" b="1" dirty="0" err="1" smtClean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Feješ</a:t>
            </a: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 </a:t>
            </a:r>
            <a:r>
              <a:rPr lang="sk-SK" sz="2000" b="1" dirty="0" err="1" smtClean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Dananaiová</a:t>
            </a:r>
            <a:endParaRPr lang="sk-SK" sz="2000" b="1" dirty="0" smtClean="0">
              <a:solidFill>
                <a:schemeClr val="accent6">
                  <a:lumMod val="75000"/>
                </a:schemeClr>
              </a:solidFill>
              <a:cs typeface="WenQuanYi Zen Hei" charset="0"/>
            </a:endParaRPr>
          </a:p>
          <a:p>
            <a:pPr algn="ctr"/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Ing. Jozef </a:t>
            </a:r>
            <a:r>
              <a:rPr lang="sk-SK" sz="2000" b="1" dirty="0" err="1" smtClean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Roško</a:t>
            </a:r>
            <a:endParaRPr lang="sk-SK" sz="2000" b="1" dirty="0" smtClean="0">
              <a:solidFill>
                <a:schemeClr val="accent6">
                  <a:lumMod val="75000"/>
                </a:schemeClr>
              </a:solidFill>
              <a:cs typeface="WenQuanYi Zen Hei" charset="0"/>
            </a:endParaRPr>
          </a:p>
          <a:p>
            <a:endParaRPr lang="sk-SK" sz="2000" b="1" dirty="0">
              <a:solidFill>
                <a:schemeClr val="accent6">
                  <a:lumMod val="75000"/>
                </a:schemeClr>
              </a:solidFill>
              <a:cs typeface="WenQuanYi Zen Hei" charset="0"/>
            </a:endParaRPr>
          </a:p>
          <a:p>
            <a:endParaRPr lang="sk-SK" sz="2000" b="1" dirty="0" smtClean="0">
              <a:solidFill>
                <a:schemeClr val="accent6">
                  <a:lumMod val="75000"/>
                </a:schemeClr>
              </a:solidFill>
              <a:cs typeface="WenQuanYi Zen Hei" charset="0"/>
            </a:endParaRPr>
          </a:p>
          <a:p>
            <a:endParaRPr lang="sk-SK" sz="2000" b="1" dirty="0">
              <a:solidFill>
                <a:schemeClr val="accent6">
                  <a:lumMod val="75000"/>
                </a:schemeClr>
              </a:solidFill>
              <a:cs typeface="WenQuanYi Zen Hei" charset="0"/>
            </a:endParaRPr>
          </a:p>
          <a:p>
            <a:endParaRPr lang="sk-SK" sz="2000" b="1" dirty="0" smtClean="0">
              <a:solidFill>
                <a:schemeClr val="accent6">
                  <a:lumMod val="75000"/>
                </a:schemeClr>
              </a:solidFill>
              <a:cs typeface="WenQuanYi Zen Hei" charset="0"/>
            </a:endParaRPr>
          </a:p>
          <a:p>
            <a:endParaRPr lang="sk-SK" sz="2000" b="1" dirty="0">
              <a:solidFill>
                <a:schemeClr val="accent6">
                  <a:lumMod val="75000"/>
                </a:schemeClr>
              </a:solidFill>
              <a:cs typeface="WenQuanYi Zen Hei" charset="0"/>
            </a:endParaRP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71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85720" y="1714488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Aktivity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   - výstavba a rekonštrukcia bytových jednotiek,</a:t>
            </a: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   - asistent bývania</a:t>
            </a: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   - vytvorenie Systému prestupného bývania – viacstupňový systém,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Lokalizácia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   - obce s prítomnosťou MRK - separované a segregované oblasti MRK,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Cieľ:</a:t>
            </a: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   -  zlepšiť podmienky bývania MRK, prístup k službám,</a:t>
            </a: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   -  znížiť sociálnu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vylúčenosť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getoizácia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stigmatizáciu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Obmedzenia/pravidlá </a:t>
            </a: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   - príloha 11 výzva – zásady a odporúčania ...,</a:t>
            </a:r>
          </a:p>
          <a:p>
            <a:pPr marL="0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   - metodiky 3D</a:t>
            </a:r>
            <a:endParaRPr lang="sk-SK" dirty="0" smtClean="0">
              <a:cs typeface="WenQuanYi Zen Hei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-714412" y="714356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rgbClr val="F79646">
                    <a:lumMod val="75000"/>
                  </a:srgbClr>
                </a:solidFill>
              </a:rPr>
              <a:t>Informácie k výzve</a:t>
            </a:r>
            <a:endParaRPr lang="en-A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t="17246"/>
          <a:stretch>
            <a:fillRect/>
          </a:stretch>
        </p:blipFill>
        <p:spPr bwMode="auto">
          <a:xfrm>
            <a:off x="6286512" y="214290"/>
            <a:ext cx="2581281" cy="137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67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14282" y="214290"/>
            <a:ext cx="5857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rgbClr val="F79646">
                    <a:lumMod val="75000"/>
                  </a:srgbClr>
                </a:solidFill>
                <a:cs typeface="WenQuanYi Zen Hei" charset="0"/>
              </a:rPr>
              <a:t>Prestupné bývanie v podmienkach EŠIF</a:t>
            </a:r>
            <a:endParaRPr lang="sk-SK" sz="1500" b="1" u="sng" dirty="0" smtClean="0">
              <a:solidFill>
                <a:srgbClr val="F79646">
                  <a:lumMod val="75000"/>
                </a:srgbClr>
              </a:solidFill>
              <a:cs typeface="WenQuanYi Zen Hei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57158" y="1500174"/>
            <a:ext cx="84296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Definícia systému bývania pre túto výzvu:</a:t>
            </a:r>
          </a:p>
          <a:p>
            <a:pPr marL="0" indent="0" algn="just"/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b="1" dirty="0" smtClean="0"/>
              <a:t>vertikálna viacstupňová sústava sociálneho bývania formou 	nájomného 	bývania</a:t>
            </a:r>
            <a:r>
              <a:rPr lang="sk-SK" dirty="0" smtClean="0"/>
              <a:t>, od najnižšieho stupňa bývania, cez vyššie 	stupne bývania, 	ktorého výstupom je vlastné samostatné 	bývanie, pričom jednotlivé 	stupne sú sprevádzané sociálnou prácou s 	cieľom „naučiť“ členov domácnosti samostatne bývať. </a:t>
            </a:r>
          </a:p>
          <a:p>
            <a:pPr marL="0" indent="0" algn="just">
              <a:buFont typeface="Arial" pitchFamily="34" charset="0"/>
              <a:buChar char="•"/>
            </a:pP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itchFamily="34" charset="0"/>
              <a:buChar char="•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Základný dokument popisujúci systém prestupného bývania:</a:t>
            </a:r>
          </a:p>
          <a:p>
            <a:pPr lvl="1" algn="just"/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Zásady a odporúčania sociálneho bývania s prvkami prestupného 	bývania.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sk-SK" sz="2000" b="1" dirty="0">
              <a:solidFill>
                <a:prstClr val="black">
                  <a:lumMod val="65000"/>
                  <a:lumOff val="35000"/>
                </a:prstClr>
              </a:solidFill>
              <a:cs typeface="WenQuanYi Zen Hei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14290"/>
            <a:ext cx="2431539" cy="134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609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14282" y="214290"/>
            <a:ext cx="5857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rgbClr val="F79646">
                    <a:lumMod val="75000"/>
                  </a:srgbClr>
                </a:solidFill>
                <a:cs typeface="WenQuanYi Zen Hei" charset="0"/>
              </a:rPr>
              <a:t>Prestupné bývanie v podmienkach EŠIF - Systém</a:t>
            </a:r>
            <a:endParaRPr lang="sk-SK" sz="1500" b="1" u="sng" dirty="0" smtClean="0">
              <a:solidFill>
                <a:srgbClr val="F79646">
                  <a:lumMod val="75000"/>
                </a:srgbClr>
              </a:solidFill>
              <a:cs typeface="WenQuanYi Zen Hei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57158" y="150017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Povinné časti Systému prestupného bývania popisuje (príloha č.7 formulára žiadosti o NFP):</a:t>
            </a:r>
          </a:p>
          <a:p>
            <a:pPr lvl="2" algn="just">
              <a:buFont typeface="Wingdings" pitchFamily="2" charset="2"/>
              <a:buChar char="Ø"/>
            </a:pP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b="1" dirty="0" smtClean="0"/>
              <a:t>Popis východiskovej situácie </a:t>
            </a:r>
            <a:r>
              <a:rPr lang="sk-SK" dirty="0" smtClean="0"/>
              <a:t>v meste/obci</a:t>
            </a:r>
          </a:p>
          <a:p>
            <a:pPr lvl="2" algn="just">
              <a:buFont typeface="Wingdings" pitchFamily="2" charset="2"/>
              <a:buChar char="Ø"/>
            </a:pP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b="1" dirty="0" smtClean="0"/>
              <a:t>Navrhovaný systém </a:t>
            </a:r>
            <a:r>
              <a:rPr lang="sk-SK" dirty="0" smtClean="0"/>
              <a:t>sociálneho bývania s prvkami 	prestupného bývania</a:t>
            </a:r>
          </a:p>
          <a:p>
            <a:pPr lvl="2" algn="just">
              <a:buFont typeface="Wingdings" pitchFamily="2" charset="2"/>
              <a:buChar char="Ø"/>
            </a:pP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b="1" dirty="0" smtClean="0"/>
              <a:t>Výstup </a:t>
            </a:r>
            <a:r>
              <a:rPr lang="sk-SK" dirty="0" smtClean="0"/>
              <a:t>zo systému sociálneho bývania s prvkami prestupného 	bývania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Dokument - Systém prestupného bývania musí byť 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schválený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miestnym zastupiteľstvom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14290"/>
            <a:ext cx="2431539" cy="134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13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1142984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u="sng" dirty="0" smtClean="0">
                <a:solidFill>
                  <a:schemeClr val="accent6">
                    <a:lumMod val="75000"/>
                  </a:schemeClr>
                </a:solidFill>
                <a:cs typeface="WenQuanYi Zen Hei" charset="0"/>
              </a:rPr>
              <a:t>POPIS VÝCHODISKOVEJ SITUÁCIE V MESTE/OBCI</a:t>
            </a:r>
            <a:endParaRPr lang="en-AU" sz="2000" dirty="0">
              <a:solidFill>
                <a:srgbClr val="FF000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28596" y="1785926"/>
            <a:ext cx="84296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/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Minimálny obsah: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počet obyvateľov obce/mesta </a:t>
            </a:r>
            <a:r>
              <a:rPr lang="sk-SK" b="1" dirty="0" smtClean="0"/>
              <a:t>celkovo</a:t>
            </a:r>
            <a:r>
              <a:rPr lang="sk-SK" dirty="0" smtClean="0"/>
              <a:t>, počet </a:t>
            </a:r>
            <a:r>
              <a:rPr lang="sk-SK" b="1" dirty="0" smtClean="0"/>
              <a:t>MRK 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počet obyvateľov </a:t>
            </a:r>
            <a:r>
              <a:rPr lang="sk-SK" b="1" dirty="0" smtClean="0"/>
              <a:t>MRK, ktorí bývajú v nevyhovujúcich podmienkach</a:t>
            </a:r>
            <a:r>
              <a:rPr lang="sk-SK" dirty="0" smtClean="0"/>
              <a:t>, vrátane popisu súčasnej situácie bývania obyvateľov (napr. chatrče bez napojenia na infraštruktúru),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možnosti zabezpečenia bývania pre obyvateľov v </a:t>
            </a:r>
            <a:r>
              <a:rPr lang="sk-SK" b="1" dirty="0" smtClean="0"/>
              <a:t>hmotnej núdzi</a:t>
            </a:r>
            <a:r>
              <a:rPr lang="sk-SK" dirty="0" smtClean="0"/>
              <a:t> v danej lokalite, 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počet pomáhajúcich </a:t>
            </a:r>
            <a:r>
              <a:rPr lang="sk-SK" b="1" dirty="0" smtClean="0"/>
              <a:t>profesií</a:t>
            </a:r>
            <a:r>
              <a:rPr lang="sk-SK" dirty="0" smtClean="0"/>
              <a:t> a dĺžka ich pôsobenia, 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počet </a:t>
            </a:r>
            <a:r>
              <a:rPr lang="sk-SK" b="1" dirty="0" err="1" smtClean="0"/>
              <a:t>pro-integračných</a:t>
            </a:r>
            <a:r>
              <a:rPr lang="sk-SK" b="1" dirty="0" smtClean="0"/>
              <a:t> projektov</a:t>
            </a:r>
            <a:r>
              <a:rPr lang="sk-SK" dirty="0" smtClean="0"/>
              <a:t> v iných oblastiach ako bývanie, napr. v oblasti vzdelávania, zamestnanosti, zdravia atď.</a:t>
            </a:r>
          </a:p>
          <a:p>
            <a:pPr lvl="0">
              <a:buFont typeface="Arial" pitchFamily="34" charset="0"/>
              <a:buChar char="•"/>
            </a:pPr>
            <a:r>
              <a:rPr lang="sk-SK" b="1" dirty="0" smtClean="0"/>
              <a:t>prekážky</a:t>
            </a:r>
            <a:r>
              <a:rPr lang="sk-SK" dirty="0" smtClean="0"/>
              <a:t> v získaní vlastného bývania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doterajšie </a:t>
            </a:r>
            <a:r>
              <a:rPr lang="sk-SK" b="1" dirty="0" smtClean="0"/>
              <a:t>aktivity obce</a:t>
            </a:r>
            <a:r>
              <a:rPr lang="sk-SK" dirty="0" smtClean="0"/>
              <a:t>, príp. žiadateľa </a:t>
            </a:r>
            <a:r>
              <a:rPr lang="sk-SK" b="1" dirty="0" smtClean="0"/>
              <a:t>vo vzťahu k obyvateľom MRK </a:t>
            </a:r>
            <a:r>
              <a:rPr lang="sk-SK" dirty="0" smtClean="0"/>
              <a:t>(napr.  terénna sociálna a </a:t>
            </a:r>
            <a:r>
              <a:rPr lang="sk-SK" dirty="0" err="1" smtClean="0"/>
              <a:t>komunitná</a:t>
            </a:r>
            <a:r>
              <a:rPr lang="sk-SK" dirty="0" smtClean="0"/>
              <a:t> práca a pod.).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t="24324" b="29730"/>
          <a:stretch>
            <a:fillRect/>
          </a:stretch>
        </p:blipFill>
        <p:spPr bwMode="auto">
          <a:xfrm>
            <a:off x="3071802" y="142852"/>
            <a:ext cx="3107826" cy="91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33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79512" y="116632"/>
            <a:ext cx="7392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sk-SK" sz="2000" b="1" cap="all" dirty="0" smtClean="0">
                <a:solidFill>
                  <a:schemeClr val="accent6"/>
                </a:solidFill>
              </a:rPr>
              <a:t>Navrhovaný systém sociálneho bývania s prvkami prestupného bývania </a:t>
            </a:r>
            <a:r>
              <a:rPr lang="sk-SK" sz="2000" b="1" dirty="0" smtClean="0">
                <a:solidFill>
                  <a:schemeClr val="accent6"/>
                </a:solidFill>
              </a:rPr>
              <a:t>popisuje</a:t>
            </a:r>
            <a:r>
              <a:rPr lang="sk-SK" sz="2000" b="1" cap="all" dirty="0" smtClean="0">
                <a:solidFill>
                  <a:schemeClr val="accent6"/>
                </a:solidFill>
              </a:rPr>
              <a:t>:</a:t>
            </a:r>
          </a:p>
          <a:p>
            <a:pPr algn="ctr"/>
            <a:r>
              <a:rPr lang="sk-SK" sz="2000" b="1" u="sng" cap="all" dirty="0" smtClean="0">
                <a:solidFill>
                  <a:schemeClr val="accent6"/>
                </a:solidFill>
                <a:cs typeface="WenQuanYi Zen Hei" charset="0"/>
              </a:rPr>
              <a:t>1/3</a:t>
            </a:r>
            <a:endParaRPr lang="en-AU" sz="2000" dirty="0">
              <a:solidFill>
                <a:srgbClr val="FF000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57158" y="1571612"/>
            <a:ext cx="842968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b="1" dirty="0" smtClean="0"/>
              <a:t>Klasifikácia stupňov bývania zapojených do systému sociálneho bývania s prvkami prestupného bývania</a:t>
            </a:r>
            <a:endParaRPr lang="sk-SK" dirty="0" smtClean="0"/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 počet stupňov zapojených do navrhovaného systému bývania,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 klasifikáciu jednotlivých stupňov, napr. 1. stupeň, 2. stupeň - vyššie stupne bývania (viď Príloha č. 11 výzvy Zásady a odporúčania sociálneho bývania s prvkami prestupného bývania). Odporúčame jednotlivé stupne očíslovať, pričom 1. je najnižší stupeň.	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 počet bytových budov a počet bytových jednotiek, v rámci jednotlivých bytových budov ku každému stupňu bývania.</a:t>
            </a:r>
          </a:p>
          <a:p>
            <a:pPr lvl="1" algn="just"/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sk-SK" b="1" dirty="0" smtClean="0"/>
              <a:t>Žiadateľ tiež popíše: 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 stupne bývania, ktoré sa stavebne zhodnocujú z NFP.</a:t>
            </a:r>
          </a:p>
          <a:p>
            <a:pPr lvl="0">
              <a:buFont typeface="Arial" pitchFamily="34" charset="0"/>
              <a:buChar char="•"/>
            </a:pPr>
            <a:r>
              <a:rPr lang="sk-SK" b="1" dirty="0" smtClean="0"/>
              <a:t>  stupne bývania, ktoré sú zapojené do navrhovaného systému bývania</a:t>
            </a:r>
            <a:endParaRPr lang="sk-SK" dirty="0" smtClean="0"/>
          </a:p>
          <a:p>
            <a:endParaRPr lang="sk-SK" dirty="0" smtClean="0"/>
          </a:p>
          <a:p>
            <a:pPr lvl="0"/>
            <a:endParaRPr lang="sk-SK" dirty="0">
              <a:cs typeface="WenQuanYi Zen Hei" charset="0"/>
            </a:endParaRPr>
          </a:p>
          <a:p>
            <a:pPr marL="342900" indent="-342900">
              <a:buFontTx/>
              <a:buChar char="-"/>
            </a:pPr>
            <a:endParaRPr lang="sk-SK" sz="2000" b="1" dirty="0">
              <a:solidFill>
                <a:prstClr val="black">
                  <a:lumMod val="65000"/>
                  <a:lumOff val="35000"/>
                </a:prstClr>
              </a:solidFill>
              <a:cs typeface="WenQuanYi Zen Hei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14290"/>
            <a:ext cx="176809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33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79512" y="116632"/>
            <a:ext cx="7464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sk-SK" sz="2000" b="1" cap="all" dirty="0" smtClean="0">
                <a:solidFill>
                  <a:schemeClr val="accent6"/>
                </a:solidFill>
              </a:rPr>
              <a:t>Navrhovaný systém sociálneho bývania s prvkami prestupného bývania </a:t>
            </a:r>
            <a:r>
              <a:rPr lang="sk-SK" sz="2000" b="1" dirty="0" smtClean="0">
                <a:solidFill>
                  <a:schemeClr val="accent6"/>
                </a:solidFill>
              </a:rPr>
              <a:t>popisuje</a:t>
            </a:r>
            <a:r>
              <a:rPr lang="sk-SK" sz="2000" b="1" cap="all" dirty="0" smtClean="0">
                <a:solidFill>
                  <a:schemeClr val="accent6"/>
                </a:solidFill>
              </a:rPr>
              <a:t>:</a:t>
            </a:r>
          </a:p>
          <a:p>
            <a:pPr algn="ctr"/>
            <a:r>
              <a:rPr lang="sk-SK" sz="2000" b="1" u="sng" cap="all" dirty="0" smtClean="0">
                <a:solidFill>
                  <a:schemeClr val="accent6"/>
                </a:solidFill>
                <a:cs typeface="WenQuanYi Zen Hei" charset="0"/>
              </a:rPr>
              <a:t>2/3</a:t>
            </a:r>
            <a:endParaRPr lang="en-AU" sz="2000" dirty="0">
              <a:solidFill>
                <a:srgbClr val="FF000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57158" y="1643050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b="1" dirty="0" smtClean="0"/>
              <a:t>Kritériá pre vstup a prestup v rámci systému bývania</a:t>
            </a:r>
          </a:p>
          <a:p>
            <a:pPr lvl="0"/>
            <a:endParaRPr lang="sk-SK" dirty="0" smtClean="0"/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 kritériá  a </a:t>
            </a:r>
            <a:r>
              <a:rPr lang="sk-SK" b="1" dirty="0" smtClean="0"/>
              <a:t>spôsob výberu </a:t>
            </a:r>
            <a:r>
              <a:rPr lang="sk-SK" dirty="0" smtClean="0"/>
              <a:t>domácností do systému bývania,  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 kritériá pre obojsmerný </a:t>
            </a:r>
            <a:r>
              <a:rPr lang="sk-SK" b="1" dirty="0" smtClean="0"/>
              <a:t>prestup medzi jednotlivými stupňami </a:t>
            </a:r>
            <a:r>
              <a:rPr lang="sk-SK" dirty="0" smtClean="0"/>
              <a:t>(smerom hore aj dole) navrhovaného systému bývania</a:t>
            </a:r>
            <a:r>
              <a:rPr lang="sk-SK" i="1" dirty="0" smtClean="0"/>
              <a:t>,</a:t>
            </a:r>
            <a:endParaRPr lang="sk-SK" dirty="0" smtClean="0"/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 kritéria pre vylúčenie zo systému bývania.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14290"/>
            <a:ext cx="176809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33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357158" y="285728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cap="all" dirty="0" smtClean="0">
                <a:solidFill>
                  <a:schemeClr val="accent6"/>
                </a:solidFill>
              </a:rPr>
              <a:t>Navrhovaný systém sociálneho bývania s prvkami prestupného bývania </a:t>
            </a:r>
            <a:r>
              <a:rPr lang="sk-SK" sz="2000" b="1" dirty="0" smtClean="0">
                <a:solidFill>
                  <a:schemeClr val="accent6"/>
                </a:solidFill>
              </a:rPr>
              <a:t>popisuje</a:t>
            </a:r>
            <a:r>
              <a:rPr lang="sk-SK" sz="2000" b="1" cap="all" dirty="0" smtClean="0">
                <a:solidFill>
                  <a:schemeClr val="accent6"/>
                </a:solidFill>
              </a:rPr>
              <a:t>:</a:t>
            </a:r>
          </a:p>
          <a:p>
            <a:pPr algn="ctr"/>
            <a:r>
              <a:rPr lang="sk-SK" sz="2000" b="1" u="sng" cap="all" dirty="0" smtClean="0">
                <a:solidFill>
                  <a:schemeClr val="accent6"/>
                </a:solidFill>
                <a:cs typeface="WenQuanYi Zen Hei" charset="0"/>
              </a:rPr>
              <a:t>3/3</a:t>
            </a:r>
            <a:endParaRPr lang="en-AU" sz="2000" dirty="0">
              <a:solidFill>
                <a:srgbClr val="FF000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57158" y="1476453"/>
            <a:ext cx="84296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b="1" dirty="0" smtClean="0"/>
              <a:t>Podmienky  nastavené v rámci systému bývania, </a:t>
            </a:r>
            <a:r>
              <a:rPr lang="sk-SK" dirty="0" smtClean="0"/>
              <a:t>kde je potrebné uviesť min.: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 Prevádzkovateľa systému bývania,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 Informácie o asistentovi bývania (počet asistentov, pracovný pomer/služba)</a:t>
            </a:r>
          </a:p>
          <a:p>
            <a:pPr lvl="0" algn="just"/>
            <a:r>
              <a:rPr lang="sk-SK" dirty="0" smtClean="0"/>
              <a:t>Ak si žiadateľ nenárokuje výdavky na asistenta bývania v rámci Žiadosti o NFP, popíše ako zabezpečí poskytovanie povinnej sprievodnej sociálnej služby v oblasti bývania do ukončenia realizácie aktivít projektu, t.j. do 31.12.2023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 Dĺžku nájmu v jednotlivých stupňoch navrhovaného systému bývania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 Pracovnú skupina/výberovú komisiu a jej zloženie, ktorá bude rozhodovať o  splnení kritérií pre výber domácností a prestupe medzi jednotlivými stupňami. </a:t>
            </a:r>
            <a:r>
              <a:rPr lang="sk-SK" b="1" dirty="0" smtClean="0"/>
              <a:t>Jedným z členov pracovnej skupiny/výberovej komisie je asistent bývania,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 Popis realizácie Systému bývania počas udržateľnosti projektu (najmä ako a kým bude zabezpečená sprievodná sociálna služba).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Ďalšie podmienky, pričom musia byť dodržané </a:t>
            </a:r>
            <a:r>
              <a:rPr lang="sk-SK" b="1" i="1" dirty="0" smtClean="0"/>
              <a:t>Zásady a odporúčania sociálneho bývania s prvkami prestupného bývania </a:t>
            </a:r>
            <a:r>
              <a:rPr lang="sk-SK" dirty="0" smtClean="0"/>
              <a:t>nemusí ísť výlučne o pozíciu „asistenta bývania“ v zmysle tejto výzvy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14290"/>
            <a:ext cx="176809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33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13761</TotalTime>
  <Words>622</Words>
  <Application>Microsoft Office PowerPoint</Application>
  <PresentationFormat>Prezentácia na obrazovke (4:3)</PresentationFormat>
  <Paragraphs>240</Paragraphs>
  <Slides>27</Slides>
  <Notes>14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3" baseType="lpstr">
      <vt:lpstr>Arial</vt:lpstr>
      <vt:lpstr>Calibri</vt:lpstr>
      <vt:lpstr>Verdana</vt:lpstr>
      <vt:lpstr>WenQuanYi Zen Hei</vt:lpstr>
      <vt:lpstr>Wingdings</vt:lpstr>
      <vt:lpstr>Motív Office</vt:lpstr>
      <vt:lpstr>  Seminár Prestupné bývanie v zmysle výzvy OPLZ-PO6-SC611-2018-2  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Príklad 1 – negatívne stanovisko</vt:lpstr>
      <vt:lpstr>Príklad 2 – pozitívne stanovisko</vt:lpstr>
      <vt:lpstr>Príklad 3 – pozitívne stanovisko</vt:lpstr>
      <vt:lpstr>Príklad 4 – pozitívne stanovisko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paul sly</dc:creator>
  <cp:lastModifiedBy>Jozef Roško</cp:lastModifiedBy>
  <cp:revision>563</cp:revision>
  <cp:lastPrinted>2018-11-07T14:57:26Z</cp:lastPrinted>
  <dcterms:created xsi:type="dcterms:W3CDTF">2015-06-03T20:40:01Z</dcterms:created>
  <dcterms:modified xsi:type="dcterms:W3CDTF">2019-06-17T07:58:49Z</dcterms:modified>
</cp:coreProperties>
</file>