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45"/>
  </p:notesMasterIdLst>
  <p:handoutMasterIdLst>
    <p:handoutMasterId r:id="rId46"/>
  </p:handoutMasterIdLst>
  <p:sldIdLst>
    <p:sldId id="256" r:id="rId2"/>
    <p:sldId id="336" r:id="rId3"/>
    <p:sldId id="453" r:id="rId4"/>
    <p:sldId id="516" r:id="rId5"/>
    <p:sldId id="519" r:id="rId6"/>
    <p:sldId id="527" r:id="rId7"/>
    <p:sldId id="518" r:id="rId8"/>
    <p:sldId id="517" r:id="rId9"/>
    <p:sldId id="512" r:id="rId10"/>
    <p:sldId id="411" r:id="rId11"/>
    <p:sldId id="513" r:id="rId12"/>
    <p:sldId id="514" r:id="rId13"/>
    <p:sldId id="515" r:id="rId14"/>
    <p:sldId id="476" r:id="rId15"/>
    <p:sldId id="458" r:id="rId16"/>
    <p:sldId id="480" r:id="rId17"/>
    <p:sldId id="520" r:id="rId18"/>
    <p:sldId id="522" r:id="rId19"/>
    <p:sldId id="523" r:id="rId20"/>
    <p:sldId id="524" r:id="rId21"/>
    <p:sldId id="481" r:id="rId22"/>
    <p:sldId id="482" r:id="rId23"/>
    <p:sldId id="483" r:id="rId24"/>
    <p:sldId id="484" r:id="rId25"/>
    <p:sldId id="479" r:id="rId26"/>
    <p:sldId id="485" r:id="rId27"/>
    <p:sldId id="487" r:id="rId28"/>
    <p:sldId id="489" r:id="rId29"/>
    <p:sldId id="454" r:id="rId30"/>
    <p:sldId id="490" r:id="rId31"/>
    <p:sldId id="491" r:id="rId32"/>
    <p:sldId id="492" r:id="rId33"/>
    <p:sldId id="493" r:id="rId34"/>
    <p:sldId id="495" r:id="rId35"/>
    <p:sldId id="496" r:id="rId36"/>
    <p:sldId id="497" r:id="rId37"/>
    <p:sldId id="501" r:id="rId38"/>
    <p:sldId id="505" r:id="rId39"/>
    <p:sldId id="509" r:id="rId40"/>
    <p:sldId id="525" r:id="rId41"/>
    <p:sldId id="429" r:id="rId42"/>
    <p:sldId id="471" r:id="rId43"/>
    <p:sldId id="288" r:id="rId44"/>
  </p:sldIdLst>
  <p:sldSz cx="9144000" cy="6858000" type="screen4x3"/>
  <p:notesSz cx="6797675" cy="9928225"/>
  <p:defaultTextStyle>
    <a:defPPr>
      <a:defRPr lang="sk-SK"/>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uska" initials="MM" lastIdx="8" clrIdx="0">
    <p:extLst>
      <p:ext uri="{19B8F6BF-5375-455C-9EA6-DF929625EA0E}">
        <p15:presenceInfo xmlns:p15="http://schemas.microsoft.com/office/powerpoint/2012/main" userId="Mikuska" providerId="None"/>
      </p:ext>
    </p:extLst>
  </p:cmAuthor>
  <p:cmAuthor id="2" name="MM" initials="MM" lastIdx="14" clrIdx="1"/>
  <p:cmAuthor id="3" name="metodika 7" initials="m7" lastIdx="4" clrIdx="2">
    <p:extLst>
      <p:ext uri="{19B8F6BF-5375-455C-9EA6-DF929625EA0E}">
        <p15:presenceInfo xmlns:p15="http://schemas.microsoft.com/office/powerpoint/2012/main" userId="metodika 7"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redný štýl 2 - zvýrazneni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redný štýl 3 - zvýrazneni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Štýl s motívom 1 - zvýrazneni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Štýl s motívom 2 - zvýrazneni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8D230F3-CF80-4859-8CE7-A43EE81993B5}" styleName="Svetlý štýl 1 - zvýrazneni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Svetlý štýl 2 - zvýraznenie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Svetlý štýl 3 - zvýrazneni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redný štýl 1 - zvýrazneni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Stredný štýl 4 - zvýrazneni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Tmavý štýl 1 - zvýrazneni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štýl 2 - zvýraznenie 5/zvýrazneni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57" autoAdjust="0"/>
    <p:restoredTop sz="88846" autoAdjust="0"/>
  </p:normalViewPr>
  <p:slideViewPr>
    <p:cSldViewPr>
      <p:cViewPr varScale="1">
        <p:scale>
          <a:sx n="88" d="100"/>
          <a:sy n="88" d="100"/>
        </p:scale>
        <p:origin x="965"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0"/>
            <a:ext cx="2945659" cy="498135"/>
          </a:xfrm>
          <a:prstGeom prst="rect">
            <a:avLst/>
          </a:prstGeom>
        </p:spPr>
        <p:txBody>
          <a:bodyPr vert="horz" lIns="93177" tIns="46589" rIns="93177" bIns="46589" rtlCol="0"/>
          <a:lstStyle>
            <a:lvl1pPr algn="l">
              <a:defRPr sz="1200"/>
            </a:lvl1pPr>
          </a:lstStyle>
          <a:p>
            <a:endParaRPr lang="sk-SK"/>
          </a:p>
        </p:txBody>
      </p:sp>
      <p:sp>
        <p:nvSpPr>
          <p:cNvPr id="3" name="Zástupný symbol dátumu 2"/>
          <p:cNvSpPr>
            <a:spLocks noGrp="1"/>
          </p:cNvSpPr>
          <p:nvPr>
            <p:ph type="dt" sz="quarter" idx="1"/>
          </p:nvPr>
        </p:nvSpPr>
        <p:spPr>
          <a:xfrm>
            <a:off x="3850444" y="0"/>
            <a:ext cx="2945659" cy="498135"/>
          </a:xfrm>
          <a:prstGeom prst="rect">
            <a:avLst/>
          </a:prstGeom>
        </p:spPr>
        <p:txBody>
          <a:bodyPr vert="horz" lIns="93177" tIns="46589" rIns="93177" bIns="46589" rtlCol="0"/>
          <a:lstStyle>
            <a:lvl1pPr algn="r">
              <a:defRPr sz="1200"/>
            </a:lvl1pPr>
          </a:lstStyle>
          <a:p>
            <a:fld id="{7A79E7A5-B551-4377-A38C-33067A9F907A}" type="datetimeFigureOut">
              <a:rPr lang="sk-SK" smtClean="0"/>
              <a:pPr/>
              <a:t>8.8.2019</a:t>
            </a:fld>
            <a:endParaRPr lang="sk-SK"/>
          </a:p>
        </p:txBody>
      </p:sp>
      <p:sp>
        <p:nvSpPr>
          <p:cNvPr id="4" name="Zástupný symbol päty 3"/>
          <p:cNvSpPr>
            <a:spLocks noGrp="1"/>
          </p:cNvSpPr>
          <p:nvPr>
            <p:ph type="ftr" sz="quarter" idx="2"/>
          </p:nvPr>
        </p:nvSpPr>
        <p:spPr>
          <a:xfrm>
            <a:off x="1" y="9430094"/>
            <a:ext cx="2945659" cy="498134"/>
          </a:xfrm>
          <a:prstGeom prst="rect">
            <a:avLst/>
          </a:prstGeom>
        </p:spPr>
        <p:txBody>
          <a:bodyPr vert="horz" lIns="93177" tIns="46589" rIns="93177" bIns="46589" rtlCol="0" anchor="b"/>
          <a:lstStyle>
            <a:lvl1pPr algn="l">
              <a:defRPr sz="1200"/>
            </a:lvl1pPr>
          </a:lstStyle>
          <a:p>
            <a:endParaRPr lang="sk-SK"/>
          </a:p>
        </p:txBody>
      </p:sp>
      <p:sp>
        <p:nvSpPr>
          <p:cNvPr id="5" name="Zástupný symbol čísla snímky 4"/>
          <p:cNvSpPr>
            <a:spLocks noGrp="1"/>
          </p:cNvSpPr>
          <p:nvPr>
            <p:ph type="sldNum" sz="quarter" idx="3"/>
          </p:nvPr>
        </p:nvSpPr>
        <p:spPr>
          <a:xfrm>
            <a:off x="3850444" y="9430094"/>
            <a:ext cx="2945659" cy="498134"/>
          </a:xfrm>
          <a:prstGeom prst="rect">
            <a:avLst/>
          </a:prstGeom>
        </p:spPr>
        <p:txBody>
          <a:bodyPr vert="horz" lIns="93177" tIns="46589" rIns="93177" bIns="46589" rtlCol="0" anchor="b"/>
          <a:lstStyle>
            <a:lvl1pPr algn="r">
              <a:defRPr sz="1200"/>
            </a:lvl1pPr>
          </a:lstStyle>
          <a:p>
            <a:fld id="{2C451978-1F47-4A81-92E0-57D18404D776}" type="slidenum">
              <a:rPr lang="sk-SK" smtClean="0"/>
              <a:pPr/>
              <a:t>‹#›</a:t>
            </a:fld>
            <a:endParaRPr lang="sk-SK"/>
          </a:p>
        </p:txBody>
      </p:sp>
    </p:spTree>
    <p:extLst>
      <p:ext uri="{BB962C8B-B14F-4D97-AF65-F5344CB8AC3E}">
        <p14:creationId xmlns:p14="http://schemas.microsoft.com/office/powerpoint/2010/main" val="48874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1" y="1"/>
            <a:ext cx="2945659" cy="496412"/>
          </a:xfrm>
          <a:prstGeom prst="rect">
            <a:avLst/>
          </a:prstGeom>
        </p:spPr>
        <p:txBody>
          <a:bodyPr vert="horz" lIns="93177" tIns="46589" rIns="93177" bIns="46589" rtlCol="0"/>
          <a:lstStyle>
            <a:lvl1pPr algn="l">
              <a:defRPr sz="1200"/>
            </a:lvl1pPr>
          </a:lstStyle>
          <a:p>
            <a:endParaRPr lang="sk-SK"/>
          </a:p>
        </p:txBody>
      </p:sp>
      <p:sp>
        <p:nvSpPr>
          <p:cNvPr id="3" name="Zástupný symbol dátumu 2"/>
          <p:cNvSpPr>
            <a:spLocks noGrp="1"/>
          </p:cNvSpPr>
          <p:nvPr>
            <p:ph type="dt" idx="1"/>
          </p:nvPr>
        </p:nvSpPr>
        <p:spPr>
          <a:xfrm>
            <a:off x="3850444" y="1"/>
            <a:ext cx="2945659" cy="496412"/>
          </a:xfrm>
          <a:prstGeom prst="rect">
            <a:avLst/>
          </a:prstGeom>
        </p:spPr>
        <p:txBody>
          <a:bodyPr vert="horz" lIns="93177" tIns="46589" rIns="93177" bIns="46589" rtlCol="0"/>
          <a:lstStyle>
            <a:lvl1pPr algn="r">
              <a:defRPr sz="1200"/>
            </a:lvl1pPr>
          </a:lstStyle>
          <a:p>
            <a:fld id="{EA7956F4-E23E-4CA6-9206-7BF7C18813F2}" type="datetimeFigureOut">
              <a:rPr lang="sk-SK" smtClean="0"/>
              <a:pPr/>
              <a:t>8.8.2019</a:t>
            </a:fld>
            <a:endParaRPr lang="sk-SK"/>
          </a:p>
        </p:txBody>
      </p:sp>
      <p:sp>
        <p:nvSpPr>
          <p:cNvPr id="4" name="Zástupný symbol obrazu snímky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endParaRPr lang="sk-SK"/>
          </a:p>
        </p:txBody>
      </p:sp>
      <p:sp>
        <p:nvSpPr>
          <p:cNvPr id="5" name="Zástupný symbol poznámok 4"/>
          <p:cNvSpPr>
            <a:spLocks noGrp="1"/>
          </p:cNvSpPr>
          <p:nvPr>
            <p:ph type="body" sz="quarter" idx="3"/>
          </p:nvPr>
        </p:nvSpPr>
        <p:spPr>
          <a:xfrm>
            <a:off x="679768" y="4715908"/>
            <a:ext cx="5438140" cy="4467702"/>
          </a:xfrm>
          <a:prstGeom prst="rect">
            <a:avLst/>
          </a:prstGeom>
        </p:spPr>
        <p:txBody>
          <a:bodyPr vert="horz" lIns="93177" tIns="46589" rIns="93177" bIns="46589" rtlCol="0">
            <a:normAutofit/>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1" y="9430092"/>
            <a:ext cx="2945659" cy="496412"/>
          </a:xfrm>
          <a:prstGeom prst="rect">
            <a:avLst/>
          </a:prstGeom>
        </p:spPr>
        <p:txBody>
          <a:bodyPr vert="horz" lIns="93177" tIns="46589" rIns="93177" bIns="46589"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50444" y="9430092"/>
            <a:ext cx="2945659" cy="496412"/>
          </a:xfrm>
          <a:prstGeom prst="rect">
            <a:avLst/>
          </a:prstGeom>
        </p:spPr>
        <p:txBody>
          <a:bodyPr vert="horz" lIns="93177" tIns="46589" rIns="93177" bIns="46589" rtlCol="0" anchor="b"/>
          <a:lstStyle>
            <a:lvl1pPr algn="r">
              <a:defRPr sz="1200"/>
            </a:lvl1pPr>
          </a:lstStyle>
          <a:p>
            <a:fld id="{082FE273-3BE1-4904-BBCB-1C468CCF355C}" type="slidenum">
              <a:rPr lang="sk-SK" smtClean="0"/>
              <a:pPr/>
              <a:t>‹#›</a:t>
            </a:fld>
            <a:endParaRPr lang="sk-SK"/>
          </a:p>
        </p:txBody>
      </p:sp>
    </p:spTree>
    <p:extLst>
      <p:ext uri="{BB962C8B-B14F-4D97-AF65-F5344CB8AC3E}">
        <p14:creationId xmlns:p14="http://schemas.microsoft.com/office/powerpoint/2010/main" val="2463211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a:t>
            </a:fld>
            <a:endParaRPr lang="sk-SK"/>
          </a:p>
        </p:txBody>
      </p:sp>
    </p:spTree>
    <p:extLst>
      <p:ext uri="{BB962C8B-B14F-4D97-AF65-F5344CB8AC3E}">
        <p14:creationId xmlns:p14="http://schemas.microsoft.com/office/powerpoint/2010/main" val="16772376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b="0"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10</a:t>
            </a:fld>
            <a:endParaRPr lang="sk-SK"/>
          </a:p>
        </p:txBody>
      </p:sp>
    </p:spTree>
    <p:extLst>
      <p:ext uri="{BB962C8B-B14F-4D97-AF65-F5344CB8AC3E}">
        <p14:creationId xmlns:p14="http://schemas.microsoft.com/office/powerpoint/2010/main" val="2341022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b="0"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11</a:t>
            </a:fld>
            <a:endParaRPr lang="sk-SK"/>
          </a:p>
        </p:txBody>
      </p:sp>
    </p:spTree>
    <p:extLst>
      <p:ext uri="{BB962C8B-B14F-4D97-AF65-F5344CB8AC3E}">
        <p14:creationId xmlns:p14="http://schemas.microsoft.com/office/powerpoint/2010/main" val="1437138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b="0"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12</a:t>
            </a:fld>
            <a:endParaRPr lang="sk-SK"/>
          </a:p>
        </p:txBody>
      </p:sp>
    </p:spTree>
    <p:extLst>
      <p:ext uri="{BB962C8B-B14F-4D97-AF65-F5344CB8AC3E}">
        <p14:creationId xmlns:p14="http://schemas.microsoft.com/office/powerpoint/2010/main" val="2570728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b="0"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13</a:t>
            </a:fld>
            <a:endParaRPr lang="sk-SK"/>
          </a:p>
        </p:txBody>
      </p:sp>
    </p:spTree>
    <p:extLst>
      <p:ext uri="{BB962C8B-B14F-4D97-AF65-F5344CB8AC3E}">
        <p14:creationId xmlns:p14="http://schemas.microsoft.com/office/powerpoint/2010/main" val="3412816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14</a:t>
            </a:fld>
            <a:endParaRPr lang="sk-SK"/>
          </a:p>
        </p:txBody>
      </p:sp>
    </p:spTree>
    <p:extLst>
      <p:ext uri="{BB962C8B-B14F-4D97-AF65-F5344CB8AC3E}">
        <p14:creationId xmlns:p14="http://schemas.microsoft.com/office/powerpoint/2010/main" val="511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b="0"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15</a:t>
            </a:fld>
            <a:endParaRPr lang="sk-SK"/>
          </a:p>
        </p:txBody>
      </p:sp>
    </p:spTree>
    <p:extLst>
      <p:ext uri="{BB962C8B-B14F-4D97-AF65-F5344CB8AC3E}">
        <p14:creationId xmlns:p14="http://schemas.microsoft.com/office/powerpoint/2010/main" val="14757179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16</a:t>
            </a:fld>
            <a:endParaRPr lang="sk-SK"/>
          </a:p>
        </p:txBody>
      </p:sp>
    </p:spTree>
    <p:extLst>
      <p:ext uri="{BB962C8B-B14F-4D97-AF65-F5344CB8AC3E}">
        <p14:creationId xmlns:p14="http://schemas.microsoft.com/office/powerpoint/2010/main" val="3004610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endParaRPr lang="sk-SK" dirty="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29</a:t>
            </a:fld>
            <a:endParaRPr lang="sk-SK"/>
          </a:p>
        </p:txBody>
      </p:sp>
    </p:spTree>
    <p:extLst>
      <p:ext uri="{BB962C8B-B14F-4D97-AF65-F5344CB8AC3E}">
        <p14:creationId xmlns:p14="http://schemas.microsoft.com/office/powerpoint/2010/main" val="1548968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41</a:t>
            </a:fld>
            <a:endParaRPr lang="sk-SK"/>
          </a:p>
        </p:txBody>
      </p:sp>
    </p:spTree>
    <p:extLst>
      <p:ext uri="{BB962C8B-B14F-4D97-AF65-F5344CB8AC3E}">
        <p14:creationId xmlns:p14="http://schemas.microsoft.com/office/powerpoint/2010/main" val="1272651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43</a:t>
            </a:fld>
            <a:endParaRPr lang="sk-SK"/>
          </a:p>
        </p:txBody>
      </p:sp>
    </p:spTree>
    <p:extLst>
      <p:ext uri="{BB962C8B-B14F-4D97-AF65-F5344CB8AC3E}">
        <p14:creationId xmlns:p14="http://schemas.microsoft.com/office/powerpoint/2010/main" val="4003374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2</a:t>
            </a:fld>
            <a:endParaRPr lang="sk-SK"/>
          </a:p>
        </p:txBody>
      </p:sp>
    </p:spTree>
    <p:extLst>
      <p:ext uri="{BB962C8B-B14F-4D97-AF65-F5344CB8AC3E}">
        <p14:creationId xmlns:p14="http://schemas.microsoft.com/office/powerpoint/2010/main" val="41590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3</a:t>
            </a:fld>
            <a:endParaRPr lang="sk-SK"/>
          </a:p>
        </p:txBody>
      </p:sp>
    </p:spTree>
    <p:extLst>
      <p:ext uri="{BB962C8B-B14F-4D97-AF65-F5344CB8AC3E}">
        <p14:creationId xmlns:p14="http://schemas.microsoft.com/office/powerpoint/2010/main" val="41590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4</a:t>
            </a:fld>
            <a:endParaRPr lang="sk-SK"/>
          </a:p>
        </p:txBody>
      </p:sp>
    </p:spTree>
    <p:extLst>
      <p:ext uri="{BB962C8B-B14F-4D97-AF65-F5344CB8AC3E}">
        <p14:creationId xmlns:p14="http://schemas.microsoft.com/office/powerpoint/2010/main" val="961088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5</a:t>
            </a:fld>
            <a:endParaRPr lang="sk-SK"/>
          </a:p>
        </p:txBody>
      </p:sp>
    </p:spTree>
    <p:extLst>
      <p:ext uri="{BB962C8B-B14F-4D97-AF65-F5344CB8AC3E}">
        <p14:creationId xmlns:p14="http://schemas.microsoft.com/office/powerpoint/2010/main" val="126906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6</a:t>
            </a:fld>
            <a:endParaRPr lang="sk-SK"/>
          </a:p>
        </p:txBody>
      </p:sp>
    </p:spTree>
    <p:extLst>
      <p:ext uri="{BB962C8B-B14F-4D97-AF65-F5344CB8AC3E}">
        <p14:creationId xmlns:p14="http://schemas.microsoft.com/office/powerpoint/2010/main" val="3458334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7</a:t>
            </a:fld>
            <a:endParaRPr lang="sk-SK"/>
          </a:p>
        </p:txBody>
      </p:sp>
    </p:spTree>
    <p:extLst>
      <p:ext uri="{BB962C8B-B14F-4D97-AF65-F5344CB8AC3E}">
        <p14:creationId xmlns:p14="http://schemas.microsoft.com/office/powerpoint/2010/main" val="2882833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normAutofit/>
          </a:bodyPr>
          <a:lstStyle/>
          <a:p>
            <a:pPr marL="0" indent="0">
              <a:buFontTx/>
              <a:buNone/>
            </a:pPr>
            <a:endParaRPr lang="sk-SK" b="1"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8</a:t>
            </a:fld>
            <a:endParaRPr lang="sk-SK"/>
          </a:p>
        </p:txBody>
      </p:sp>
    </p:spTree>
    <p:extLst>
      <p:ext uri="{BB962C8B-B14F-4D97-AF65-F5344CB8AC3E}">
        <p14:creationId xmlns:p14="http://schemas.microsoft.com/office/powerpoint/2010/main" val="69948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pPr marL="0" indent="0">
              <a:buFontTx/>
              <a:buNone/>
            </a:pPr>
            <a:endParaRPr lang="sk-SK" b="0" baseline="0" dirty="0" smtClean="0"/>
          </a:p>
        </p:txBody>
      </p:sp>
      <p:sp>
        <p:nvSpPr>
          <p:cNvPr id="4" name="Zástupný symbol čísla snímky 3"/>
          <p:cNvSpPr>
            <a:spLocks noGrp="1"/>
          </p:cNvSpPr>
          <p:nvPr>
            <p:ph type="sldNum" sz="quarter" idx="10"/>
          </p:nvPr>
        </p:nvSpPr>
        <p:spPr/>
        <p:txBody>
          <a:bodyPr/>
          <a:lstStyle/>
          <a:p>
            <a:fld id="{082FE273-3BE1-4904-BBCB-1C468CCF355C}" type="slidenum">
              <a:rPr lang="sk-SK" smtClean="0"/>
              <a:pPr/>
              <a:t>9</a:t>
            </a:fld>
            <a:endParaRPr lang="sk-SK"/>
          </a:p>
        </p:txBody>
      </p:sp>
    </p:spTree>
    <p:extLst>
      <p:ext uri="{BB962C8B-B14F-4D97-AF65-F5344CB8AC3E}">
        <p14:creationId xmlns:p14="http://schemas.microsoft.com/office/powerpoint/2010/main" val="2085211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Kliknite sem a upravte štýl predlohy nadpisov.</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Kliknite sem a upravte štýl predlohy podnadpisov.</a:t>
            </a:r>
            <a:endParaRPr lang="sk-SK"/>
          </a:p>
        </p:txBody>
      </p:sp>
      <p:sp>
        <p:nvSpPr>
          <p:cNvPr id="4" name="Zástupný symbol dátumu 3"/>
          <p:cNvSpPr>
            <a:spLocks noGrp="1"/>
          </p:cNvSpPr>
          <p:nvPr>
            <p:ph type="dt" sz="half" idx="10"/>
          </p:nvPr>
        </p:nvSpPr>
        <p:spPr/>
        <p:txBody>
          <a:bodyPr/>
          <a:lstStyle>
            <a:lvl1pPr>
              <a:defRPr/>
            </a:lvl1pPr>
          </a:lstStyle>
          <a:p>
            <a:pPr>
              <a:defRPr/>
            </a:pPr>
            <a:fld id="{EBD99F14-69B4-41CF-B158-1197DE3721CE}" type="datetimeFigureOut">
              <a:rPr lang="sk-SK"/>
              <a:pPr>
                <a:defRPr/>
              </a:pPr>
              <a:t>8.8.2019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E2533CEC-27CB-4240-910A-3FA572F372C8}" type="slidenum">
              <a:rPr lang="sk-SK"/>
              <a:pPr>
                <a:defRPr/>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DAFB694-C190-476D-A1AE-E04CF2C65972}" type="datetimeFigureOut">
              <a:rPr lang="sk-SK"/>
              <a:pPr>
                <a:defRPr/>
              </a:pPr>
              <a:t>8.8.2019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D01CD674-C38A-4501-A935-D36C32927CA9}" type="slidenum">
              <a:rPr lang="sk-SK"/>
              <a:pPr>
                <a:defRPr/>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Kliknite sem a upravte štýl predlohy nadpisov.</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C3CF6AE0-AA1B-4FE8-B5BA-D25BBDF4C958}" type="datetimeFigureOut">
              <a:rPr lang="sk-SK"/>
              <a:pPr>
                <a:defRPr/>
              </a:pPr>
              <a:t>8.8.2019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A4F455EC-A514-44C7-8952-DC130D1D97E7}" type="slidenum">
              <a:rPr lang="sk-SK"/>
              <a:pPr>
                <a:defRPr/>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idx="1"/>
          </p:nvPr>
        </p:nvSpPr>
        <p:spPr/>
        <p:txBody>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lvl1pPr>
              <a:defRPr/>
            </a:lvl1pPr>
          </a:lstStyle>
          <a:p>
            <a:pPr>
              <a:defRPr/>
            </a:pPr>
            <a:fld id="{109AF2A6-75B0-44D7-B4B9-0CE7CA387C8D}" type="datetimeFigureOut">
              <a:rPr lang="sk-SK"/>
              <a:pPr>
                <a:defRPr/>
              </a:pPr>
              <a:t>8.8.2019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38706FC8-E320-443E-8355-7A853A8BAC06}" type="slidenum">
              <a:rPr lang="sk-SK"/>
              <a:pPr>
                <a:defRPr/>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Kliknite sem a upravte štýly predlohy textu.</a:t>
            </a:r>
          </a:p>
        </p:txBody>
      </p:sp>
      <p:sp>
        <p:nvSpPr>
          <p:cNvPr id="4" name="Zástupný symbol dátumu 3"/>
          <p:cNvSpPr>
            <a:spLocks noGrp="1"/>
          </p:cNvSpPr>
          <p:nvPr>
            <p:ph type="dt" sz="half" idx="10"/>
          </p:nvPr>
        </p:nvSpPr>
        <p:spPr/>
        <p:txBody>
          <a:bodyPr/>
          <a:lstStyle>
            <a:lvl1pPr>
              <a:defRPr/>
            </a:lvl1pPr>
          </a:lstStyle>
          <a:p>
            <a:pPr>
              <a:defRPr/>
            </a:pPr>
            <a:fld id="{B6E1D1CD-5E22-40E5-8788-4C700676CC46}" type="datetimeFigureOut">
              <a:rPr lang="sk-SK"/>
              <a:pPr>
                <a:defRPr/>
              </a:pPr>
              <a:t>8.8.2019</a:t>
            </a:fld>
            <a:endParaRPr lang="sk-SK"/>
          </a:p>
        </p:txBody>
      </p:sp>
      <p:sp>
        <p:nvSpPr>
          <p:cNvPr id="5" name="Zástupný symbol päty 4"/>
          <p:cNvSpPr>
            <a:spLocks noGrp="1"/>
          </p:cNvSpPr>
          <p:nvPr>
            <p:ph type="ftr" sz="quarter" idx="11"/>
          </p:nvPr>
        </p:nvSpPr>
        <p:spPr/>
        <p:txBody>
          <a:bodyPr/>
          <a:lstStyle>
            <a:lvl1pPr>
              <a:defRPr/>
            </a:lvl1pPr>
          </a:lstStyle>
          <a:p>
            <a:pPr>
              <a:defRPr/>
            </a:pPr>
            <a:endParaRPr lang="sk-SK"/>
          </a:p>
        </p:txBody>
      </p:sp>
      <p:sp>
        <p:nvSpPr>
          <p:cNvPr id="6" name="Zástupný symbol čísla snímky 5"/>
          <p:cNvSpPr>
            <a:spLocks noGrp="1"/>
          </p:cNvSpPr>
          <p:nvPr>
            <p:ph type="sldNum" sz="quarter" idx="12"/>
          </p:nvPr>
        </p:nvSpPr>
        <p:spPr/>
        <p:txBody>
          <a:bodyPr/>
          <a:lstStyle>
            <a:lvl1pPr>
              <a:defRPr/>
            </a:lvl1pPr>
          </a:lstStyle>
          <a:p>
            <a:pPr>
              <a:defRPr/>
            </a:pPr>
            <a:fld id="{83D439C9-6033-4F13-B187-242549BF2C4C}" type="slidenum">
              <a:rPr lang="sk-SK"/>
              <a:pPr>
                <a:defRPr/>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3"/>
          <p:cNvSpPr>
            <a:spLocks noGrp="1"/>
          </p:cNvSpPr>
          <p:nvPr>
            <p:ph type="dt" sz="half" idx="10"/>
          </p:nvPr>
        </p:nvSpPr>
        <p:spPr/>
        <p:txBody>
          <a:bodyPr/>
          <a:lstStyle>
            <a:lvl1pPr>
              <a:defRPr/>
            </a:lvl1pPr>
          </a:lstStyle>
          <a:p>
            <a:pPr>
              <a:defRPr/>
            </a:pPr>
            <a:fld id="{EA2D165C-9B42-4589-A6FB-2A7F62E37C97}" type="datetimeFigureOut">
              <a:rPr lang="sk-SK"/>
              <a:pPr>
                <a:defRPr/>
              </a:pPr>
              <a:t>8.8.2019</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C2F9F26E-3485-408E-B00C-498EDA0B5FD6}" type="slidenum">
              <a:rPr lang="sk-SK"/>
              <a:pPr>
                <a:defRPr/>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Kliknite sem a upravte štýl predlohy nadpisov.</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3"/>
          <p:cNvSpPr>
            <a:spLocks noGrp="1"/>
          </p:cNvSpPr>
          <p:nvPr>
            <p:ph type="dt" sz="half" idx="10"/>
          </p:nvPr>
        </p:nvSpPr>
        <p:spPr/>
        <p:txBody>
          <a:bodyPr/>
          <a:lstStyle>
            <a:lvl1pPr>
              <a:defRPr/>
            </a:lvl1pPr>
          </a:lstStyle>
          <a:p>
            <a:pPr>
              <a:defRPr/>
            </a:pPr>
            <a:fld id="{AC5823F2-B48D-46F5-A11C-23644519D623}" type="datetimeFigureOut">
              <a:rPr lang="sk-SK"/>
              <a:pPr>
                <a:defRPr/>
              </a:pPr>
              <a:t>8.8.2019</a:t>
            </a:fld>
            <a:endParaRPr lang="sk-SK"/>
          </a:p>
        </p:txBody>
      </p:sp>
      <p:sp>
        <p:nvSpPr>
          <p:cNvPr id="8" name="Zástupný symbol päty 4"/>
          <p:cNvSpPr>
            <a:spLocks noGrp="1"/>
          </p:cNvSpPr>
          <p:nvPr>
            <p:ph type="ftr" sz="quarter" idx="11"/>
          </p:nvPr>
        </p:nvSpPr>
        <p:spPr/>
        <p:txBody>
          <a:bodyPr/>
          <a:lstStyle>
            <a:lvl1pPr>
              <a:defRPr/>
            </a:lvl1pPr>
          </a:lstStyle>
          <a:p>
            <a:pPr>
              <a:defRPr/>
            </a:pPr>
            <a:endParaRPr lang="sk-SK"/>
          </a:p>
        </p:txBody>
      </p:sp>
      <p:sp>
        <p:nvSpPr>
          <p:cNvPr id="9" name="Zástupný symbol čísla snímky 5"/>
          <p:cNvSpPr>
            <a:spLocks noGrp="1"/>
          </p:cNvSpPr>
          <p:nvPr>
            <p:ph type="sldNum" sz="quarter" idx="12"/>
          </p:nvPr>
        </p:nvSpPr>
        <p:spPr/>
        <p:txBody>
          <a:bodyPr/>
          <a:lstStyle>
            <a:lvl1pPr>
              <a:defRPr/>
            </a:lvl1pPr>
          </a:lstStyle>
          <a:p>
            <a:pPr>
              <a:defRPr/>
            </a:pPr>
            <a:fld id="{491695DD-CE5D-4F08-9852-6B5EDA4EF2F8}" type="slidenum">
              <a:rPr lang="sk-SK"/>
              <a:pPr>
                <a:defRPr/>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Kliknite sem a upravte štýl predlohy nadpisov.</a:t>
            </a:r>
            <a:endParaRPr lang="sk-SK"/>
          </a:p>
        </p:txBody>
      </p:sp>
      <p:sp>
        <p:nvSpPr>
          <p:cNvPr id="3" name="Zástupný symbol dátumu 3"/>
          <p:cNvSpPr>
            <a:spLocks noGrp="1"/>
          </p:cNvSpPr>
          <p:nvPr>
            <p:ph type="dt" sz="half" idx="10"/>
          </p:nvPr>
        </p:nvSpPr>
        <p:spPr/>
        <p:txBody>
          <a:bodyPr/>
          <a:lstStyle>
            <a:lvl1pPr>
              <a:defRPr/>
            </a:lvl1pPr>
          </a:lstStyle>
          <a:p>
            <a:pPr>
              <a:defRPr/>
            </a:pPr>
            <a:fld id="{AE353DEE-A4D6-468A-9B78-9876753510B9}" type="datetimeFigureOut">
              <a:rPr lang="sk-SK"/>
              <a:pPr>
                <a:defRPr/>
              </a:pPr>
              <a:t>8.8.2019</a:t>
            </a:fld>
            <a:endParaRPr lang="sk-SK"/>
          </a:p>
        </p:txBody>
      </p:sp>
      <p:sp>
        <p:nvSpPr>
          <p:cNvPr id="4" name="Zástupný symbol päty 4"/>
          <p:cNvSpPr>
            <a:spLocks noGrp="1"/>
          </p:cNvSpPr>
          <p:nvPr>
            <p:ph type="ftr" sz="quarter" idx="11"/>
          </p:nvPr>
        </p:nvSpPr>
        <p:spPr/>
        <p:txBody>
          <a:bodyPr/>
          <a:lstStyle>
            <a:lvl1pPr>
              <a:defRPr/>
            </a:lvl1pPr>
          </a:lstStyle>
          <a:p>
            <a:pPr>
              <a:defRPr/>
            </a:pPr>
            <a:endParaRPr lang="sk-SK"/>
          </a:p>
        </p:txBody>
      </p:sp>
      <p:sp>
        <p:nvSpPr>
          <p:cNvPr id="5" name="Zástupný symbol čísla snímky 5"/>
          <p:cNvSpPr>
            <a:spLocks noGrp="1"/>
          </p:cNvSpPr>
          <p:nvPr>
            <p:ph type="sldNum" sz="quarter" idx="12"/>
          </p:nvPr>
        </p:nvSpPr>
        <p:spPr/>
        <p:txBody>
          <a:bodyPr/>
          <a:lstStyle>
            <a:lvl1pPr>
              <a:defRPr/>
            </a:lvl1pPr>
          </a:lstStyle>
          <a:p>
            <a:pPr>
              <a:defRPr/>
            </a:pPr>
            <a:fld id="{6EC21214-E217-4421-B08B-02841F7F0A33}" type="slidenum">
              <a:rPr lang="sk-SK"/>
              <a:pPr>
                <a:defRPr/>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3"/>
          <p:cNvSpPr>
            <a:spLocks noGrp="1"/>
          </p:cNvSpPr>
          <p:nvPr>
            <p:ph type="dt" sz="half" idx="10"/>
          </p:nvPr>
        </p:nvSpPr>
        <p:spPr/>
        <p:txBody>
          <a:bodyPr/>
          <a:lstStyle>
            <a:lvl1pPr>
              <a:defRPr/>
            </a:lvl1pPr>
          </a:lstStyle>
          <a:p>
            <a:pPr>
              <a:defRPr/>
            </a:pPr>
            <a:fld id="{E56A2949-4F9C-4CC1-9423-73EB92FA01C4}" type="datetimeFigureOut">
              <a:rPr lang="sk-SK"/>
              <a:pPr>
                <a:defRPr/>
              </a:pPr>
              <a:t>8.8.2019</a:t>
            </a:fld>
            <a:endParaRPr lang="sk-SK"/>
          </a:p>
        </p:txBody>
      </p:sp>
      <p:sp>
        <p:nvSpPr>
          <p:cNvPr id="3" name="Zástupný symbol päty 4"/>
          <p:cNvSpPr>
            <a:spLocks noGrp="1"/>
          </p:cNvSpPr>
          <p:nvPr>
            <p:ph type="ftr" sz="quarter" idx="11"/>
          </p:nvPr>
        </p:nvSpPr>
        <p:spPr/>
        <p:txBody>
          <a:bodyPr/>
          <a:lstStyle>
            <a:lvl1pPr>
              <a:defRPr/>
            </a:lvl1pPr>
          </a:lstStyle>
          <a:p>
            <a:pPr>
              <a:defRPr/>
            </a:pPr>
            <a:endParaRPr lang="sk-SK"/>
          </a:p>
        </p:txBody>
      </p:sp>
      <p:sp>
        <p:nvSpPr>
          <p:cNvPr id="4" name="Zástupný symbol čísla snímky 5"/>
          <p:cNvSpPr>
            <a:spLocks noGrp="1"/>
          </p:cNvSpPr>
          <p:nvPr>
            <p:ph type="sldNum" sz="quarter" idx="12"/>
          </p:nvPr>
        </p:nvSpPr>
        <p:spPr/>
        <p:txBody>
          <a:bodyPr/>
          <a:lstStyle>
            <a:lvl1pPr>
              <a:defRPr/>
            </a:lvl1pPr>
          </a:lstStyle>
          <a:p>
            <a:pPr>
              <a:defRPr/>
            </a:pPr>
            <a:fld id="{C83DA5C0-3C22-4F13-9313-4F0EB2C1252C}" type="slidenum">
              <a:rPr lang="sk-SK"/>
              <a:pPr>
                <a:defRPr/>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Kliknite sem a upravte štýl predlohy nadpisov.</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D6A5ED0F-6D7C-44BE-BEC9-C1CFEABBE45E}" type="datetimeFigureOut">
              <a:rPr lang="sk-SK"/>
              <a:pPr>
                <a:defRPr/>
              </a:pPr>
              <a:t>8.8.2019</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EB6FA543-1DE1-41BE-BD96-FDCF96E289C6}" type="slidenum">
              <a:rPr lang="sk-SK"/>
              <a:pPr>
                <a:defRPr/>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Kliknite sem a upravte štýl predlohy nadpisov.</a:t>
            </a:r>
            <a:endParaRPr lang="sk-SK"/>
          </a:p>
        </p:txBody>
      </p:sp>
      <p:sp>
        <p:nvSpPr>
          <p:cNvPr id="3" name="Zástupný symbol obrázka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Kliknite sem a upravte štýly predlohy textu.</a:t>
            </a:r>
          </a:p>
        </p:txBody>
      </p:sp>
      <p:sp>
        <p:nvSpPr>
          <p:cNvPr id="5" name="Zástupný symbol dátumu 3"/>
          <p:cNvSpPr>
            <a:spLocks noGrp="1"/>
          </p:cNvSpPr>
          <p:nvPr>
            <p:ph type="dt" sz="half" idx="10"/>
          </p:nvPr>
        </p:nvSpPr>
        <p:spPr/>
        <p:txBody>
          <a:bodyPr/>
          <a:lstStyle>
            <a:lvl1pPr>
              <a:defRPr/>
            </a:lvl1pPr>
          </a:lstStyle>
          <a:p>
            <a:pPr>
              <a:defRPr/>
            </a:pPr>
            <a:fld id="{9DF5667F-2D87-4D01-AB7D-1668304ECD75}" type="datetimeFigureOut">
              <a:rPr lang="sk-SK"/>
              <a:pPr>
                <a:defRPr/>
              </a:pPr>
              <a:t>8.8.2019</a:t>
            </a:fld>
            <a:endParaRPr lang="sk-SK"/>
          </a:p>
        </p:txBody>
      </p:sp>
      <p:sp>
        <p:nvSpPr>
          <p:cNvPr id="6" name="Zástupný symbol päty 4"/>
          <p:cNvSpPr>
            <a:spLocks noGrp="1"/>
          </p:cNvSpPr>
          <p:nvPr>
            <p:ph type="ftr" sz="quarter" idx="11"/>
          </p:nvPr>
        </p:nvSpPr>
        <p:spPr/>
        <p:txBody>
          <a:bodyPr/>
          <a:lstStyle>
            <a:lvl1pPr>
              <a:defRPr/>
            </a:lvl1pPr>
          </a:lstStyle>
          <a:p>
            <a:pPr>
              <a:defRPr/>
            </a:pPr>
            <a:endParaRPr lang="sk-SK"/>
          </a:p>
        </p:txBody>
      </p:sp>
      <p:sp>
        <p:nvSpPr>
          <p:cNvPr id="7" name="Zástupný symbol čísla snímky 5"/>
          <p:cNvSpPr>
            <a:spLocks noGrp="1"/>
          </p:cNvSpPr>
          <p:nvPr>
            <p:ph type="sldNum" sz="quarter" idx="12"/>
          </p:nvPr>
        </p:nvSpPr>
        <p:spPr/>
        <p:txBody>
          <a:bodyPr/>
          <a:lstStyle>
            <a:lvl1pPr>
              <a:defRPr/>
            </a:lvl1pPr>
          </a:lstStyle>
          <a:p>
            <a:pPr>
              <a:defRPr/>
            </a:pPr>
            <a:fld id="{9E50325D-32BF-4193-963D-02DAEDEE3781}" type="slidenum">
              <a:rPr lang="sk-SK"/>
              <a:pPr>
                <a:defRPr/>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nadpisu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k-SK" smtClean="0"/>
              <a:t>Kliknite sem a upravte štýl predlohy nadpisov.</a:t>
            </a:r>
          </a:p>
        </p:txBody>
      </p:sp>
      <p:sp>
        <p:nvSpPr>
          <p:cNvPr id="1027" name="Zástupný symbol textu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k-SK" smtClean="0"/>
              <a:t>Kliknite sem a upravte štýly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7CC298B-3C55-442F-904E-CDBE8111C3AB}" type="datetimeFigureOut">
              <a:rPr lang="sk-SK"/>
              <a:pPr>
                <a:defRPr/>
              </a:pPr>
              <a:t>8.8.2019</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33E5F06-8913-4B54-9138-45AE85E68A3B}"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hyperlink" Target="mailto:.korec@minv.sk" TargetMode="External"/><Relationship Id="rId3" Type="http://schemas.openxmlformats.org/officeDocument/2006/relationships/hyperlink" Target="mailto:metodika.imrk@minv.sk" TargetMode="External"/><Relationship Id="rId7" Type="http://schemas.openxmlformats.org/officeDocument/2006/relationships/hyperlink" Target="mailto:.fejes@minv.sk" TargetMode="External"/><Relationship Id="rId2" Type="http://schemas.openxmlformats.org/officeDocument/2006/relationships/hyperlink" Target="http://www.minv.sk/?OPLZ" TargetMode="External"/><Relationship Id="rId1" Type="http://schemas.openxmlformats.org/officeDocument/2006/relationships/slideLayout" Target="../slideLayouts/slideLayout2.xml"/><Relationship Id="rId6" Type="http://schemas.openxmlformats.org/officeDocument/2006/relationships/hyperlink" Target="mailto:lucia.liptakova@minv.sk" TargetMode="External"/><Relationship Id="rId5" Type="http://schemas.openxmlformats.org/officeDocument/2006/relationships/hyperlink" Target="mailto:robert.korec@minv.sk" TargetMode="External"/><Relationship Id="rId4" Type="http://schemas.openxmlformats.org/officeDocument/2006/relationships/hyperlink" Target="mailto:matej.mikuska@minv.sk" TargetMode="External"/><Relationship Id="rId9" Type="http://schemas.openxmlformats.org/officeDocument/2006/relationships/hyperlink" Target="mailto:jozef.rosko@minv.sk"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4139952" y="4149080"/>
            <a:ext cx="4762218" cy="1728192"/>
          </a:xfrm>
        </p:spPr>
        <p:txBody>
          <a:bodyPr rtlCol="0">
            <a:noAutofit/>
          </a:bodyPr>
          <a:lstStyle/>
          <a:p>
            <a:pPr algn="l" fontAlgn="auto">
              <a:spcAft>
                <a:spcPts val="0"/>
              </a:spcAft>
              <a:defRPr/>
            </a:pPr>
            <a:r>
              <a:rPr lang="sk-SK" sz="2800" b="1" dirty="0" smtClean="0">
                <a:solidFill>
                  <a:schemeClr val="accent6">
                    <a:lumMod val="75000"/>
                  </a:schemeClr>
                </a:solidFill>
                <a:latin typeface="Arial" charset="0"/>
                <a:cs typeface="WenQuanYi Zen Hei" charset="0"/>
              </a:rPr>
              <a:t/>
            </a:r>
            <a:br>
              <a:rPr lang="sk-SK" sz="2800" b="1" dirty="0" smtClean="0">
                <a:solidFill>
                  <a:schemeClr val="accent6">
                    <a:lumMod val="75000"/>
                  </a:schemeClr>
                </a:solidFill>
                <a:latin typeface="Arial" charset="0"/>
                <a:cs typeface="WenQuanYi Zen Hei" charset="0"/>
              </a:rPr>
            </a:br>
            <a:r>
              <a:rPr lang="sk-SK" sz="2800" b="1" dirty="0" smtClean="0">
                <a:solidFill>
                  <a:schemeClr val="accent6">
                    <a:lumMod val="75000"/>
                  </a:schemeClr>
                </a:solidFill>
                <a:latin typeface="Arial" charset="0"/>
                <a:cs typeface="WenQuanYi Zen Hei" charset="0"/>
              </a:rPr>
              <a:t/>
            </a:r>
            <a:br>
              <a:rPr lang="sk-SK" sz="2800" b="1" dirty="0" smtClean="0">
                <a:solidFill>
                  <a:schemeClr val="accent6">
                    <a:lumMod val="75000"/>
                  </a:schemeClr>
                </a:solidFill>
                <a:latin typeface="Arial" charset="0"/>
                <a:cs typeface="WenQuanYi Zen Hei" charset="0"/>
              </a:rPr>
            </a:br>
            <a:r>
              <a:rPr lang="sk-SK" sz="2800" b="1" dirty="0" smtClean="0">
                <a:solidFill>
                  <a:schemeClr val="accent6">
                    <a:lumMod val="75000"/>
                  </a:schemeClr>
                </a:solidFill>
                <a:latin typeface="Arial" charset="0"/>
                <a:cs typeface="WenQuanYi Zen Hei" charset="0"/>
              </a:rPr>
              <a:t>Seminár</a:t>
            </a:r>
            <a:br>
              <a:rPr lang="sk-SK" sz="2800" b="1" dirty="0" smtClean="0">
                <a:solidFill>
                  <a:schemeClr val="accent6">
                    <a:lumMod val="75000"/>
                  </a:schemeClr>
                </a:solidFill>
                <a:latin typeface="Arial" charset="0"/>
                <a:cs typeface="WenQuanYi Zen Hei" charset="0"/>
              </a:rPr>
            </a:br>
            <a:r>
              <a:rPr lang="sk-SK" sz="2000" dirty="0">
                <a:solidFill>
                  <a:schemeClr val="accent6">
                    <a:lumMod val="75000"/>
                  </a:schemeClr>
                </a:solidFill>
              </a:rPr>
              <a:t>Výzva na miestne pozemné </a:t>
            </a:r>
            <a:r>
              <a:rPr lang="sk-SK" sz="2000" dirty="0" smtClean="0">
                <a:solidFill>
                  <a:schemeClr val="accent6">
                    <a:lumMod val="75000"/>
                  </a:schemeClr>
                </a:solidFill>
              </a:rPr>
              <a:t>komunikácie</a:t>
            </a:r>
            <a:br>
              <a:rPr lang="sk-SK" sz="2000" dirty="0" smtClean="0">
                <a:solidFill>
                  <a:schemeClr val="accent6">
                    <a:lumMod val="75000"/>
                  </a:schemeClr>
                </a:solidFill>
              </a:rPr>
            </a:br>
            <a:r>
              <a:rPr lang="sk-SK" sz="2000" dirty="0" smtClean="0">
                <a:solidFill>
                  <a:schemeClr val="accent6">
                    <a:lumMod val="75000"/>
                  </a:schemeClr>
                </a:solidFill>
              </a:rPr>
              <a:t>a </a:t>
            </a:r>
            <a:r>
              <a:rPr lang="sk-SK" sz="2000" dirty="0">
                <a:solidFill>
                  <a:schemeClr val="accent6">
                    <a:lumMod val="75000"/>
                  </a:schemeClr>
                </a:solidFill>
              </a:rPr>
              <a:t>súvisiace prvky s cieľom zlepšenia dostupnosti služieb pre obyvateľov MRK</a:t>
            </a:r>
            <a:r>
              <a:rPr lang="sk-SK" sz="2000" b="1" dirty="0">
                <a:solidFill>
                  <a:schemeClr val="accent6">
                    <a:lumMod val="75000"/>
                  </a:schemeClr>
                </a:solidFill>
                <a:latin typeface="Arial" charset="0"/>
                <a:cs typeface="WenQuanYi Zen Hei" charset="0"/>
              </a:rPr>
              <a:t/>
            </a:r>
            <a:br>
              <a:rPr lang="sk-SK" sz="2000" b="1" dirty="0">
                <a:solidFill>
                  <a:schemeClr val="accent6">
                    <a:lumMod val="75000"/>
                  </a:schemeClr>
                </a:solidFill>
                <a:latin typeface="Arial" charset="0"/>
                <a:cs typeface="WenQuanYi Zen Hei" charset="0"/>
              </a:rPr>
            </a:br>
            <a:r>
              <a:rPr lang="sk-SK" sz="2000" b="1" dirty="0">
                <a:solidFill>
                  <a:schemeClr val="accent6">
                    <a:lumMod val="75000"/>
                  </a:schemeClr>
                </a:solidFill>
              </a:rPr>
              <a:t>OPLZ-PO6-SC611-2019-1</a:t>
            </a:r>
            <a:r>
              <a:rPr lang="sk-SK" sz="2000" dirty="0" smtClean="0"/>
              <a:t/>
            </a:r>
            <a:br>
              <a:rPr lang="sk-SK" sz="2000" dirty="0" smtClean="0"/>
            </a:br>
            <a:r>
              <a:rPr lang="sk-SK" sz="2000" b="1" dirty="0" smtClean="0">
                <a:solidFill>
                  <a:schemeClr val="accent6">
                    <a:lumMod val="75000"/>
                  </a:schemeClr>
                </a:solidFill>
                <a:latin typeface="Arial" charset="0"/>
                <a:cs typeface="WenQuanYi Zen Hei" charset="0"/>
              </a:rPr>
              <a:t/>
            </a:r>
            <a:br>
              <a:rPr lang="sk-SK" sz="2000" b="1" dirty="0" smtClean="0">
                <a:solidFill>
                  <a:schemeClr val="accent6">
                    <a:lumMod val="75000"/>
                  </a:schemeClr>
                </a:solidFill>
                <a:latin typeface="Arial" charset="0"/>
                <a:cs typeface="WenQuanYi Zen Hei" charset="0"/>
              </a:rPr>
            </a:br>
            <a:r>
              <a:rPr lang="sk-SK" sz="2000" b="1" dirty="0">
                <a:solidFill>
                  <a:schemeClr val="accent6">
                    <a:lumMod val="75000"/>
                  </a:schemeClr>
                </a:solidFill>
                <a:latin typeface="Arial" charset="0"/>
                <a:cs typeface="WenQuanYi Zen Hei" charset="0"/>
              </a:rPr>
              <a:t/>
            </a:r>
            <a:br>
              <a:rPr lang="sk-SK" sz="2000" b="1" dirty="0">
                <a:solidFill>
                  <a:schemeClr val="accent6">
                    <a:lumMod val="75000"/>
                  </a:schemeClr>
                </a:solidFill>
                <a:latin typeface="Arial" charset="0"/>
                <a:cs typeface="WenQuanYi Zen Hei" charset="0"/>
              </a:rPr>
            </a:br>
            <a:r>
              <a:rPr lang="sk-SK" sz="2000" b="1" dirty="0">
                <a:solidFill>
                  <a:schemeClr val="accent6">
                    <a:lumMod val="75000"/>
                  </a:schemeClr>
                </a:solidFill>
                <a:latin typeface="Arial" charset="0"/>
                <a:cs typeface="WenQuanYi Zen Hei" charset="0"/>
              </a:rPr>
              <a:t/>
            </a:r>
            <a:br>
              <a:rPr lang="sk-SK" sz="2000" b="1" dirty="0">
                <a:solidFill>
                  <a:schemeClr val="accent6">
                    <a:lumMod val="75000"/>
                  </a:schemeClr>
                </a:solidFill>
                <a:latin typeface="Arial" charset="0"/>
                <a:cs typeface="WenQuanYi Zen Hei" charset="0"/>
              </a:rPr>
            </a:br>
            <a:endParaRPr lang="sk-SK" sz="2000" b="1" dirty="0" smtClean="0">
              <a:solidFill>
                <a:schemeClr val="tx1">
                  <a:lumMod val="65000"/>
                  <a:lumOff val="35000"/>
                </a:schemeClr>
              </a:solidFill>
            </a:endParaRPr>
          </a:p>
        </p:txBody>
      </p:sp>
      <p:sp>
        <p:nvSpPr>
          <p:cNvPr id="3" name="Nadpis 1"/>
          <p:cNvSpPr txBox="1">
            <a:spLocks/>
          </p:cNvSpPr>
          <p:nvPr/>
        </p:nvSpPr>
        <p:spPr bwMode="auto">
          <a:xfrm>
            <a:off x="251520" y="4725144"/>
            <a:ext cx="2664296" cy="1800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lvl="0" fontAlgn="auto">
              <a:spcAft>
                <a:spcPts val="0"/>
              </a:spcAft>
              <a:defRPr/>
            </a:pPr>
            <a:r>
              <a:rPr lang="sk-SK" sz="1600" b="1" dirty="0">
                <a:solidFill>
                  <a:schemeClr val="accent6">
                    <a:lumMod val="75000"/>
                  </a:schemeClr>
                </a:solidFill>
                <a:cs typeface="WenQuanYi Zen Hei" charset="0"/>
              </a:rPr>
              <a:t>6. august </a:t>
            </a:r>
            <a:r>
              <a:rPr lang="sk-SK" sz="1600" b="1" dirty="0" smtClean="0">
                <a:solidFill>
                  <a:schemeClr val="accent6">
                    <a:lumMod val="75000"/>
                  </a:schemeClr>
                </a:solidFill>
                <a:cs typeface="WenQuanYi Zen Hei" charset="0"/>
              </a:rPr>
              <a:t>2019 – Prešov</a:t>
            </a:r>
          </a:p>
          <a:p>
            <a:pPr fontAlgn="auto">
              <a:spcAft>
                <a:spcPts val="0"/>
              </a:spcAft>
              <a:defRPr/>
            </a:pPr>
            <a:r>
              <a:rPr lang="sk-SK" sz="1600" b="1" dirty="0">
                <a:solidFill>
                  <a:schemeClr val="accent6">
                    <a:lumMod val="75000"/>
                  </a:schemeClr>
                </a:solidFill>
                <a:cs typeface="WenQuanYi Zen Hei" charset="0"/>
              </a:rPr>
              <a:t>7</a:t>
            </a:r>
            <a:r>
              <a:rPr lang="sk-SK" sz="1600" b="1" dirty="0" smtClean="0">
                <a:solidFill>
                  <a:schemeClr val="accent6">
                    <a:lumMod val="75000"/>
                  </a:schemeClr>
                </a:solidFill>
                <a:cs typeface="WenQuanYi Zen Hei" charset="0"/>
              </a:rPr>
              <a:t>. august </a:t>
            </a:r>
            <a:r>
              <a:rPr lang="sk-SK" sz="1600" b="1" dirty="0">
                <a:solidFill>
                  <a:schemeClr val="accent6">
                    <a:lumMod val="75000"/>
                  </a:schemeClr>
                </a:solidFill>
                <a:cs typeface="WenQuanYi Zen Hei" charset="0"/>
              </a:rPr>
              <a:t>2019 – Košice</a:t>
            </a:r>
          </a:p>
          <a:p>
            <a:pPr fontAlgn="auto">
              <a:spcAft>
                <a:spcPts val="0"/>
              </a:spcAft>
              <a:defRPr/>
            </a:pPr>
            <a:r>
              <a:rPr lang="sk-SK" sz="1600" b="1" dirty="0">
                <a:solidFill>
                  <a:schemeClr val="accent6">
                    <a:lumMod val="75000"/>
                  </a:schemeClr>
                </a:solidFill>
                <a:cs typeface="WenQuanYi Zen Hei" charset="0"/>
              </a:rPr>
              <a:t>8</a:t>
            </a:r>
            <a:r>
              <a:rPr lang="sk-SK" sz="1600" b="1" dirty="0" smtClean="0">
                <a:solidFill>
                  <a:schemeClr val="accent6">
                    <a:lumMod val="75000"/>
                  </a:schemeClr>
                </a:solidFill>
                <a:cs typeface="WenQuanYi Zen Hei" charset="0"/>
              </a:rPr>
              <a:t>. august </a:t>
            </a:r>
            <a:r>
              <a:rPr lang="sk-SK" sz="1600" b="1" dirty="0">
                <a:solidFill>
                  <a:schemeClr val="accent6">
                    <a:lumMod val="75000"/>
                  </a:schemeClr>
                </a:solidFill>
                <a:cs typeface="WenQuanYi Zen Hei" charset="0"/>
              </a:rPr>
              <a:t>2019 - Nitra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214282" y="214290"/>
            <a:ext cx="5857916" cy="523220"/>
          </a:xfrm>
          <a:prstGeom prst="rect">
            <a:avLst/>
          </a:prstGeom>
        </p:spPr>
        <p:txBody>
          <a:bodyPr wrap="square">
            <a:spAutoFit/>
          </a:bodyPr>
          <a:lstStyle/>
          <a:p>
            <a:pPr algn="ctr"/>
            <a:r>
              <a:rPr lang="sk-SK" sz="2800" b="1" dirty="0" smtClean="0">
                <a:solidFill>
                  <a:srgbClr val="F79646">
                    <a:lumMod val="75000"/>
                  </a:srgbClr>
                </a:solidFill>
                <a:cs typeface="WenQuanYi Zen Hei" charset="0"/>
              </a:rPr>
              <a:t>Pozemné komunikácie</a:t>
            </a:r>
            <a:endParaRPr lang="sk-SK" sz="1500" b="1" u="sng" dirty="0" smtClean="0">
              <a:solidFill>
                <a:srgbClr val="F79646">
                  <a:lumMod val="75000"/>
                </a:srgbClr>
              </a:solidFill>
              <a:cs typeface="WenQuanYi Zen Hei" charset="0"/>
            </a:endParaRPr>
          </a:p>
        </p:txBody>
      </p:sp>
      <p:pic>
        <p:nvPicPr>
          <p:cNvPr id="5" name="Picture 2"/>
          <p:cNvPicPr>
            <a:picLocks noChangeAspect="1" noChangeArrowheads="1"/>
          </p:cNvPicPr>
          <p:nvPr/>
        </p:nvPicPr>
        <p:blipFill>
          <a:blip r:embed="rId4"/>
          <a:srcRect/>
          <a:stretch>
            <a:fillRect/>
          </a:stretch>
        </p:blipFill>
        <p:spPr bwMode="auto">
          <a:xfrm>
            <a:off x="6338265" y="290542"/>
            <a:ext cx="2431539" cy="1343573"/>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92280" y="290541"/>
            <a:ext cx="1677524" cy="877855"/>
          </a:xfrm>
          <a:prstGeom prst="rect">
            <a:avLst/>
          </a:prstGeom>
          <a:noFill/>
          <a:ln w="9525">
            <a:noFill/>
            <a:miter lim="800000"/>
            <a:headEnd/>
            <a:tailEnd/>
          </a:ln>
          <a:effectLst/>
        </p:spPr>
      </p:pic>
      <p:sp>
        <p:nvSpPr>
          <p:cNvPr id="2" name="Obdĺžnik 1"/>
          <p:cNvSpPr/>
          <p:nvPr/>
        </p:nvSpPr>
        <p:spPr>
          <a:xfrm>
            <a:off x="467544" y="836712"/>
            <a:ext cx="8302260" cy="5355312"/>
          </a:xfrm>
          <a:prstGeom prst="rect">
            <a:avLst/>
          </a:prstGeom>
        </p:spPr>
        <p:txBody>
          <a:bodyPr wrap="square">
            <a:spAutoFit/>
          </a:bodyPr>
          <a:lstStyle/>
          <a:p>
            <a:r>
              <a:rPr lang="sk-SK" b="1" u="sng" dirty="0" smtClean="0">
                <a:solidFill>
                  <a:srgbClr val="000000"/>
                </a:solidFill>
                <a:latin typeface="Calibri" panose="020F0502020204030204" pitchFamily="34" charset="0"/>
              </a:rPr>
              <a:t>Dôležité informácie z prílohy č. 9 </a:t>
            </a:r>
          </a:p>
          <a:p>
            <a:r>
              <a:rPr lang="pl-PL" b="1" u="sng" dirty="0" smtClean="0">
                <a:solidFill>
                  <a:srgbClr val="000000"/>
                </a:solidFill>
                <a:latin typeface="Calibri" panose="020F0502020204030204" pitchFamily="34" charset="0"/>
              </a:rPr>
              <a:t>Podmienky </a:t>
            </a:r>
            <a:r>
              <a:rPr lang="pl-PL" b="1" u="sng" dirty="0">
                <a:solidFill>
                  <a:srgbClr val="000000"/>
                </a:solidFill>
                <a:latin typeface="Calibri" panose="020F0502020204030204" pitchFamily="34" charset="0"/>
              </a:rPr>
              <a:t>súladu projektu s princípmi </a:t>
            </a:r>
            <a:r>
              <a:rPr lang="sk-SK" b="1" u="sng" dirty="0" smtClean="0">
                <a:solidFill>
                  <a:srgbClr val="000000"/>
                </a:solidFill>
                <a:latin typeface="Calibri" panose="020F0502020204030204" pitchFamily="34" charset="0"/>
              </a:rPr>
              <a:t>3D: </a:t>
            </a:r>
          </a:p>
          <a:p>
            <a:endParaRPr lang="sk-SK" u="sng" dirty="0">
              <a:solidFill>
                <a:srgbClr val="000000"/>
              </a:solidFill>
              <a:latin typeface="Calibri" panose="020F0502020204030204" pitchFamily="34" charset="0"/>
            </a:endParaRPr>
          </a:p>
          <a:p>
            <a:pPr algn="just"/>
            <a:r>
              <a:rPr lang="sk-SK" b="1" dirty="0" smtClean="0">
                <a:solidFill>
                  <a:srgbClr val="000000"/>
                </a:solidFill>
                <a:latin typeface="Calibri" panose="020F0502020204030204" pitchFamily="34" charset="0"/>
              </a:rPr>
              <a:t>1. Rekonštrukcia </a:t>
            </a:r>
            <a:r>
              <a:rPr lang="sk-SK" b="1" dirty="0">
                <a:solidFill>
                  <a:srgbClr val="000000"/>
                </a:solidFill>
                <a:latin typeface="Calibri" panose="020F0502020204030204" pitchFamily="34" charset="0"/>
              </a:rPr>
              <a:t>pozemných komunikácií </a:t>
            </a:r>
            <a:r>
              <a:rPr lang="sk-SK" dirty="0">
                <a:solidFill>
                  <a:srgbClr val="000000"/>
                </a:solidFill>
                <a:latin typeface="Calibri" panose="020F0502020204030204" pitchFamily="34" charset="0"/>
              </a:rPr>
              <a:t>(cesty, chodníky, mostné objekty) </a:t>
            </a:r>
            <a:r>
              <a:rPr lang="sk-SK" b="1" dirty="0">
                <a:solidFill>
                  <a:srgbClr val="000000"/>
                </a:solidFill>
                <a:latin typeface="Calibri" panose="020F0502020204030204" pitchFamily="34" charset="0"/>
              </a:rPr>
              <a:t>je oprávnená iba v prípade, ak je predmetom projektu aj výstavba nových pozemných komunikácií </a:t>
            </a:r>
            <a:r>
              <a:rPr lang="sk-SK" dirty="0">
                <a:solidFill>
                  <a:srgbClr val="000000"/>
                </a:solidFill>
                <a:latin typeface="Calibri" panose="020F0502020204030204" pitchFamily="34" charset="0"/>
              </a:rPr>
              <a:t>(cesty, chodníky, mostné objekty). Zároveň musí platiť, že táto komunikácia zabezpečuje spojenie osídlenia s infraštruktúrou obce (pozemnou komunikáciou) vedúcou k </a:t>
            </a:r>
            <a:r>
              <a:rPr lang="sk-SK" dirty="0" smtClean="0">
                <a:solidFill>
                  <a:srgbClr val="000000"/>
                </a:solidFill>
                <a:latin typeface="Calibri" panose="020F0502020204030204" pitchFamily="34" charset="0"/>
              </a:rPr>
              <a:t>inštitúciám/službám.</a:t>
            </a:r>
          </a:p>
          <a:p>
            <a:pPr algn="just"/>
            <a:endParaRPr lang="sk-SK" dirty="0" smtClean="0">
              <a:solidFill>
                <a:srgbClr val="000000"/>
              </a:solidFill>
              <a:latin typeface="Calibri" panose="020F0502020204030204" pitchFamily="34" charset="0"/>
            </a:endParaRPr>
          </a:p>
          <a:p>
            <a:pPr algn="just"/>
            <a:r>
              <a:rPr lang="sk-SK" b="1" dirty="0" smtClean="0">
                <a:solidFill>
                  <a:srgbClr val="000000"/>
                </a:solidFill>
                <a:latin typeface="Calibri" panose="020F0502020204030204" pitchFamily="34" charset="0"/>
              </a:rPr>
              <a:t>2. Rekonštrukcia </a:t>
            </a:r>
            <a:r>
              <a:rPr lang="sk-SK" b="1" dirty="0">
                <a:solidFill>
                  <a:srgbClr val="000000"/>
                </a:solidFill>
                <a:latin typeface="Calibri" panose="020F0502020204030204" pitchFamily="34" charset="0"/>
              </a:rPr>
              <a:t>miestnej komunikácie (cesty) je oprávnená len pre komunikácie, ktoré zabezpečujú spojenie osídlenia MRK s infraštruktúrou obce (pozemnou komunikáciou) vedúcou k max. 3 rôznym lokalitám, v ktorých sa nachádzajú inštitúcie/služby zadefinované </a:t>
            </a:r>
            <a:r>
              <a:rPr lang="sk-SK" b="1" dirty="0" smtClean="0">
                <a:solidFill>
                  <a:srgbClr val="000000"/>
                </a:solidFill>
                <a:latin typeface="Calibri" panose="020F0502020204030204" pitchFamily="34" charset="0"/>
              </a:rPr>
              <a:t>vo výzve</a:t>
            </a:r>
            <a:r>
              <a:rPr lang="sk-SK" b="1" dirty="0">
                <a:solidFill>
                  <a:srgbClr val="000000"/>
                </a:solidFill>
                <a:latin typeface="Calibri" panose="020F0502020204030204" pitchFamily="34" charset="0"/>
              </a:rPr>
              <a:t>. </a:t>
            </a:r>
            <a:r>
              <a:rPr lang="sk-SK" dirty="0" smtClean="0">
                <a:solidFill>
                  <a:srgbClr val="000000"/>
                </a:solidFill>
                <a:latin typeface="Calibri" panose="020F0502020204030204" pitchFamily="34" charset="0"/>
              </a:rPr>
              <a:t>Zároveň treba v ŽoNFP popísať</a:t>
            </a:r>
            <a:r>
              <a:rPr lang="sk-SK" dirty="0">
                <a:solidFill>
                  <a:srgbClr val="000000"/>
                </a:solidFill>
                <a:latin typeface="Calibri" panose="020F0502020204030204" pitchFamily="34" charset="0"/>
              </a:rPr>
              <a:t>, aké služby sa v týchto lokalitách </a:t>
            </a:r>
            <a:r>
              <a:rPr lang="sk-SK" dirty="0" smtClean="0">
                <a:solidFill>
                  <a:srgbClr val="000000"/>
                </a:solidFill>
                <a:latin typeface="Calibri" panose="020F0502020204030204" pitchFamily="34" charset="0"/>
              </a:rPr>
              <a:t>nachádzajú.</a:t>
            </a:r>
            <a:endParaRPr lang="sk-SK" dirty="0">
              <a:solidFill>
                <a:srgbClr val="000000"/>
              </a:solidFill>
              <a:latin typeface="Calibri" panose="020F0502020204030204" pitchFamily="34" charset="0"/>
            </a:endParaRPr>
          </a:p>
          <a:p>
            <a:pPr algn="just"/>
            <a:endParaRPr lang="sk-SK" dirty="0">
              <a:solidFill>
                <a:srgbClr val="000000"/>
              </a:solidFill>
              <a:latin typeface="Calibri" panose="020F0502020204030204" pitchFamily="34" charset="0"/>
            </a:endParaRPr>
          </a:p>
          <a:p>
            <a:pPr algn="just"/>
            <a:r>
              <a:rPr lang="sk-SK" b="1" u="sng" dirty="0">
                <a:solidFill>
                  <a:srgbClr val="000000"/>
                </a:solidFill>
                <a:latin typeface="Calibri" panose="020F0502020204030204" pitchFamily="34" charset="0"/>
              </a:rPr>
              <a:t>Oprava a údržba </a:t>
            </a:r>
            <a:r>
              <a:rPr lang="sk-SK" u="sng" dirty="0">
                <a:solidFill>
                  <a:srgbClr val="000000"/>
                </a:solidFill>
                <a:latin typeface="Calibri" panose="020F0502020204030204" pitchFamily="34" charset="0"/>
              </a:rPr>
              <a:t>pozemných komunikácii </a:t>
            </a:r>
            <a:r>
              <a:rPr lang="sk-SK" b="1" u="sng" dirty="0">
                <a:solidFill>
                  <a:srgbClr val="000000"/>
                </a:solidFill>
                <a:latin typeface="Calibri" panose="020F0502020204030204" pitchFamily="34" charset="0"/>
              </a:rPr>
              <a:t>nie je oprávnená, </a:t>
            </a:r>
            <a:r>
              <a:rPr lang="sk-SK" u="sng" dirty="0">
                <a:solidFill>
                  <a:srgbClr val="000000"/>
                </a:solidFill>
                <a:latin typeface="Calibri" panose="020F0502020204030204" pitchFamily="34" charset="0"/>
              </a:rPr>
              <a:t>musí sa jednať o rekonštrukciu. </a:t>
            </a:r>
            <a:r>
              <a:rPr lang="sk-SK" b="1" dirty="0">
                <a:solidFill>
                  <a:srgbClr val="000000"/>
                </a:solidFill>
                <a:latin typeface="Calibri" panose="020F0502020204030204" pitchFamily="34" charset="0"/>
              </a:rPr>
              <a:t>	</a:t>
            </a:r>
            <a:endParaRPr lang="sk-SK" b="1" dirty="0" smtClean="0">
              <a:solidFill>
                <a:srgbClr val="000000"/>
              </a:solidFill>
              <a:latin typeface="Calibri" panose="020F0502020204030204" pitchFamily="34" charset="0"/>
            </a:endParaRPr>
          </a:p>
          <a:p>
            <a:pPr algn="just"/>
            <a:endParaRPr lang="sk-SK" b="1" dirty="0">
              <a:solidFill>
                <a:srgbClr val="000000"/>
              </a:solidFill>
              <a:latin typeface="Calibri" panose="020F0502020204030204" pitchFamily="34" charset="0"/>
            </a:endParaRPr>
          </a:p>
          <a:p>
            <a:endParaRPr lang="sk-SK"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916096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214282" y="214290"/>
            <a:ext cx="5857916" cy="523220"/>
          </a:xfrm>
          <a:prstGeom prst="rect">
            <a:avLst/>
          </a:prstGeom>
        </p:spPr>
        <p:txBody>
          <a:bodyPr wrap="square">
            <a:spAutoFit/>
          </a:bodyPr>
          <a:lstStyle/>
          <a:p>
            <a:pPr algn="ctr"/>
            <a:r>
              <a:rPr lang="sk-SK" sz="2800" b="1" dirty="0" smtClean="0">
                <a:solidFill>
                  <a:srgbClr val="F79646">
                    <a:lumMod val="75000"/>
                  </a:srgbClr>
                </a:solidFill>
                <a:cs typeface="WenQuanYi Zen Hei" charset="0"/>
              </a:rPr>
              <a:t>Pozemné komunikácie</a:t>
            </a:r>
            <a:endParaRPr lang="sk-SK" sz="1500" b="1" u="sng" dirty="0" smtClean="0">
              <a:solidFill>
                <a:srgbClr val="F79646">
                  <a:lumMod val="75000"/>
                </a:srgbClr>
              </a:solidFill>
              <a:cs typeface="WenQuanYi Zen Hei" charset="0"/>
            </a:endParaRPr>
          </a:p>
        </p:txBody>
      </p:sp>
      <p:pic>
        <p:nvPicPr>
          <p:cNvPr id="5" name="Picture 2"/>
          <p:cNvPicPr>
            <a:picLocks noChangeAspect="1" noChangeArrowheads="1"/>
          </p:cNvPicPr>
          <p:nvPr/>
        </p:nvPicPr>
        <p:blipFill>
          <a:blip r:embed="rId4"/>
          <a:srcRect/>
          <a:stretch>
            <a:fillRect/>
          </a:stretch>
        </p:blipFill>
        <p:spPr bwMode="auto">
          <a:xfrm>
            <a:off x="6338265" y="290542"/>
            <a:ext cx="2431539" cy="1343573"/>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92280" y="290541"/>
            <a:ext cx="1677524" cy="877855"/>
          </a:xfrm>
          <a:prstGeom prst="rect">
            <a:avLst/>
          </a:prstGeom>
          <a:noFill/>
          <a:ln w="9525">
            <a:noFill/>
            <a:miter lim="800000"/>
            <a:headEnd/>
            <a:tailEnd/>
          </a:ln>
          <a:effectLst/>
        </p:spPr>
      </p:pic>
      <p:sp>
        <p:nvSpPr>
          <p:cNvPr id="2" name="Obdĺžnik 1"/>
          <p:cNvSpPr/>
          <p:nvPr/>
        </p:nvSpPr>
        <p:spPr>
          <a:xfrm>
            <a:off x="467544" y="836712"/>
            <a:ext cx="8302260" cy="5047536"/>
          </a:xfrm>
          <a:prstGeom prst="rect">
            <a:avLst/>
          </a:prstGeom>
        </p:spPr>
        <p:txBody>
          <a:bodyPr wrap="square">
            <a:spAutoFit/>
          </a:bodyPr>
          <a:lstStyle/>
          <a:p>
            <a:r>
              <a:rPr lang="sk-SK" b="1" u="sng" dirty="0" smtClean="0">
                <a:solidFill>
                  <a:srgbClr val="000000"/>
                </a:solidFill>
                <a:latin typeface="Arial" panose="020B0604020202020204" pitchFamily="34" charset="0"/>
                <a:cs typeface="Arial" panose="020B0604020202020204" pitchFamily="34" charset="0"/>
              </a:rPr>
              <a:t>Dôležité informácie z prílohy č. 9 </a:t>
            </a:r>
          </a:p>
          <a:p>
            <a:r>
              <a:rPr lang="pl-PL" b="1" u="sng" dirty="0" smtClean="0">
                <a:solidFill>
                  <a:srgbClr val="000000"/>
                </a:solidFill>
                <a:latin typeface="Arial" panose="020B0604020202020204" pitchFamily="34" charset="0"/>
                <a:cs typeface="Arial" panose="020B0604020202020204" pitchFamily="34" charset="0"/>
              </a:rPr>
              <a:t>Podmienky </a:t>
            </a:r>
            <a:r>
              <a:rPr lang="pl-PL" b="1" u="sng" dirty="0">
                <a:solidFill>
                  <a:srgbClr val="000000"/>
                </a:solidFill>
                <a:latin typeface="Arial" panose="020B0604020202020204" pitchFamily="34" charset="0"/>
                <a:cs typeface="Arial" panose="020B0604020202020204" pitchFamily="34" charset="0"/>
              </a:rPr>
              <a:t>súladu projektu s princípmi </a:t>
            </a:r>
            <a:r>
              <a:rPr lang="sk-SK" b="1" u="sng" dirty="0" smtClean="0">
                <a:solidFill>
                  <a:srgbClr val="000000"/>
                </a:solidFill>
                <a:latin typeface="Arial" panose="020B0604020202020204" pitchFamily="34" charset="0"/>
                <a:cs typeface="Arial" panose="020B0604020202020204" pitchFamily="34" charset="0"/>
              </a:rPr>
              <a:t>3D: </a:t>
            </a:r>
          </a:p>
          <a:p>
            <a:endParaRPr lang="sk-SK" u="sng" dirty="0">
              <a:solidFill>
                <a:srgbClr val="000000"/>
              </a:solidFill>
              <a:latin typeface="Calibri" panose="020F0502020204030204" pitchFamily="34" charset="0"/>
            </a:endParaRPr>
          </a:p>
          <a:p>
            <a:pPr algn="just"/>
            <a:r>
              <a:rPr lang="sk-SK" b="1" u="sng" dirty="0"/>
              <a:t>Pre splnenie podmienky súladu projektu</a:t>
            </a:r>
            <a:r>
              <a:rPr lang="sk-SK" b="1" dirty="0"/>
              <a:t> s princípmi </a:t>
            </a:r>
            <a:r>
              <a:rPr lang="sk-SK" b="1" dirty="0" smtClean="0"/>
              <a:t>3D </a:t>
            </a:r>
            <a:r>
              <a:rPr lang="sk-SK" b="1" dirty="0"/>
              <a:t>je žiadateľ </a:t>
            </a:r>
            <a:r>
              <a:rPr lang="sk-SK" b="1" dirty="0" smtClean="0"/>
              <a:t>v časti </a:t>
            </a:r>
            <a:r>
              <a:rPr lang="sk-SK" b="1" dirty="0"/>
              <a:t>7 formulára </a:t>
            </a:r>
            <a:r>
              <a:rPr lang="sk-SK" b="1" dirty="0" smtClean="0"/>
              <a:t>ŽoNFP </a:t>
            </a:r>
            <a:r>
              <a:rPr lang="sk-SK" b="1" u="sng" dirty="0" smtClean="0"/>
              <a:t>povinný </a:t>
            </a:r>
            <a:r>
              <a:rPr lang="sk-SK" b="1" u="sng" dirty="0"/>
              <a:t>popísať</a:t>
            </a:r>
            <a:r>
              <a:rPr lang="sk-SK" b="1" u="sng" dirty="0" smtClean="0"/>
              <a:t>:</a:t>
            </a:r>
          </a:p>
          <a:p>
            <a:endParaRPr lang="sk-SK" dirty="0"/>
          </a:p>
          <a:p>
            <a:pPr marL="285750" lvl="0" indent="-285750" algn="just">
              <a:buFont typeface="Arial" panose="020B0604020202020204" pitchFamily="34" charset="0"/>
              <a:buChar char="•"/>
            </a:pPr>
            <a:r>
              <a:rPr lang="sk-SK" b="1" dirty="0"/>
              <a:t>Lokalitu </a:t>
            </a:r>
            <a:r>
              <a:rPr lang="sk-SK" dirty="0"/>
              <a:t>obývanú obyvateľmi z MRK </a:t>
            </a:r>
          </a:p>
          <a:p>
            <a:pPr marL="742950" lvl="1" indent="-285750" algn="just">
              <a:buFont typeface="Wingdings" panose="05000000000000000000" pitchFamily="2" charset="2"/>
              <a:buChar char="Ø"/>
            </a:pPr>
            <a:r>
              <a:rPr lang="sk-SK" dirty="0" smtClean="0"/>
              <a:t>či </a:t>
            </a:r>
            <a:r>
              <a:rPr lang="sk-SK" dirty="0"/>
              <a:t>ide o osídlenie segregované alebo separované </a:t>
            </a:r>
          </a:p>
          <a:p>
            <a:pPr marL="742950" lvl="1" indent="-285750" algn="just">
              <a:buFont typeface="Wingdings" panose="05000000000000000000" pitchFamily="2" charset="2"/>
              <a:buChar char="Ø"/>
            </a:pPr>
            <a:r>
              <a:rPr lang="sk-SK" dirty="0" smtClean="0"/>
              <a:t>v</a:t>
            </a:r>
            <a:r>
              <a:rPr lang="sk-SK" dirty="0"/>
              <a:t> prípade separovaného osídlenia jeho priestorové vymedzenie v rámci obce (na okraji obce, koncentrované v rámci obce, mimo </a:t>
            </a:r>
            <a:r>
              <a:rPr lang="sk-SK" dirty="0" smtClean="0"/>
              <a:t>obce)</a:t>
            </a:r>
          </a:p>
          <a:p>
            <a:pPr marL="742950" lvl="1" indent="-285750" algn="just">
              <a:buFont typeface="Wingdings" panose="05000000000000000000" pitchFamily="2" charset="2"/>
              <a:buChar char="Ø"/>
            </a:pPr>
            <a:r>
              <a:rPr lang="sk-SK" dirty="0"/>
              <a:t>približnú vzdialenosť osídlenia od obce, resp. od najbližšej infraštruktúry obce (pozemnej komunikácie) vedúcej k inštitúciám/službám, ktoré </a:t>
            </a:r>
            <a:r>
              <a:rPr lang="sk-SK" dirty="0" smtClean="0"/>
              <a:t>sú zadefinované </a:t>
            </a:r>
            <a:r>
              <a:rPr lang="sk-SK" dirty="0"/>
              <a:t>v texte vyššie(napr. pošta, vzdelávacie inštitúcie</a:t>
            </a:r>
            <a:r>
              <a:rPr lang="sk-SK" dirty="0" smtClean="0"/>
              <a:t>);</a:t>
            </a:r>
          </a:p>
          <a:p>
            <a:pPr lvl="1" algn="just"/>
            <a:r>
              <a:rPr lang="sk-SK" b="1" dirty="0" smtClean="0"/>
              <a:t> </a:t>
            </a:r>
            <a:endParaRPr lang="sk-SK" sz="2800" dirty="0" smtClean="0"/>
          </a:p>
          <a:p>
            <a:pPr marL="285750" lvl="0" indent="-285750" algn="just">
              <a:buFont typeface="Arial" panose="020B0604020202020204" pitchFamily="34" charset="0"/>
              <a:buChar char="•"/>
            </a:pPr>
            <a:r>
              <a:rPr lang="sk-SK" b="1" dirty="0"/>
              <a:t>Účinok realizovaných aktivít vo vzťahu k obyvateľom MRK </a:t>
            </a:r>
            <a:r>
              <a:rPr lang="sk-SK" dirty="0"/>
              <a:t>(napr. ako sa skráti doba dochádzania do práce, ako sa zlepší bezpečnosť obyvateľov, </a:t>
            </a:r>
            <a:r>
              <a:rPr lang="sk-SK" dirty="0" smtClean="0"/>
              <a:t>ako sa </a:t>
            </a:r>
            <a:r>
              <a:rPr lang="sk-SK" dirty="0"/>
              <a:t>zlepší dostupnosť zariadení, služieb, vzdelávacej inštitúcie.</a:t>
            </a:r>
            <a:r>
              <a:rPr lang="sk-SK" sz="2400" dirty="0"/>
              <a:t> </a:t>
            </a:r>
          </a:p>
        </p:txBody>
      </p:sp>
    </p:spTree>
    <p:extLst>
      <p:ext uri="{BB962C8B-B14F-4D97-AF65-F5344CB8AC3E}">
        <p14:creationId xmlns:p14="http://schemas.microsoft.com/office/powerpoint/2010/main" val="3552898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214282" y="214290"/>
            <a:ext cx="5857916" cy="523220"/>
          </a:xfrm>
          <a:prstGeom prst="rect">
            <a:avLst/>
          </a:prstGeom>
        </p:spPr>
        <p:txBody>
          <a:bodyPr wrap="square">
            <a:spAutoFit/>
          </a:bodyPr>
          <a:lstStyle/>
          <a:p>
            <a:pPr algn="ctr"/>
            <a:r>
              <a:rPr lang="sk-SK" sz="2800" b="1" dirty="0" smtClean="0">
                <a:solidFill>
                  <a:srgbClr val="F79646">
                    <a:lumMod val="75000"/>
                  </a:srgbClr>
                </a:solidFill>
                <a:cs typeface="WenQuanYi Zen Hei" charset="0"/>
              </a:rPr>
              <a:t>Pozemné komunikácie</a:t>
            </a:r>
            <a:endParaRPr lang="sk-SK" sz="1500" b="1" u="sng" dirty="0" smtClean="0">
              <a:solidFill>
                <a:srgbClr val="F79646">
                  <a:lumMod val="75000"/>
                </a:srgbClr>
              </a:solidFill>
              <a:cs typeface="WenQuanYi Zen Hei" charset="0"/>
            </a:endParaRPr>
          </a:p>
        </p:txBody>
      </p:sp>
      <p:pic>
        <p:nvPicPr>
          <p:cNvPr id="5" name="Picture 2"/>
          <p:cNvPicPr>
            <a:picLocks noChangeAspect="1" noChangeArrowheads="1"/>
          </p:cNvPicPr>
          <p:nvPr/>
        </p:nvPicPr>
        <p:blipFill>
          <a:blip r:embed="rId4"/>
          <a:srcRect/>
          <a:stretch>
            <a:fillRect/>
          </a:stretch>
        </p:blipFill>
        <p:spPr bwMode="auto">
          <a:xfrm>
            <a:off x="6338265" y="290542"/>
            <a:ext cx="2431539" cy="1343573"/>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92280" y="290541"/>
            <a:ext cx="1677524" cy="877855"/>
          </a:xfrm>
          <a:prstGeom prst="rect">
            <a:avLst/>
          </a:prstGeom>
          <a:noFill/>
          <a:ln w="9525">
            <a:noFill/>
            <a:miter lim="800000"/>
            <a:headEnd/>
            <a:tailEnd/>
          </a:ln>
          <a:effectLst/>
        </p:spPr>
      </p:pic>
      <p:sp>
        <p:nvSpPr>
          <p:cNvPr id="2" name="Obdĺžnik 1"/>
          <p:cNvSpPr/>
          <p:nvPr/>
        </p:nvSpPr>
        <p:spPr>
          <a:xfrm>
            <a:off x="323528" y="836712"/>
            <a:ext cx="8712968" cy="5478423"/>
          </a:xfrm>
          <a:prstGeom prst="rect">
            <a:avLst/>
          </a:prstGeom>
        </p:spPr>
        <p:txBody>
          <a:bodyPr wrap="square">
            <a:spAutoFit/>
          </a:bodyPr>
          <a:lstStyle/>
          <a:p>
            <a:r>
              <a:rPr lang="sk-SK" b="1" u="sng" dirty="0" smtClean="0">
                <a:solidFill>
                  <a:srgbClr val="000000"/>
                </a:solidFill>
                <a:latin typeface="Arial" panose="020B0604020202020204" pitchFamily="34" charset="0"/>
                <a:cs typeface="Arial" panose="020B0604020202020204" pitchFamily="34" charset="0"/>
              </a:rPr>
              <a:t>Dôležité informácie z prílohy č. 9 </a:t>
            </a:r>
          </a:p>
          <a:p>
            <a:r>
              <a:rPr lang="pl-PL" b="1" u="sng" dirty="0" smtClean="0">
                <a:solidFill>
                  <a:srgbClr val="000000"/>
                </a:solidFill>
                <a:latin typeface="Arial" panose="020B0604020202020204" pitchFamily="34" charset="0"/>
                <a:cs typeface="Arial" panose="020B0604020202020204" pitchFamily="34" charset="0"/>
              </a:rPr>
              <a:t>Podmienky </a:t>
            </a:r>
            <a:r>
              <a:rPr lang="pl-PL" b="1" u="sng" dirty="0">
                <a:solidFill>
                  <a:srgbClr val="000000"/>
                </a:solidFill>
                <a:latin typeface="Arial" panose="020B0604020202020204" pitchFamily="34" charset="0"/>
                <a:cs typeface="Arial" panose="020B0604020202020204" pitchFamily="34" charset="0"/>
              </a:rPr>
              <a:t>súladu projektu s princípmi </a:t>
            </a:r>
            <a:r>
              <a:rPr lang="sk-SK" b="1" u="sng" dirty="0" smtClean="0">
                <a:solidFill>
                  <a:srgbClr val="000000"/>
                </a:solidFill>
                <a:latin typeface="Arial" panose="020B0604020202020204" pitchFamily="34" charset="0"/>
                <a:cs typeface="Arial" panose="020B0604020202020204" pitchFamily="34" charset="0"/>
              </a:rPr>
              <a:t>3D: </a:t>
            </a:r>
          </a:p>
          <a:p>
            <a:endParaRPr lang="sk-SK" sz="1600" u="sng" dirty="0">
              <a:solidFill>
                <a:srgbClr val="000000"/>
              </a:solidFill>
              <a:latin typeface="Calibri" panose="020F0502020204030204" pitchFamily="34" charset="0"/>
            </a:endParaRPr>
          </a:p>
          <a:p>
            <a:pPr lvl="0"/>
            <a:r>
              <a:rPr lang="sk-SK" sz="1600" dirty="0" smtClean="0"/>
              <a:t>Žiadateľ </a:t>
            </a:r>
            <a:r>
              <a:rPr lang="sk-SK" sz="1600" dirty="0"/>
              <a:t>zároveň </a:t>
            </a:r>
            <a:r>
              <a:rPr lang="sk-SK" sz="1600" dirty="0" smtClean="0"/>
              <a:t>pri popise Účinku </a:t>
            </a:r>
            <a:r>
              <a:rPr lang="sk-SK" sz="1600" dirty="0"/>
              <a:t>realizovaných aktivít popíše, podľa zvoleného spôsobu realizácie, resp. </a:t>
            </a:r>
            <a:r>
              <a:rPr lang="sk-SK" sz="1600" dirty="0" smtClean="0"/>
              <a:t>ich kombinácie:</a:t>
            </a:r>
          </a:p>
          <a:p>
            <a:pPr lvl="0"/>
            <a:endParaRPr lang="sk-SK" sz="1200" dirty="0"/>
          </a:p>
          <a:p>
            <a:pPr lvl="0" algn="just"/>
            <a:r>
              <a:rPr lang="sk-SK" sz="1600" dirty="0" smtClean="0"/>
              <a:t>       v</a:t>
            </a:r>
            <a:r>
              <a:rPr lang="sk-SK" sz="1600" dirty="0"/>
              <a:t> prípade </a:t>
            </a:r>
            <a:r>
              <a:rPr lang="sk-SK" sz="1600" b="1" dirty="0"/>
              <a:t>novej pozemnej komunikácie </a:t>
            </a:r>
            <a:r>
              <a:rPr lang="sk-SK" sz="1600" dirty="0"/>
              <a:t>–</a:t>
            </a:r>
            <a:r>
              <a:rPr lang="sk-SK" sz="1600" b="1" dirty="0"/>
              <a:t> </a:t>
            </a:r>
            <a:r>
              <a:rPr lang="sk-SK" sz="1600" dirty="0"/>
              <a:t>Prečo je dôležité vybudovať novú komunikáciu, prečo bolo navrhnuté zvolené trasovanie, akým spôsobom zlepší prístup príslušníkov MRK k inštitúciám/službám, aké inštitúcie/služby sa sprístupnia takouto intervenciou. </a:t>
            </a:r>
          </a:p>
          <a:p>
            <a:pPr lvl="0" algn="just"/>
            <a:r>
              <a:rPr lang="sk-SK" sz="1600" dirty="0" smtClean="0"/>
              <a:t>       v</a:t>
            </a:r>
            <a:r>
              <a:rPr lang="sk-SK" sz="1600" dirty="0"/>
              <a:t> prípade </a:t>
            </a:r>
            <a:r>
              <a:rPr lang="sk-SK" sz="1600" b="1" dirty="0"/>
              <a:t>rekonštrukcie existujúcej pozemnej komunikácie </a:t>
            </a:r>
            <a:r>
              <a:rPr lang="sk-SK" sz="1600" dirty="0"/>
              <a:t>- Prečo je dôležité rekonštruovať túto komunikáciu </a:t>
            </a:r>
            <a:r>
              <a:rPr lang="sk-SK" sz="1600" dirty="0" smtClean="0"/>
              <a:t>a</a:t>
            </a:r>
            <a:r>
              <a:rPr lang="sk-SK" sz="1600" dirty="0"/>
              <a:t> akým spôsobom táto rekonštrukcia zlepší existujúci stav vo vzťahu k </a:t>
            </a:r>
            <a:r>
              <a:rPr lang="sk-SK" sz="1600" dirty="0" smtClean="0"/>
              <a:t>využívaniu </a:t>
            </a:r>
            <a:r>
              <a:rPr lang="sk-SK" sz="1600" dirty="0"/>
              <a:t>a dostupnosti inštitúcií/služieb</a:t>
            </a:r>
            <a:r>
              <a:rPr lang="sk-SK" sz="1600" dirty="0" smtClean="0"/>
              <a:t>, </a:t>
            </a:r>
            <a:r>
              <a:rPr lang="sk-SK" sz="1600" dirty="0"/>
              <a:t>prečo bola vybraná na rekonštrukciu zvolená komunikácia, ak k službe vedie aj iná trasa. </a:t>
            </a:r>
            <a:endParaRPr lang="sk-SK" sz="1600" dirty="0" smtClean="0"/>
          </a:p>
          <a:p>
            <a:pPr lvl="0" algn="just"/>
            <a:r>
              <a:rPr lang="sk-SK" sz="1600" dirty="0"/>
              <a:t> </a:t>
            </a:r>
            <a:r>
              <a:rPr lang="sk-SK" sz="1600" dirty="0" smtClean="0"/>
              <a:t>     v</a:t>
            </a:r>
            <a:r>
              <a:rPr lang="sk-SK" sz="1600" dirty="0"/>
              <a:t> prípade</a:t>
            </a:r>
            <a:r>
              <a:rPr lang="sk-SK" sz="1600" b="1" dirty="0"/>
              <a:t> budovania upokojených komunikácií (spevnených plôch)/odstavných plôch ako súčastí pozemných komunikácii </a:t>
            </a:r>
            <a:r>
              <a:rPr lang="sk-SK" sz="1600" dirty="0"/>
              <a:t>- Akým spôsobom pomôžu </a:t>
            </a:r>
            <a:r>
              <a:rPr lang="sk-SK" sz="1600" dirty="0" smtClean="0"/>
              <a:t>spevnené/odstavné </a:t>
            </a:r>
            <a:r>
              <a:rPr lang="sk-SK" sz="1600" dirty="0"/>
              <a:t>plochy pre zlepšenie života obyvateľov rómskych komunít, akým spôsobom sa zlepší prístup k službám dennej potreby</a:t>
            </a:r>
            <a:r>
              <a:rPr lang="sk-SK" sz="1600" dirty="0" smtClean="0"/>
              <a:t>.</a:t>
            </a:r>
          </a:p>
          <a:p>
            <a:pPr lvl="0" algn="just"/>
            <a:endParaRPr lang="sk-SK" sz="1200" dirty="0"/>
          </a:p>
          <a:p>
            <a:r>
              <a:rPr lang="sk-SK" sz="1600" b="1" dirty="0"/>
              <a:t>V prípade, ak má obec kombináciu osídlení alebo viacero osídlení, je potrebné popísať účinok realizovaných aktivít vo vzťahu k obyvateľom MRK každého osídlenia.</a:t>
            </a:r>
            <a:endParaRPr lang="sk-SK" sz="2000" dirty="0"/>
          </a:p>
          <a:p>
            <a:pPr lvl="0"/>
            <a:r>
              <a:rPr lang="sk-SK" dirty="0"/>
              <a:t> </a:t>
            </a:r>
            <a:endParaRPr lang="sk-SK"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865240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214282" y="214290"/>
            <a:ext cx="5857916" cy="523220"/>
          </a:xfrm>
          <a:prstGeom prst="rect">
            <a:avLst/>
          </a:prstGeom>
        </p:spPr>
        <p:txBody>
          <a:bodyPr wrap="square">
            <a:spAutoFit/>
          </a:bodyPr>
          <a:lstStyle/>
          <a:p>
            <a:pPr algn="ctr"/>
            <a:r>
              <a:rPr lang="sk-SK" sz="2800" b="1" dirty="0" smtClean="0">
                <a:solidFill>
                  <a:srgbClr val="F79646">
                    <a:lumMod val="75000"/>
                  </a:srgbClr>
                </a:solidFill>
                <a:cs typeface="WenQuanYi Zen Hei" charset="0"/>
              </a:rPr>
              <a:t>Pozemné komunikácie</a:t>
            </a:r>
            <a:endParaRPr lang="sk-SK" sz="1500" b="1" u="sng" dirty="0" smtClean="0">
              <a:solidFill>
                <a:srgbClr val="F79646">
                  <a:lumMod val="75000"/>
                </a:srgbClr>
              </a:solidFill>
              <a:cs typeface="WenQuanYi Zen Hei" charset="0"/>
            </a:endParaRPr>
          </a:p>
        </p:txBody>
      </p:sp>
      <p:pic>
        <p:nvPicPr>
          <p:cNvPr id="5" name="Picture 2"/>
          <p:cNvPicPr>
            <a:picLocks noChangeAspect="1" noChangeArrowheads="1"/>
          </p:cNvPicPr>
          <p:nvPr/>
        </p:nvPicPr>
        <p:blipFill>
          <a:blip r:embed="rId4"/>
          <a:srcRect/>
          <a:stretch>
            <a:fillRect/>
          </a:stretch>
        </p:blipFill>
        <p:spPr bwMode="auto">
          <a:xfrm>
            <a:off x="6338265" y="290542"/>
            <a:ext cx="2431539" cy="1343573"/>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92280" y="290541"/>
            <a:ext cx="1677524" cy="877855"/>
          </a:xfrm>
          <a:prstGeom prst="rect">
            <a:avLst/>
          </a:prstGeom>
          <a:noFill/>
          <a:ln w="9525">
            <a:noFill/>
            <a:miter lim="800000"/>
            <a:headEnd/>
            <a:tailEnd/>
          </a:ln>
          <a:effectLst/>
        </p:spPr>
      </p:pic>
      <p:sp>
        <p:nvSpPr>
          <p:cNvPr id="2" name="Obdĺžnik 1"/>
          <p:cNvSpPr/>
          <p:nvPr/>
        </p:nvSpPr>
        <p:spPr>
          <a:xfrm>
            <a:off x="323528" y="836712"/>
            <a:ext cx="8712968" cy="5232202"/>
          </a:xfrm>
          <a:prstGeom prst="rect">
            <a:avLst/>
          </a:prstGeom>
        </p:spPr>
        <p:txBody>
          <a:bodyPr wrap="square">
            <a:spAutoFit/>
          </a:bodyPr>
          <a:lstStyle/>
          <a:p>
            <a:r>
              <a:rPr lang="sk-SK" b="1" u="sng" dirty="0" smtClean="0">
                <a:solidFill>
                  <a:srgbClr val="000000"/>
                </a:solidFill>
                <a:latin typeface="Arial" panose="020B0604020202020204" pitchFamily="34" charset="0"/>
                <a:cs typeface="Arial" panose="020B0604020202020204" pitchFamily="34" charset="0"/>
              </a:rPr>
              <a:t>Dôležité informácie z prílohy č. 9 </a:t>
            </a:r>
          </a:p>
          <a:p>
            <a:r>
              <a:rPr lang="pl-PL" b="1" u="sng" dirty="0" smtClean="0">
                <a:solidFill>
                  <a:srgbClr val="000000"/>
                </a:solidFill>
                <a:latin typeface="Arial" panose="020B0604020202020204" pitchFamily="34" charset="0"/>
                <a:cs typeface="Arial" panose="020B0604020202020204" pitchFamily="34" charset="0"/>
              </a:rPr>
              <a:t>Podmienky </a:t>
            </a:r>
            <a:r>
              <a:rPr lang="pl-PL" b="1" u="sng" dirty="0">
                <a:solidFill>
                  <a:srgbClr val="000000"/>
                </a:solidFill>
                <a:latin typeface="Arial" panose="020B0604020202020204" pitchFamily="34" charset="0"/>
                <a:cs typeface="Arial" panose="020B0604020202020204" pitchFamily="34" charset="0"/>
              </a:rPr>
              <a:t>súladu projektu s princípmi </a:t>
            </a:r>
            <a:r>
              <a:rPr lang="sk-SK" b="1" u="sng" dirty="0" smtClean="0">
                <a:solidFill>
                  <a:srgbClr val="000000"/>
                </a:solidFill>
                <a:latin typeface="Arial" panose="020B0604020202020204" pitchFamily="34" charset="0"/>
                <a:cs typeface="Arial" panose="020B0604020202020204" pitchFamily="34" charset="0"/>
              </a:rPr>
              <a:t>3D: </a:t>
            </a:r>
          </a:p>
          <a:p>
            <a:endParaRPr lang="sk-SK" u="sng" dirty="0">
              <a:solidFill>
                <a:srgbClr val="000000"/>
              </a:solidFill>
              <a:latin typeface="Calibri" panose="020F0502020204030204" pitchFamily="34" charset="0"/>
            </a:endParaRPr>
          </a:p>
          <a:p>
            <a:r>
              <a:rPr lang="sk-SK" b="1" u="sng" dirty="0"/>
              <a:t>Pre splnenie podmienky súladu projektu</a:t>
            </a:r>
            <a:r>
              <a:rPr lang="sk-SK" b="1" dirty="0"/>
              <a:t> s princípmi 3D je žiadateľ v časti 7 formulára ŽoNFP </a:t>
            </a:r>
            <a:r>
              <a:rPr lang="sk-SK" b="1" u="sng" dirty="0"/>
              <a:t>povinný popísať</a:t>
            </a:r>
            <a:r>
              <a:rPr lang="sk-SK" b="1" u="sng" dirty="0" smtClean="0"/>
              <a:t>:</a:t>
            </a:r>
          </a:p>
          <a:p>
            <a:pPr lvl="0"/>
            <a:endParaRPr lang="sk-SK" sz="2800" dirty="0" smtClean="0"/>
          </a:p>
          <a:p>
            <a:pPr marL="285750" indent="-285750">
              <a:buFont typeface="Arial" panose="020B0604020202020204" pitchFamily="34" charset="0"/>
              <a:buChar char="•"/>
            </a:pPr>
            <a:r>
              <a:rPr lang="sk-SK" b="1" dirty="0" smtClean="0"/>
              <a:t>ako </a:t>
            </a:r>
            <a:r>
              <a:rPr lang="sk-SK" b="1" dirty="0"/>
              <a:t>realizácia aktivít</a:t>
            </a:r>
            <a:r>
              <a:rPr lang="sk-SK" dirty="0"/>
              <a:t> </a:t>
            </a:r>
            <a:r>
              <a:rPr lang="sk-SK" b="1" dirty="0"/>
              <a:t>komplexne</a:t>
            </a:r>
            <a:r>
              <a:rPr lang="sk-SK" dirty="0"/>
              <a:t> prispeje k naplneniu všetkých 3 princípov </a:t>
            </a:r>
            <a:r>
              <a:rPr lang="sk-SK" dirty="0" err="1"/>
              <a:t>t.j</a:t>
            </a:r>
            <a:r>
              <a:rPr lang="sk-SK" dirty="0"/>
              <a:t>.  </a:t>
            </a:r>
            <a:r>
              <a:rPr lang="sk-SK" dirty="0" err="1"/>
              <a:t>desegregácii</a:t>
            </a:r>
            <a:r>
              <a:rPr lang="sk-SK" dirty="0"/>
              <a:t>, </a:t>
            </a:r>
            <a:r>
              <a:rPr lang="sk-SK" dirty="0" err="1"/>
              <a:t>degetoizácii</a:t>
            </a:r>
            <a:r>
              <a:rPr lang="sk-SK" dirty="0"/>
              <a:t> a </a:t>
            </a:r>
            <a:r>
              <a:rPr lang="sk-SK" dirty="0" err="1"/>
              <a:t>destigmatizácii</a:t>
            </a:r>
            <a:r>
              <a:rPr lang="sk-SK" dirty="0"/>
              <a:t> obyvateľov (vytvorením predpokladov na zvýšenie dostupnosti vzdelávacích inštitúcii, zdravotníckych zariadení, pracovných príležitostí a pod., zvýšením bezpečnosti obyvateľov MRK sa priamo zvyšuje kvalita života príslušníkov MRK a vytvárajú sa podmienky na ich celkovú integráciu do spoločnosti)</a:t>
            </a:r>
            <a:r>
              <a:rPr lang="sk-SK" sz="1600" dirty="0"/>
              <a:t>.</a:t>
            </a:r>
            <a:endParaRPr lang="sk-SK" sz="2800" dirty="0"/>
          </a:p>
          <a:p>
            <a:endParaRPr lang="sk-SK" b="1" u="sng" dirty="0" smtClean="0"/>
          </a:p>
          <a:p>
            <a:r>
              <a:rPr lang="sk-SK" b="1" u="sng" dirty="0" smtClean="0"/>
              <a:t>V</a:t>
            </a:r>
            <a:r>
              <a:rPr lang="sk-SK" b="1" u="sng" dirty="0"/>
              <a:t> prípade, ak projekt nie je v súlade s princípmi 3D, žiadosť bude neschválená. Preto je tu potrebné dôsledne súlad s 3D princípmi popísať.</a:t>
            </a:r>
          </a:p>
          <a:p>
            <a:pPr algn="just"/>
            <a:endParaRPr lang="sk-SK" dirty="0">
              <a:solidFill>
                <a:srgbClr val="000000"/>
              </a:solidFill>
              <a:latin typeface="Calibri" panose="020F0502020204030204" pitchFamily="34" charset="0"/>
            </a:endParaRPr>
          </a:p>
          <a:p>
            <a:pPr algn="just"/>
            <a:endParaRPr lang="sk-SK" b="1" dirty="0">
              <a:solidFill>
                <a:srgbClr val="000000"/>
              </a:solidFill>
              <a:latin typeface="Calibri" panose="020F0502020204030204" pitchFamily="34" charset="0"/>
            </a:endParaRPr>
          </a:p>
          <a:p>
            <a:endParaRPr lang="sk-SK"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39903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179512" y="116632"/>
            <a:ext cx="7464322" cy="830997"/>
          </a:xfrm>
          <a:prstGeom prst="rect">
            <a:avLst/>
          </a:prstGeom>
        </p:spPr>
        <p:txBody>
          <a:bodyPr wrap="square">
            <a:spAutoFit/>
          </a:bodyPr>
          <a:lstStyle/>
          <a:p>
            <a:r>
              <a:rPr lang="sk-SK" sz="2000" b="1" cap="all" dirty="0" smtClean="0">
                <a:solidFill>
                  <a:schemeClr val="accent6"/>
                </a:solidFill>
              </a:rPr>
              <a:t>                                 </a:t>
            </a:r>
          </a:p>
          <a:p>
            <a:r>
              <a:rPr lang="sk-SK" sz="2800" b="1" dirty="0" smtClean="0">
                <a:solidFill>
                  <a:srgbClr val="F79646">
                    <a:lumMod val="75000"/>
                  </a:srgbClr>
                </a:solidFill>
                <a:cs typeface="WenQuanYi Zen Hei" charset="0"/>
              </a:rPr>
              <a:t>                          Hlavná </a:t>
            </a:r>
            <a:r>
              <a:rPr lang="sk-SK" sz="2800" b="1" dirty="0">
                <a:solidFill>
                  <a:srgbClr val="F79646">
                    <a:lumMod val="75000"/>
                  </a:srgbClr>
                </a:solidFill>
                <a:cs typeface="WenQuanYi Zen Hei" charset="0"/>
              </a:rPr>
              <a:t>aktivita</a:t>
            </a:r>
          </a:p>
        </p:txBody>
      </p:sp>
      <p:sp>
        <p:nvSpPr>
          <p:cNvPr id="5" name="Obdĺžnik 4"/>
          <p:cNvSpPr/>
          <p:nvPr/>
        </p:nvSpPr>
        <p:spPr>
          <a:xfrm>
            <a:off x="323528" y="1500174"/>
            <a:ext cx="8429684" cy="4616648"/>
          </a:xfrm>
          <a:prstGeom prst="rect">
            <a:avLst/>
          </a:prstGeom>
        </p:spPr>
        <p:txBody>
          <a:bodyPr wrap="square">
            <a:spAutoFit/>
          </a:bodyPr>
          <a:lstStyle/>
          <a:p>
            <a:pPr algn="just"/>
            <a:r>
              <a:rPr lang="sk-SK" b="1" dirty="0" smtClean="0"/>
              <a:t>Hlavná </a:t>
            </a:r>
            <a:r>
              <a:rPr lang="sk-SK" b="1" dirty="0"/>
              <a:t>aktivita </a:t>
            </a:r>
            <a:r>
              <a:rPr lang="sk-SK" dirty="0"/>
              <a:t>nie je vo výzve striktne zadefinovaná, žiadateľ si </a:t>
            </a:r>
            <a:r>
              <a:rPr lang="sk-SK" dirty="0" smtClean="0"/>
              <a:t>môže vybrať </a:t>
            </a:r>
            <a:r>
              <a:rPr lang="sk-SK" b="1" dirty="0" smtClean="0"/>
              <a:t>jednu z </a:t>
            </a:r>
            <a:r>
              <a:rPr lang="sk-SK" b="1" dirty="0"/>
              <a:t>možností</a:t>
            </a:r>
            <a:r>
              <a:rPr lang="sk-SK" dirty="0"/>
              <a:t>, ktoré sú </a:t>
            </a:r>
            <a:r>
              <a:rPr lang="sk-SK" dirty="0" smtClean="0"/>
              <a:t>ako spôsoby realizácie zadefinované </a:t>
            </a:r>
            <a:r>
              <a:rPr lang="sk-SK" dirty="0"/>
              <a:t>v prílohe výzvy č. 8 Podmienky poskytnutia príspevku a spôsob ich overenia, konkrétne </a:t>
            </a:r>
            <a:r>
              <a:rPr lang="sk-SK" dirty="0" smtClean="0"/>
              <a:t>v PPP </a:t>
            </a:r>
            <a:r>
              <a:rPr lang="sk-SK" dirty="0"/>
              <a:t>č. 10. </a:t>
            </a:r>
            <a:endParaRPr lang="sk-SK" dirty="0" smtClean="0"/>
          </a:p>
          <a:p>
            <a:pPr algn="just"/>
            <a:endParaRPr lang="sk-SK" dirty="0" smtClean="0"/>
          </a:p>
          <a:p>
            <a:pPr algn="just"/>
            <a:r>
              <a:rPr lang="sk-SK" dirty="0" smtClean="0"/>
              <a:t>ALEBO</a:t>
            </a:r>
            <a:endParaRPr lang="sk-SK" dirty="0"/>
          </a:p>
          <a:p>
            <a:pPr algn="just"/>
            <a:endParaRPr lang="sk-SK" dirty="0" smtClean="0"/>
          </a:p>
          <a:p>
            <a:pPr algn="just"/>
            <a:r>
              <a:rPr lang="sk-SK" dirty="0" smtClean="0"/>
              <a:t>V </a:t>
            </a:r>
            <a:r>
              <a:rPr lang="sk-SK" dirty="0"/>
              <a:t>prípade výberu viacerých aktivít žiadateľ napíše ako hlavnú aktivitu </a:t>
            </a:r>
            <a:r>
              <a:rPr lang="sk-SK" dirty="0" smtClean="0"/>
              <a:t>napr. </a:t>
            </a:r>
            <a:r>
              <a:rPr lang="sk-SK" b="1" dirty="0" smtClean="0"/>
              <a:t>typ </a:t>
            </a:r>
            <a:r>
              <a:rPr lang="sk-SK" b="1" dirty="0"/>
              <a:t>aktivity</a:t>
            </a:r>
            <a:r>
              <a:rPr lang="sk-SK" dirty="0"/>
              <a:t>: </a:t>
            </a:r>
            <a:r>
              <a:rPr lang="sk-SK" b="1" u="sng" dirty="0"/>
              <a:t>„Podpora dobudovania základnej technickej infraštruktúry“ </a:t>
            </a:r>
            <a:r>
              <a:rPr lang="sk-SK" b="1" u="sng" dirty="0" smtClean="0"/>
              <a:t>.</a:t>
            </a:r>
          </a:p>
          <a:p>
            <a:pPr algn="just"/>
            <a:endParaRPr lang="sk-SK" b="1" u="sng" dirty="0"/>
          </a:p>
          <a:p>
            <a:pPr algn="just"/>
            <a:r>
              <a:rPr lang="sk-SK" dirty="0" smtClean="0"/>
              <a:t>ALEBO</a:t>
            </a:r>
          </a:p>
          <a:p>
            <a:pPr algn="just"/>
            <a:endParaRPr lang="sk-SK" dirty="0"/>
          </a:p>
          <a:p>
            <a:pPr algn="just"/>
            <a:r>
              <a:rPr lang="sk-SK" dirty="0" smtClean="0"/>
              <a:t>Žiadateľ si zadefinuje </a:t>
            </a:r>
            <a:r>
              <a:rPr lang="sk-SK" b="1" dirty="0" smtClean="0"/>
              <a:t>vlastný názov hlavnej aktivity</a:t>
            </a:r>
            <a:r>
              <a:rPr lang="sk-SK" dirty="0" smtClean="0"/>
              <a:t>, ktorý zohľadní spôsob realizácie projektu.</a:t>
            </a:r>
          </a:p>
          <a:p>
            <a:pPr algn="just"/>
            <a:endParaRPr lang="sk-SK" dirty="0"/>
          </a:p>
          <a:p>
            <a:pPr algn="ctr"/>
            <a:r>
              <a:rPr lang="sk-SK" sz="2400" dirty="0" smtClean="0"/>
              <a:t>Žiadateľ si stanoví iba </a:t>
            </a:r>
            <a:r>
              <a:rPr lang="sk-SK" sz="2400" b="1" dirty="0" smtClean="0"/>
              <a:t>jednu hlavnú aktivitu</a:t>
            </a:r>
          </a:p>
        </p:txBody>
      </p:sp>
      <p:pic>
        <p:nvPicPr>
          <p:cNvPr id="4" name="Picture 2"/>
          <p:cNvPicPr>
            <a:picLocks noChangeAspect="1" noChangeArrowheads="1"/>
          </p:cNvPicPr>
          <p:nvPr/>
        </p:nvPicPr>
        <p:blipFill>
          <a:blip r:embed="rId3" cstate="print"/>
          <a:srcRect/>
          <a:stretch>
            <a:fillRect/>
          </a:stretch>
        </p:blipFill>
        <p:spPr bwMode="auto">
          <a:xfrm>
            <a:off x="7143768" y="214290"/>
            <a:ext cx="1768091" cy="1285884"/>
          </a:xfrm>
          <a:prstGeom prst="rect">
            <a:avLst/>
          </a:prstGeom>
          <a:noFill/>
          <a:ln w="9525">
            <a:noFill/>
            <a:miter lim="800000"/>
            <a:headEnd/>
            <a:tailEnd/>
          </a:ln>
          <a:effectLst/>
        </p:spPr>
      </p:pic>
    </p:spTree>
    <p:extLst>
      <p:ext uri="{BB962C8B-B14F-4D97-AF65-F5344CB8AC3E}">
        <p14:creationId xmlns:p14="http://schemas.microsoft.com/office/powerpoint/2010/main" val="4282870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214282" y="214290"/>
            <a:ext cx="5857916" cy="523220"/>
          </a:xfrm>
          <a:prstGeom prst="rect">
            <a:avLst/>
          </a:prstGeom>
        </p:spPr>
        <p:txBody>
          <a:bodyPr wrap="square">
            <a:spAutoFit/>
          </a:bodyPr>
          <a:lstStyle/>
          <a:p>
            <a:pPr algn="ctr"/>
            <a:r>
              <a:rPr lang="sk-SK" sz="2800" b="1" dirty="0" smtClean="0">
                <a:solidFill>
                  <a:srgbClr val="F79646">
                    <a:lumMod val="75000"/>
                  </a:srgbClr>
                </a:solidFill>
                <a:cs typeface="WenQuanYi Zen Hei" charset="0"/>
              </a:rPr>
              <a:t>Pozemné komunikácie</a:t>
            </a:r>
            <a:endParaRPr lang="sk-SK" sz="1500" b="1" u="sng" dirty="0" smtClean="0">
              <a:solidFill>
                <a:srgbClr val="F79646">
                  <a:lumMod val="75000"/>
                </a:srgbClr>
              </a:solidFill>
              <a:cs typeface="WenQuanYi Zen Hei" charset="0"/>
            </a:endParaRPr>
          </a:p>
        </p:txBody>
      </p:sp>
      <p:sp>
        <p:nvSpPr>
          <p:cNvPr id="4" name="Obdĺžnik 3"/>
          <p:cNvSpPr/>
          <p:nvPr/>
        </p:nvSpPr>
        <p:spPr>
          <a:xfrm>
            <a:off x="395536" y="1236507"/>
            <a:ext cx="8429684" cy="4524315"/>
          </a:xfrm>
          <a:prstGeom prst="rect">
            <a:avLst/>
          </a:prstGeom>
        </p:spPr>
        <p:txBody>
          <a:bodyPr wrap="square">
            <a:spAutoFit/>
          </a:bodyPr>
          <a:lstStyle/>
          <a:p>
            <a:r>
              <a:rPr lang="sk-SK" b="1" u="sng" dirty="0" smtClean="0"/>
              <a:t>Oznam </a:t>
            </a:r>
            <a:r>
              <a:rPr lang="sk-SK" b="1" u="sng" dirty="0"/>
              <a:t>pre žiadateľov v rámci výzvy</a:t>
            </a:r>
            <a:endParaRPr lang="sk-SK" dirty="0"/>
          </a:p>
          <a:p>
            <a:endParaRPr lang="sk-SK" dirty="0" smtClean="0"/>
          </a:p>
          <a:p>
            <a:r>
              <a:rPr lang="sk-SK" dirty="0" smtClean="0"/>
              <a:t>Pre </a:t>
            </a:r>
            <a:r>
              <a:rPr lang="sk-SK" dirty="0"/>
              <a:t>rýchlejšiu a plynulejšiu kontrolu žiadostí o NFP zo strany SO pre OP ĽZ</a:t>
            </a:r>
            <a:r>
              <a:rPr lang="sk-SK" dirty="0" smtClean="0"/>
              <a:t>, je potrebné, aby žiadateľ pri </a:t>
            </a:r>
            <a:r>
              <a:rPr lang="sk-SK" dirty="0"/>
              <a:t>predkladaní žiadosti v rámci prílohy č. 7 ŽoNFP: "</a:t>
            </a:r>
            <a:r>
              <a:rPr lang="sk-SK" i="1" dirty="0"/>
              <a:t>Projektová dokumentácia stavby, vrátane </a:t>
            </a:r>
            <a:r>
              <a:rPr lang="sk-SK" i="1" dirty="0" err="1"/>
              <a:t>položkového</a:t>
            </a:r>
            <a:r>
              <a:rPr lang="sk-SK" i="1" dirty="0"/>
              <a:t> rozpočtu stavby</a:t>
            </a:r>
            <a:r>
              <a:rPr lang="sk-SK" dirty="0"/>
              <a:t>" </a:t>
            </a:r>
            <a:r>
              <a:rPr lang="sk-SK" dirty="0" smtClean="0"/>
              <a:t>doplnil </a:t>
            </a:r>
            <a:r>
              <a:rPr lang="sk-SK" b="1" dirty="0" smtClean="0"/>
              <a:t>mapku</a:t>
            </a:r>
            <a:r>
              <a:rPr lang="sk-SK" dirty="0"/>
              <a:t> celkového pohľadu obce s jednoduchou legendou (napr. situačná mapa, </a:t>
            </a:r>
            <a:r>
              <a:rPr lang="sk-SK" dirty="0" err="1"/>
              <a:t>google</a:t>
            </a:r>
            <a:r>
              <a:rPr lang="sk-SK" dirty="0"/>
              <a:t> </a:t>
            </a:r>
            <a:r>
              <a:rPr lang="sk-SK" dirty="0" err="1"/>
              <a:t>maps</a:t>
            </a:r>
            <a:r>
              <a:rPr lang="sk-SK" dirty="0"/>
              <a:t> atď.) so zakreslením</a:t>
            </a:r>
            <a:r>
              <a:rPr lang="sk-SK" dirty="0" smtClean="0"/>
              <a:t>:</a:t>
            </a:r>
          </a:p>
          <a:p>
            <a:endParaRPr lang="sk-SK" dirty="0"/>
          </a:p>
          <a:p>
            <a:pPr marL="285750" indent="-285750">
              <a:buFont typeface="Arial" panose="020B0604020202020204" pitchFamily="34" charset="0"/>
              <a:buChar char="•"/>
            </a:pPr>
            <a:r>
              <a:rPr lang="sk-SK" dirty="0"/>
              <a:t>osídlenia/osídlení s prítomnosťou MRK, ktoré budú podporené z projektu;</a:t>
            </a:r>
          </a:p>
          <a:p>
            <a:pPr marL="285750" indent="-285750">
              <a:buFont typeface="Arial" panose="020B0604020202020204" pitchFamily="34" charset="0"/>
              <a:buChar char="•"/>
            </a:pPr>
            <a:r>
              <a:rPr lang="sk-SK" dirty="0"/>
              <a:t>informácie o počte osôb v jednotlivých podporených lokalitách;</a:t>
            </a:r>
          </a:p>
          <a:p>
            <a:pPr marL="285750" indent="-285750">
              <a:buFont typeface="Arial" panose="020B0604020202020204" pitchFamily="34" charset="0"/>
              <a:buChar char="•"/>
            </a:pPr>
            <a:r>
              <a:rPr lang="sk-SK" dirty="0"/>
              <a:t>trasovania </a:t>
            </a:r>
            <a:r>
              <a:rPr lang="sk-SK" b="1" dirty="0"/>
              <a:t>nového</a:t>
            </a:r>
            <a:r>
              <a:rPr lang="sk-SK" dirty="0"/>
              <a:t> úseku, ktorý bude z projektu podporený;</a:t>
            </a:r>
          </a:p>
          <a:p>
            <a:pPr marL="285750" indent="-285750">
              <a:buFont typeface="Arial" panose="020B0604020202020204" pitchFamily="34" charset="0"/>
              <a:buChar char="•"/>
            </a:pPr>
            <a:r>
              <a:rPr lang="sk-SK" dirty="0"/>
              <a:t>trasovania </a:t>
            </a:r>
            <a:r>
              <a:rPr lang="sk-SK" b="1" dirty="0"/>
              <a:t>rekonštruovaného</a:t>
            </a:r>
            <a:r>
              <a:rPr lang="sk-SK" dirty="0"/>
              <a:t> úseku, ktorý bude z projektu podporený;</a:t>
            </a:r>
          </a:p>
          <a:p>
            <a:pPr marL="285750" indent="-285750">
              <a:buFont typeface="Arial" panose="020B0604020202020204" pitchFamily="34" charset="0"/>
              <a:buChar char="•"/>
            </a:pPr>
            <a:r>
              <a:rPr lang="sk-SK" dirty="0"/>
              <a:t>o aký typ podporeného úseku sa jedná (napr. cesta, chodník, lávka, most a pod.)</a:t>
            </a:r>
          </a:p>
          <a:p>
            <a:pPr marL="285750" indent="-285750">
              <a:buFont typeface="Arial" panose="020B0604020202020204" pitchFamily="34" charset="0"/>
              <a:buChar char="•"/>
            </a:pPr>
            <a:r>
              <a:rPr lang="sk-SK" dirty="0"/>
              <a:t>služieb, ku ktorým sa zlepší realizáciou projektu dostupnosť a spojenie pre obyvateľov MRK.</a:t>
            </a:r>
          </a:p>
        </p:txBody>
      </p:sp>
      <p:pic>
        <p:nvPicPr>
          <p:cNvPr id="4098" name="Picture 2"/>
          <p:cNvPicPr>
            <a:picLocks noChangeAspect="1" noChangeArrowheads="1"/>
          </p:cNvPicPr>
          <p:nvPr/>
        </p:nvPicPr>
        <p:blipFill>
          <a:blip r:embed="rId4"/>
          <a:srcRect/>
          <a:stretch>
            <a:fillRect/>
          </a:stretch>
        </p:blipFill>
        <p:spPr bwMode="auto">
          <a:xfrm>
            <a:off x="6215074" y="214290"/>
            <a:ext cx="2431539" cy="1343573"/>
          </a:xfrm>
          <a:prstGeom prst="rect">
            <a:avLst/>
          </a:prstGeom>
          <a:noFill/>
          <a:ln w="9525">
            <a:noFill/>
            <a:miter lim="800000"/>
            <a:headEnd/>
            <a:tailEnd/>
          </a:ln>
          <a:effectLst/>
        </p:spPr>
      </p:pic>
      <p:pic>
        <p:nvPicPr>
          <p:cNvPr id="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948263" y="214290"/>
            <a:ext cx="1698349" cy="954107"/>
          </a:xfrm>
          <a:prstGeom prst="rect">
            <a:avLst/>
          </a:prstGeom>
          <a:noFill/>
          <a:ln w="9525">
            <a:noFill/>
            <a:miter lim="800000"/>
            <a:headEnd/>
            <a:tailEnd/>
          </a:ln>
          <a:effectLst/>
        </p:spPr>
      </p:pic>
    </p:spTree>
    <p:extLst>
      <p:ext uri="{BB962C8B-B14F-4D97-AF65-F5344CB8AC3E}">
        <p14:creationId xmlns:p14="http://schemas.microsoft.com/office/powerpoint/2010/main" val="392132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sz="1800" b="1" dirty="0">
                <a:solidFill>
                  <a:schemeClr val="accent6">
                    <a:lumMod val="75000"/>
                  </a:schemeClr>
                </a:solidFill>
                <a:latin typeface="Arial" panose="020B0604020202020204" pitchFamily="34" charset="0"/>
                <a:cs typeface="Arial" panose="020B0604020202020204" pitchFamily="34" charset="0"/>
              </a:rPr>
              <a:t>Zoznam povinných príloh k Žiadosti o nenávratný finančný príspevok </a:t>
            </a:r>
            <a:endParaRPr lang="sk-SK" sz="1800" b="1" cap="all" dirty="0">
              <a:solidFill>
                <a:schemeClr val="accent6">
                  <a:lumMod val="75000"/>
                </a:schemeClr>
              </a:solidFill>
              <a:latin typeface="Arial" panose="020B0604020202020204" pitchFamily="34" charset="0"/>
              <a:ea typeface="+mn-ea"/>
              <a:cs typeface="Arial" panose="020B0604020202020204" pitchFamily="34" charset="0"/>
            </a:endParaRPr>
          </a:p>
        </p:txBody>
      </p:sp>
      <p:sp>
        <p:nvSpPr>
          <p:cNvPr id="3" name="Zástupný symbol obsahu 2"/>
          <p:cNvSpPr>
            <a:spLocks noGrp="1"/>
          </p:cNvSpPr>
          <p:nvPr>
            <p:ph idx="1"/>
          </p:nvPr>
        </p:nvSpPr>
        <p:spPr>
          <a:xfrm>
            <a:off x="323528" y="1196752"/>
            <a:ext cx="8496944" cy="5246043"/>
          </a:xfrm>
        </p:spPr>
        <p:txBody>
          <a:bodyPr/>
          <a:lstStyle/>
          <a:p>
            <a:pPr>
              <a:buFont typeface="Arial" panose="020B0604020202020204" pitchFamily="34" charset="0"/>
              <a:buChar char="•"/>
            </a:pPr>
            <a:r>
              <a:rPr lang="sk-SK" sz="1800" b="1" u="sng" dirty="0" smtClean="0">
                <a:latin typeface="Arial" panose="020B0604020202020204" pitchFamily="34" charset="0"/>
                <a:cs typeface="Arial" panose="020B0604020202020204" pitchFamily="34" charset="0"/>
              </a:rPr>
              <a:t>Príloha </a:t>
            </a:r>
            <a:r>
              <a:rPr lang="sk-SK" sz="1800" b="1" u="sng" dirty="0">
                <a:latin typeface="Arial" panose="020B0604020202020204" pitchFamily="34" charset="0"/>
                <a:cs typeface="Arial" panose="020B0604020202020204" pitchFamily="34" charset="0"/>
              </a:rPr>
              <a:t>č. </a:t>
            </a:r>
            <a:r>
              <a:rPr lang="sk-SK" sz="1800" b="1" u="sng" dirty="0" smtClean="0">
                <a:latin typeface="Arial" panose="020B0604020202020204" pitchFamily="34" charset="0"/>
                <a:cs typeface="Arial" panose="020B0604020202020204" pitchFamily="34" charset="0"/>
              </a:rPr>
              <a:t>1: Plnomocenstvo na konanie v mene žiadateľa (ak relevantné)</a:t>
            </a:r>
          </a:p>
          <a:p>
            <a:pPr marL="0" indent="0">
              <a:buNone/>
            </a:pPr>
            <a:r>
              <a:rPr lang="sk-SK" sz="1800" dirty="0" smtClean="0">
                <a:latin typeface="Arial" panose="020B0604020202020204" pitchFamily="34" charset="0"/>
                <a:cs typeface="Arial" panose="020B0604020202020204" pitchFamily="34" charset="0"/>
              </a:rPr>
              <a:t>- </a:t>
            </a:r>
            <a:r>
              <a:rPr lang="sk-SK" sz="1800" u="sng" dirty="0" smtClean="0">
                <a:latin typeface="Arial" panose="020B0604020202020204" pitchFamily="34" charset="0"/>
                <a:cs typeface="Arial" panose="020B0604020202020204" pitchFamily="34" charset="0"/>
              </a:rPr>
              <a:t>Predloženie </a:t>
            </a:r>
            <a:r>
              <a:rPr lang="sk-SK" sz="1800" u="sng" dirty="0">
                <a:latin typeface="Arial" panose="020B0604020202020204" pitchFamily="34" charset="0"/>
                <a:cs typeface="Arial" panose="020B0604020202020204" pitchFamily="34" charset="0"/>
              </a:rPr>
              <a:t>prílohy</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cez ITMS2014</a:t>
            </a:r>
            <a:r>
              <a:rPr lang="sk-SK" sz="1800" dirty="0" smtClean="0">
                <a:latin typeface="Arial" panose="020B0604020202020204" pitchFamily="34" charset="0"/>
                <a:cs typeface="Arial" panose="020B0604020202020204" pitchFamily="34" charset="0"/>
              </a:rPr>
              <a:t>+</a:t>
            </a:r>
          </a:p>
          <a:p>
            <a:pPr>
              <a:buFont typeface="Arial" panose="020B0604020202020204" pitchFamily="34" charset="0"/>
              <a:buChar char="•"/>
            </a:pPr>
            <a:r>
              <a:rPr lang="sk-SK" sz="1800" b="1" u="sng" dirty="0">
                <a:latin typeface="Arial" panose="020B0604020202020204" pitchFamily="34" charset="0"/>
                <a:cs typeface="Arial" panose="020B0604020202020204" pitchFamily="34" charset="0"/>
              </a:rPr>
              <a:t>Príloha č. 2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Udelenie súhlasu pre poskytnutie výpisu z registra (ak relevantné) / Výpis z registra trestov (ak relevantné) </a:t>
            </a:r>
            <a:endParaRPr lang="sk-SK" sz="1800" b="1" u="sng" dirty="0" smtClean="0">
              <a:latin typeface="Arial" panose="020B0604020202020204" pitchFamily="34" charset="0"/>
              <a:cs typeface="Arial" panose="020B0604020202020204" pitchFamily="34" charset="0"/>
            </a:endParaRPr>
          </a:p>
          <a:p>
            <a:pPr algn="just">
              <a:buFontTx/>
              <a:buChar char="-"/>
            </a:pPr>
            <a:r>
              <a:rPr lang="sk-SK" sz="1800" u="sng" dirty="0" smtClean="0">
                <a:latin typeface="Arial" panose="020B0604020202020204" pitchFamily="34" charset="0"/>
                <a:cs typeface="Arial" panose="020B0604020202020204" pitchFamily="34" charset="0"/>
              </a:rPr>
              <a:t>Predloženie </a:t>
            </a:r>
            <a:r>
              <a:rPr lang="sk-SK" sz="1800" u="sng" dirty="0">
                <a:latin typeface="Arial" panose="020B0604020202020204" pitchFamily="34" charset="0"/>
                <a:cs typeface="Arial" panose="020B0604020202020204" pitchFamily="34" charset="0"/>
              </a:rPr>
              <a:t>prílohy</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cez ITMS2014</a:t>
            </a:r>
            <a:r>
              <a:rPr lang="sk-SK" sz="1800" dirty="0" smtClean="0">
                <a:latin typeface="Arial" panose="020B0604020202020204" pitchFamily="34" charset="0"/>
                <a:cs typeface="Arial" panose="020B0604020202020204" pitchFamily="34" charset="0"/>
              </a:rPr>
              <a:t>+</a:t>
            </a:r>
          </a:p>
          <a:p>
            <a:pPr algn="just">
              <a:buFontTx/>
              <a:buChar char="-"/>
            </a:pPr>
            <a:r>
              <a:rPr lang="sk-SK" sz="1800" dirty="0">
                <a:latin typeface="Arial" panose="020B0604020202020204" pitchFamily="34" charset="0"/>
                <a:cs typeface="Arial" panose="020B0604020202020204" pitchFamily="34" charset="0"/>
              </a:rPr>
              <a:t>SO overuje splnenie tejto podmienky poskytnutia príspevku prostredníctvom overenia údajov a informácií v ITMS2014+, ktorý je integrovaný s Informačným systémom Centrálnej správy referenčných údajov, </a:t>
            </a:r>
            <a:r>
              <a:rPr lang="sk-SK" sz="1800" dirty="0" err="1">
                <a:latin typeface="Arial" panose="020B0604020202020204" pitchFamily="34" charset="0"/>
                <a:cs typeface="Arial" panose="020B0604020202020204" pitchFamily="34" charset="0"/>
              </a:rPr>
              <a:t>t.j</a:t>
            </a:r>
            <a:r>
              <a:rPr lang="sk-SK" sz="1800" dirty="0">
                <a:latin typeface="Arial" panose="020B0604020202020204" pitchFamily="34" charset="0"/>
                <a:cs typeface="Arial" panose="020B0604020202020204" pitchFamily="34" charset="0"/>
              </a:rPr>
              <a:t>. prostredníctvom integračnej akcie</a:t>
            </a:r>
            <a:r>
              <a:rPr lang="sk-SK" sz="1800" dirty="0" smtClean="0">
                <a:latin typeface="Arial" panose="020B0604020202020204" pitchFamily="34" charset="0"/>
                <a:cs typeface="Arial" panose="020B0604020202020204" pitchFamily="34" charset="0"/>
              </a:rPr>
              <a:t>.</a:t>
            </a:r>
          </a:p>
          <a:p>
            <a:pPr algn="just">
              <a:buFont typeface="Arial" panose="020B0604020202020204" pitchFamily="34" charset="0"/>
              <a:buChar char="•"/>
            </a:pPr>
            <a:r>
              <a:rPr lang="sk-SK" sz="1800" b="1" u="sng" dirty="0" smtClean="0">
                <a:latin typeface="Arial" panose="020B0604020202020204" pitchFamily="34" charset="0"/>
                <a:cs typeface="Arial" panose="020B0604020202020204" pitchFamily="34" charset="0"/>
              </a:rPr>
              <a:t>Príloha </a:t>
            </a:r>
            <a:r>
              <a:rPr lang="sk-SK" sz="1800" b="1" u="sng" dirty="0">
                <a:latin typeface="Arial" panose="020B0604020202020204" pitchFamily="34" charset="0"/>
                <a:cs typeface="Arial" panose="020B0604020202020204" pitchFamily="34" charset="0"/>
              </a:rPr>
              <a:t>č. 3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Ukazovatele finančnej situácie (podľa záväzného formulára) </a:t>
            </a:r>
            <a:endParaRPr lang="sk-SK" sz="1800" b="1" u="sng" dirty="0" smtClean="0">
              <a:latin typeface="Arial" panose="020B0604020202020204" pitchFamily="34" charset="0"/>
              <a:cs typeface="Arial" panose="020B0604020202020204" pitchFamily="34" charset="0"/>
            </a:endParaRPr>
          </a:p>
          <a:p>
            <a:pPr algn="just">
              <a:buFontTx/>
              <a:buChar char="-"/>
            </a:pPr>
            <a:r>
              <a:rPr lang="sk-SK" sz="1800" u="sng" dirty="0" smtClean="0">
                <a:latin typeface="Arial" panose="020B0604020202020204" pitchFamily="34" charset="0"/>
                <a:cs typeface="Arial" panose="020B0604020202020204" pitchFamily="34" charset="0"/>
              </a:rPr>
              <a:t>Predloženie </a:t>
            </a:r>
            <a:r>
              <a:rPr lang="sk-SK" sz="1800" u="sng" dirty="0">
                <a:latin typeface="Arial" panose="020B0604020202020204" pitchFamily="34" charset="0"/>
                <a:cs typeface="Arial" panose="020B0604020202020204" pitchFamily="34" charset="0"/>
              </a:rPr>
              <a:t>prílohy</a:t>
            </a:r>
            <a:r>
              <a:rPr lang="sk-SK" sz="1800" dirty="0">
                <a:latin typeface="Arial" panose="020B0604020202020204" pitchFamily="34" charset="0"/>
                <a:cs typeface="Arial" panose="020B0604020202020204" pitchFamily="34" charset="0"/>
              </a:rPr>
              <a:t>: vo formáte MS Excel cez ITMS2014+ a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s podpisom štatutárneho orgánu žiadateľa cez ITMS2014+ </a:t>
            </a:r>
            <a:r>
              <a:rPr lang="sk-SK" sz="1800" dirty="0" err="1" smtClean="0">
                <a:latin typeface="Arial" panose="020B0604020202020204" pitchFamily="34" charset="0"/>
                <a:cs typeface="Arial" panose="020B0604020202020204" pitchFamily="34" charset="0"/>
              </a:rPr>
              <a:t>sken</a:t>
            </a:r>
            <a:r>
              <a:rPr lang="sk-SK" sz="1800" dirty="0" smtClean="0">
                <a:latin typeface="Arial" panose="020B0604020202020204" pitchFamily="34" charset="0"/>
                <a:cs typeface="Arial" panose="020B0604020202020204" pitchFamily="34" charset="0"/>
              </a:rPr>
              <a:t> </a:t>
            </a:r>
            <a:r>
              <a:rPr lang="sk-SK" sz="1800" dirty="0">
                <a:latin typeface="Arial" panose="020B0604020202020204" pitchFamily="34" charset="0"/>
                <a:cs typeface="Arial" panose="020B0604020202020204" pitchFamily="34" charset="0"/>
              </a:rPr>
              <a:t>(vo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účtovnej závierky (ak relevantné) </a:t>
            </a:r>
            <a:endParaRPr lang="sk-SK" sz="1800" dirty="0" smtClean="0">
              <a:latin typeface="Arial" panose="020B0604020202020204" pitchFamily="34" charset="0"/>
              <a:cs typeface="Arial" panose="020B0604020202020204" pitchFamily="34" charset="0"/>
            </a:endParaRPr>
          </a:p>
          <a:p>
            <a:pPr marL="0" indent="0" algn="just">
              <a:buNone/>
            </a:pPr>
            <a:endParaRPr lang="sk-SK" sz="18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endParaRPr lang="sk-SK" sz="2000" dirty="0" smtClean="0"/>
          </a:p>
          <a:p>
            <a:pPr marL="0" indent="0">
              <a:buNone/>
            </a:pPr>
            <a:endParaRPr lang="sk-SK" sz="2000" dirty="0" smtClean="0"/>
          </a:p>
          <a:p>
            <a:pPr marL="0" indent="0">
              <a:buNone/>
            </a:pPr>
            <a:endParaRPr lang="sk-SK" sz="2000" b="1" dirty="0">
              <a:latin typeface="Arial" charset="0"/>
              <a:cs typeface="Arial" charset="0"/>
            </a:endParaRPr>
          </a:p>
        </p:txBody>
      </p:sp>
    </p:spTree>
    <p:extLst>
      <p:ext uri="{BB962C8B-B14F-4D97-AF65-F5344CB8AC3E}">
        <p14:creationId xmlns:p14="http://schemas.microsoft.com/office/powerpoint/2010/main" val="278873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p:spPr>
        <p:txBody>
          <a:bodyPr/>
          <a:lstStyle/>
          <a:p>
            <a:r>
              <a:rPr lang="sk-SK" sz="1800" b="1" dirty="0">
                <a:solidFill>
                  <a:schemeClr val="accent6">
                    <a:lumMod val="75000"/>
                  </a:schemeClr>
                </a:solidFill>
                <a:latin typeface="Arial" panose="020B0604020202020204" pitchFamily="34" charset="0"/>
                <a:cs typeface="Arial" panose="020B0604020202020204" pitchFamily="34" charset="0"/>
              </a:rPr>
              <a:t>Zoznam povinných príloh k Žiadosti o nenávratný finančný príspevok </a:t>
            </a:r>
          </a:p>
        </p:txBody>
      </p:sp>
      <p:sp>
        <p:nvSpPr>
          <p:cNvPr id="3" name="Zástupný symbol obsahu 2"/>
          <p:cNvSpPr>
            <a:spLocks noGrp="1"/>
          </p:cNvSpPr>
          <p:nvPr>
            <p:ph idx="1"/>
          </p:nvPr>
        </p:nvSpPr>
        <p:spPr>
          <a:xfrm>
            <a:off x="457200" y="1052736"/>
            <a:ext cx="8229600" cy="5544616"/>
          </a:xfrm>
        </p:spPr>
        <p:txBody>
          <a:bodyPr/>
          <a:lstStyle/>
          <a:p>
            <a:pPr algn="just"/>
            <a:r>
              <a:rPr lang="sk-SK" sz="1800" b="1" u="sng" dirty="0">
                <a:latin typeface="Arial" panose="020B0604020202020204" pitchFamily="34" charset="0"/>
                <a:cs typeface="Arial" panose="020B0604020202020204" pitchFamily="34" charset="0"/>
              </a:rPr>
              <a:t>Príloha č. 4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a:t>
            </a:r>
            <a:r>
              <a:rPr lang="sk-SK" sz="1800" b="1" u="sng" dirty="0" smtClean="0">
                <a:latin typeface="Arial" panose="020B0604020202020204" pitchFamily="34" charset="0"/>
                <a:cs typeface="Arial" panose="020B0604020202020204" pitchFamily="34" charset="0"/>
              </a:rPr>
              <a:t>Uznesenie </a:t>
            </a:r>
            <a:r>
              <a:rPr lang="sk-SK" sz="1800" b="1" u="sng" dirty="0">
                <a:latin typeface="Arial" panose="020B0604020202020204" pitchFamily="34" charset="0"/>
                <a:cs typeface="Arial" panose="020B0604020202020204" pitchFamily="34" charset="0"/>
              </a:rPr>
              <a:t>zastupiteľstva o finančnej </a:t>
            </a:r>
            <a:r>
              <a:rPr lang="sk-SK" sz="1800" b="1" u="sng" dirty="0" smtClean="0">
                <a:latin typeface="Arial" panose="020B0604020202020204" pitchFamily="34" charset="0"/>
                <a:cs typeface="Arial" panose="020B0604020202020204" pitchFamily="34" charset="0"/>
              </a:rPr>
              <a:t>spôsobilosti</a:t>
            </a:r>
          </a:p>
          <a:p>
            <a:pPr algn="just">
              <a:buFontTx/>
              <a:buChar char="-"/>
            </a:pPr>
            <a:r>
              <a:rPr lang="sk-SK" sz="1800" u="sng" dirty="0" smtClean="0">
                <a:latin typeface="Arial" panose="020B0604020202020204" pitchFamily="34" charset="0"/>
                <a:cs typeface="Arial" panose="020B0604020202020204" pitchFamily="34" charset="0"/>
              </a:rPr>
              <a:t>Predloženie prílohy</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cez ITMS2014</a:t>
            </a:r>
            <a:r>
              <a:rPr lang="sk-SK" sz="1800" dirty="0" smtClean="0">
                <a:latin typeface="Arial" panose="020B0604020202020204" pitchFamily="34" charset="0"/>
                <a:cs typeface="Arial" panose="020B0604020202020204" pitchFamily="34" charset="0"/>
              </a:rPr>
              <a:t>+</a:t>
            </a:r>
          </a:p>
          <a:p>
            <a:pPr marL="0" indent="0" algn="just">
              <a:buNone/>
            </a:pPr>
            <a:r>
              <a:rPr lang="sk-SK" sz="1800" b="1" u="sng" dirty="0" smtClean="0">
                <a:latin typeface="Arial" panose="020B0604020202020204" pitchFamily="34" charset="0"/>
                <a:cs typeface="Arial" panose="020B0604020202020204" pitchFamily="34" charset="0"/>
              </a:rPr>
              <a:t>Upozornenie</a:t>
            </a:r>
            <a:r>
              <a:rPr lang="sk-SK" sz="1800" b="1" u="sng" dirty="0">
                <a:latin typeface="Arial" panose="020B0604020202020204" pitchFamily="34" charset="0"/>
                <a:cs typeface="Arial" panose="020B0604020202020204" pitchFamily="34" charset="0"/>
              </a:rPr>
              <a:t>:</a:t>
            </a:r>
            <a:r>
              <a:rPr lang="sk-SK" sz="1800" dirty="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Počas realizácie projektu je žiadateľ/prijímateľ povinný </a:t>
            </a:r>
            <a:r>
              <a:rPr lang="sk-SK" sz="1600" dirty="0" smtClean="0">
                <a:latin typeface="Arial" panose="020B0604020202020204" pitchFamily="34" charset="0"/>
                <a:cs typeface="Arial" panose="020B0604020202020204" pitchFamily="34" charset="0"/>
              </a:rPr>
              <a:t>zabezpečiť </a:t>
            </a:r>
            <a:r>
              <a:rPr lang="sk-SK" sz="1600" dirty="0">
                <a:latin typeface="Arial" panose="020B0604020202020204" pitchFamily="34" charset="0"/>
                <a:cs typeface="Arial" panose="020B0604020202020204" pitchFamily="34" charset="0"/>
              </a:rPr>
              <a:t>finančné prostriedky v plnej výške jeho spolufinancovania </a:t>
            </a:r>
            <a:r>
              <a:rPr lang="sk-SK" sz="1600" dirty="0" smtClean="0">
                <a:latin typeface="Arial" panose="020B0604020202020204" pitchFamily="34" charset="0"/>
                <a:cs typeface="Arial" panose="020B0604020202020204" pitchFamily="34" charset="0"/>
              </a:rPr>
              <a:t>v súlade </a:t>
            </a:r>
            <a:r>
              <a:rPr lang="sk-SK" sz="1600" dirty="0">
                <a:latin typeface="Arial" panose="020B0604020202020204" pitchFamily="34" charset="0"/>
                <a:cs typeface="Arial" panose="020B0604020202020204" pitchFamily="34" charset="0"/>
              </a:rPr>
              <a:t>so Zmluvou o poskytnutí NFP a zároveň zabezpečiť financovanie </a:t>
            </a:r>
            <a:r>
              <a:rPr lang="sk-SK" sz="1600" dirty="0" smtClean="0">
                <a:latin typeface="Arial" panose="020B0604020202020204" pitchFamily="34" charset="0"/>
                <a:cs typeface="Arial" panose="020B0604020202020204" pitchFamily="34" charset="0"/>
              </a:rPr>
              <a:t>prípadných </a:t>
            </a:r>
            <a:r>
              <a:rPr lang="sk-SK" sz="1600" dirty="0">
                <a:latin typeface="Arial" panose="020B0604020202020204" pitchFamily="34" charset="0"/>
                <a:cs typeface="Arial" panose="020B0604020202020204" pitchFamily="34" charset="0"/>
              </a:rPr>
              <a:t>neoprávnených výdavkov, ktoré vzniknú v priebehu realizácie </a:t>
            </a:r>
            <a:r>
              <a:rPr lang="sk-SK" sz="1600" dirty="0" smtClean="0">
                <a:latin typeface="Arial" panose="020B0604020202020204" pitchFamily="34" charset="0"/>
                <a:cs typeface="Arial" panose="020B0604020202020204" pitchFamily="34" charset="0"/>
              </a:rPr>
              <a:t>projektu</a:t>
            </a:r>
            <a:r>
              <a:rPr lang="sk-SK" sz="1600" dirty="0">
                <a:latin typeface="Arial" panose="020B0604020202020204" pitchFamily="34" charset="0"/>
                <a:cs typeface="Arial" panose="020B0604020202020204" pitchFamily="34" charset="0"/>
              </a:rPr>
              <a:t>.</a:t>
            </a:r>
          </a:p>
          <a:p>
            <a:pPr>
              <a:buFont typeface="Arial" panose="020B0604020202020204" pitchFamily="34" charset="0"/>
              <a:buChar char="•"/>
            </a:pPr>
            <a:r>
              <a:rPr lang="sk-SK" sz="1800" b="1" u="sng" dirty="0">
                <a:latin typeface="Arial" panose="020B0604020202020204" pitchFamily="34" charset="0"/>
                <a:cs typeface="Arial" panose="020B0604020202020204" pitchFamily="34" charset="0"/>
              </a:rPr>
              <a:t>Príloha č. 5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Uznesenie zastupiteľstva o schválení programu rozvoja obce a príslušnej územnoplánovacej </a:t>
            </a:r>
            <a:r>
              <a:rPr lang="sk-SK" sz="1800" b="1" u="sng" dirty="0" smtClean="0">
                <a:latin typeface="Arial" panose="020B0604020202020204" pitchFamily="34" charset="0"/>
                <a:cs typeface="Arial" panose="020B0604020202020204" pitchFamily="34" charset="0"/>
              </a:rPr>
              <a:t>dokumentácie</a:t>
            </a:r>
          </a:p>
          <a:p>
            <a:pPr>
              <a:buFontTx/>
              <a:buChar char="-"/>
            </a:pPr>
            <a:r>
              <a:rPr lang="sk-SK" sz="1800" u="sng" dirty="0" smtClean="0">
                <a:latin typeface="Arial" panose="020B0604020202020204" pitchFamily="34" charset="0"/>
                <a:cs typeface="Arial" panose="020B0604020202020204" pitchFamily="34" charset="0"/>
              </a:rPr>
              <a:t>Predloženie </a:t>
            </a:r>
            <a:r>
              <a:rPr lang="sk-SK" sz="1800" u="sng" dirty="0">
                <a:latin typeface="Arial" panose="020B0604020202020204" pitchFamily="34" charset="0"/>
                <a:cs typeface="Arial" panose="020B0604020202020204" pitchFamily="34" charset="0"/>
              </a:rPr>
              <a:t>prílohy</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cez ITMS2014+ (ak relevantné</a:t>
            </a:r>
            <a:r>
              <a:rPr lang="sk-SK" sz="1800" dirty="0" smtClean="0">
                <a:latin typeface="Arial" panose="020B0604020202020204" pitchFamily="34" charset="0"/>
                <a:cs typeface="Arial" panose="020B0604020202020204" pitchFamily="34" charset="0"/>
              </a:rPr>
              <a:t>)</a:t>
            </a:r>
          </a:p>
          <a:p>
            <a:pPr marL="0" indent="0" algn="just">
              <a:buNone/>
            </a:pPr>
            <a:r>
              <a:rPr lang="sk-SK" sz="1800" b="1" u="sng" dirty="0">
                <a:latin typeface="Arial" panose="020B0604020202020204" pitchFamily="34" charset="0"/>
                <a:cs typeface="Arial" panose="020B0604020202020204" pitchFamily="34" charset="0"/>
              </a:rPr>
              <a:t>Upozornenie:</a:t>
            </a:r>
            <a:r>
              <a:rPr lang="sk-SK" sz="1800" dirty="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Ak je uznesenie </a:t>
            </a:r>
            <a:r>
              <a:rPr lang="sk-SK" sz="1600" dirty="0" smtClean="0">
                <a:latin typeface="Arial" panose="020B0604020202020204" pitchFamily="34" charset="0"/>
                <a:cs typeface="Arial" panose="020B0604020202020204" pitchFamily="34" charset="0"/>
              </a:rPr>
              <a:t>zverejnené </a:t>
            </a:r>
            <a:r>
              <a:rPr lang="sk-SK" sz="1600" dirty="0">
                <a:latin typeface="Arial" panose="020B0604020202020204" pitchFamily="34" charset="0"/>
                <a:cs typeface="Arial" panose="020B0604020202020204" pitchFamily="34" charset="0"/>
              </a:rPr>
              <a:t>na webovom sídle žiadateľa, </a:t>
            </a:r>
            <a:r>
              <a:rPr lang="sk-SK" sz="1600" dirty="0" smtClean="0">
                <a:latin typeface="Arial" panose="020B0604020202020204" pitchFamily="34" charset="0"/>
                <a:cs typeface="Arial" panose="020B0604020202020204" pitchFamily="34" charset="0"/>
              </a:rPr>
              <a:t>predkladá v ŽoNFP </a:t>
            </a:r>
            <a:r>
              <a:rPr lang="sk-SK" sz="1600" dirty="0">
                <a:latin typeface="Arial" panose="020B0604020202020204" pitchFamily="34" charset="0"/>
                <a:cs typeface="Arial" panose="020B0604020202020204" pitchFamily="34" charset="0"/>
              </a:rPr>
              <a:t>žiadateľ funkčný a verejne prístupný </a:t>
            </a:r>
            <a:r>
              <a:rPr lang="sk-SK" sz="1600" dirty="0" err="1">
                <a:latin typeface="Arial" panose="020B0604020202020204" pitchFamily="34" charset="0"/>
                <a:cs typeface="Arial" panose="020B0604020202020204" pitchFamily="34" charset="0"/>
              </a:rPr>
              <a:t>link</a:t>
            </a:r>
            <a:r>
              <a:rPr lang="sk-SK" sz="1600" dirty="0">
                <a:latin typeface="Arial" panose="020B0604020202020204" pitchFamily="34" charset="0"/>
                <a:cs typeface="Arial" panose="020B0604020202020204" pitchFamily="34" charset="0"/>
              </a:rPr>
              <a:t> na zverejnené </a:t>
            </a:r>
            <a:r>
              <a:rPr lang="sk-SK" sz="1600" dirty="0" smtClean="0">
                <a:latin typeface="Arial" panose="020B0604020202020204" pitchFamily="34" charset="0"/>
                <a:cs typeface="Arial" panose="020B0604020202020204" pitchFamily="34" charset="0"/>
              </a:rPr>
              <a:t>dokumenty. SO overí </a:t>
            </a:r>
            <a:r>
              <a:rPr lang="sk-SK" sz="1600" dirty="0">
                <a:latin typeface="Arial" panose="020B0604020202020204" pitchFamily="34" charset="0"/>
                <a:cs typeface="Arial" panose="020B0604020202020204" pitchFamily="34" charset="0"/>
              </a:rPr>
              <a:t>zverejnené uznesenie </a:t>
            </a:r>
            <a:r>
              <a:rPr lang="sk-SK" sz="1600" dirty="0" smtClean="0">
                <a:latin typeface="Arial" panose="020B0604020202020204" pitchFamily="34" charset="0"/>
                <a:cs typeface="Arial" panose="020B0604020202020204" pitchFamily="34" charset="0"/>
              </a:rPr>
              <a:t>na </a:t>
            </a:r>
            <a:r>
              <a:rPr lang="sk-SK" sz="1600" dirty="0">
                <a:latin typeface="Arial" panose="020B0604020202020204" pitchFamily="34" charset="0"/>
                <a:cs typeface="Arial" panose="020B0604020202020204" pitchFamily="34" charset="0"/>
              </a:rPr>
              <a:t>webové sídlo. Žiadateľ v tomto prípade predmetné </a:t>
            </a:r>
            <a:r>
              <a:rPr lang="sk-SK" sz="1600" dirty="0" err="1">
                <a:latin typeface="Arial" panose="020B0604020202020204" pitchFamily="34" charset="0"/>
                <a:cs typeface="Arial" panose="020B0604020202020204" pitchFamily="34" charset="0"/>
              </a:rPr>
              <a:t>skeny</a:t>
            </a:r>
            <a:r>
              <a:rPr lang="sk-SK" sz="1600" dirty="0">
                <a:latin typeface="Arial" panose="020B0604020202020204" pitchFamily="34" charset="0"/>
                <a:cs typeface="Arial" panose="020B0604020202020204" pitchFamily="34" charset="0"/>
              </a:rPr>
              <a:t> uznesení nepredkladá cez ITMS2014+. </a:t>
            </a:r>
            <a:endParaRPr lang="sk-SK" sz="1600" dirty="0" smtClean="0">
              <a:latin typeface="Arial" panose="020B0604020202020204" pitchFamily="34" charset="0"/>
              <a:cs typeface="Arial" panose="020B0604020202020204" pitchFamily="34" charset="0"/>
            </a:endParaRPr>
          </a:p>
          <a:p>
            <a:pPr marL="0" indent="0" algn="just">
              <a:buNone/>
            </a:pPr>
            <a:r>
              <a:rPr lang="sk-SK" sz="1600" dirty="0" smtClean="0">
                <a:latin typeface="Arial" panose="020B0604020202020204" pitchFamily="34" charset="0"/>
                <a:cs typeface="Arial" panose="020B0604020202020204" pitchFamily="34" charset="0"/>
              </a:rPr>
              <a:t>Subjekt</a:t>
            </a:r>
            <a:r>
              <a:rPr lang="sk-SK" sz="1600" dirty="0">
                <a:latin typeface="Arial" panose="020B0604020202020204" pitchFamily="34" charset="0"/>
                <a:cs typeface="Arial" panose="020B0604020202020204" pitchFamily="34" charset="0"/>
              </a:rPr>
              <a:t>, ktorý nie je povinný mať vypracovanú územnoplánovaciu dokumentáciu (§ 11 Stavebného zákona), je povinný vyhlásiť, v rámci Formulára ŽoNFP, časť 15. Čestné vyhlásenie, formou čestného vyhlásenia, že v zmysle § 11 Stavebného zákona nie je povinný mať územný plán obce. </a:t>
            </a:r>
            <a:endParaRPr lang="sk-SK" sz="1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8599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457200"/>
            <a:ext cx="8229600" cy="1143000"/>
          </a:xfrm>
        </p:spPr>
        <p:txBody>
          <a:bodyPr/>
          <a:lstStyle/>
          <a:p>
            <a:r>
              <a:rPr lang="sk-SK" sz="1800" b="1" dirty="0">
                <a:solidFill>
                  <a:schemeClr val="accent6">
                    <a:lumMod val="75000"/>
                  </a:schemeClr>
                </a:solidFill>
                <a:latin typeface="Arial" panose="020B0604020202020204" pitchFamily="34" charset="0"/>
                <a:cs typeface="Arial" panose="020B0604020202020204" pitchFamily="34" charset="0"/>
              </a:rPr>
              <a:t>Zoznam povinných príloh k Žiadosti o nenávratný finančný príspevok </a:t>
            </a:r>
          </a:p>
        </p:txBody>
      </p:sp>
      <p:sp>
        <p:nvSpPr>
          <p:cNvPr id="3" name="Zástupný symbol obsahu 2"/>
          <p:cNvSpPr>
            <a:spLocks noGrp="1"/>
          </p:cNvSpPr>
          <p:nvPr>
            <p:ph idx="1"/>
          </p:nvPr>
        </p:nvSpPr>
        <p:spPr>
          <a:xfrm>
            <a:off x="539552" y="1340768"/>
            <a:ext cx="8147248" cy="4785395"/>
          </a:xfrm>
        </p:spPr>
        <p:txBody>
          <a:bodyPr/>
          <a:lstStyle/>
          <a:p>
            <a:r>
              <a:rPr lang="sk-SK" sz="1800" b="1" u="sng" dirty="0">
                <a:latin typeface="Arial" panose="020B0604020202020204" pitchFamily="34" charset="0"/>
                <a:cs typeface="Arial" panose="020B0604020202020204" pitchFamily="34" charset="0"/>
              </a:rPr>
              <a:t>Príloha č. 6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Špecifikácia oprávnených výdavkov a spôsob ich stanovenia </a:t>
            </a:r>
            <a:endParaRPr lang="sk-SK" sz="1800" b="1" u="sng" dirty="0" smtClean="0">
              <a:latin typeface="Arial" panose="020B0604020202020204" pitchFamily="34" charset="0"/>
              <a:cs typeface="Arial" panose="020B0604020202020204" pitchFamily="34" charset="0"/>
            </a:endParaRPr>
          </a:p>
          <a:p>
            <a:pPr>
              <a:buFontTx/>
              <a:buChar char="-"/>
            </a:pPr>
            <a:r>
              <a:rPr lang="sk-SK" sz="1800" u="sng" dirty="0" smtClean="0"/>
              <a:t>Predloženie </a:t>
            </a:r>
            <a:r>
              <a:rPr lang="sk-SK" sz="1800" u="sng" dirty="0"/>
              <a:t>prílohy</a:t>
            </a:r>
            <a:r>
              <a:rPr lang="sk-SK" sz="1800" dirty="0"/>
              <a:t>: vo formáte MS Excel cez ITMS2014+, časť „Prieskum trhu“ – aj </a:t>
            </a:r>
            <a:r>
              <a:rPr lang="sk-SK" sz="1800" dirty="0" err="1"/>
              <a:t>sken</a:t>
            </a:r>
            <a:r>
              <a:rPr lang="sk-SK" sz="1800" dirty="0"/>
              <a:t> (vo formáte .</a:t>
            </a:r>
            <a:r>
              <a:rPr lang="sk-SK" sz="1800" dirty="0" err="1"/>
              <a:t>pdf</a:t>
            </a:r>
            <a:r>
              <a:rPr lang="sk-SK" sz="1800" dirty="0" smtClean="0"/>
              <a:t>) </a:t>
            </a:r>
            <a:endParaRPr lang="sk-SK" sz="1800" dirty="0" smtClean="0">
              <a:latin typeface="Arial" panose="020B0604020202020204" pitchFamily="34" charset="0"/>
              <a:cs typeface="Arial" panose="020B0604020202020204" pitchFamily="34" charset="0"/>
            </a:endParaRPr>
          </a:p>
          <a:p>
            <a:pPr>
              <a:buFontTx/>
              <a:buChar char="-"/>
            </a:pPr>
            <a:r>
              <a:rPr lang="sk-SK" sz="1800" dirty="0" smtClean="0"/>
              <a:t>Rozpočet projektu</a:t>
            </a:r>
          </a:p>
          <a:p>
            <a:pPr>
              <a:buFontTx/>
              <a:buChar char="-"/>
            </a:pPr>
            <a:r>
              <a:rPr lang="sk-SK" sz="1800" dirty="0"/>
              <a:t>Zrealizované verejné </a:t>
            </a:r>
            <a:r>
              <a:rPr lang="sk-SK" sz="1800" dirty="0" smtClean="0"/>
              <a:t>obstarávanie</a:t>
            </a:r>
          </a:p>
          <a:p>
            <a:pPr>
              <a:buFontTx/>
              <a:buChar char="-"/>
            </a:pPr>
            <a:r>
              <a:rPr lang="sk-SK" sz="1800" dirty="0"/>
              <a:t>Rozpočet </a:t>
            </a:r>
            <a:r>
              <a:rPr lang="sk-SK" sz="1800" dirty="0" smtClean="0"/>
              <a:t>stavby</a:t>
            </a:r>
          </a:p>
          <a:p>
            <a:pPr>
              <a:buFontTx/>
              <a:buChar char="-"/>
            </a:pPr>
            <a:r>
              <a:rPr lang="sk-SK" sz="1800" dirty="0"/>
              <a:t>Prieskum </a:t>
            </a:r>
            <a:r>
              <a:rPr lang="sk-SK" sz="1800" dirty="0" smtClean="0"/>
              <a:t>trhu</a:t>
            </a:r>
          </a:p>
          <a:p>
            <a:pPr marL="0" indent="0" algn="just">
              <a:buNone/>
            </a:pPr>
            <a:r>
              <a:rPr lang="sk-SK" sz="1600" b="1" u="sng" dirty="0">
                <a:latin typeface="Arial" panose="020B0604020202020204" pitchFamily="34" charset="0"/>
                <a:cs typeface="Arial" panose="020B0604020202020204" pitchFamily="34" charset="0"/>
              </a:rPr>
              <a:t>Upozornenie:</a:t>
            </a:r>
            <a:r>
              <a:rPr lang="sk-SK" sz="1600" dirty="0">
                <a:latin typeface="Arial" panose="020B0604020202020204" pitchFamily="34" charset="0"/>
                <a:cs typeface="Arial" panose="020B0604020202020204" pitchFamily="34" charset="0"/>
              </a:rPr>
              <a:t> V prípade osobných výdavkov plánovaných na riadenie projektu ( resp. vypracovanie </a:t>
            </a:r>
            <a:r>
              <a:rPr lang="sk-SK" sz="1600" dirty="0" err="1">
                <a:latin typeface="Arial" panose="020B0604020202020204" pitchFamily="34" charset="0"/>
                <a:cs typeface="Arial" panose="020B0604020202020204" pitchFamily="34" charset="0"/>
              </a:rPr>
              <a:t>ŽoNFP</a:t>
            </a:r>
            <a:r>
              <a:rPr lang="sk-SK" sz="1600" dirty="0">
                <a:latin typeface="Arial" panose="020B0604020202020204" pitchFamily="34" charset="0"/>
                <a:cs typeface="Arial" panose="020B0604020202020204" pitchFamily="34" charset="0"/>
              </a:rPr>
              <a:t>) interným zamestnancom je nevyhnutné, aby žiadateľ rešpektoval odmeňovanie jednotlivých pracovných pozícií s ohľadom na jeho predchádzajúcu mzdovú politiku, </a:t>
            </a:r>
            <a:r>
              <a:rPr lang="sk-SK" sz="1600" dirty="0" err="1">
                <a:latin typeface="Arial" panose="020B0604020202020204" pitchFamily="34" charset="0"/>
                <a:cs typeface="Arial" panose="020B0604020202020204" pitchFamily="34" charset="0"/>
              </a:rPr>
              <a:t>t.j</a:t>
            </a:r>
            <a:r>
              <a:rPr lang="sk-SK" sz="1600" dirty="0">
                <a:latin typeface="Arial" panose="020B0604020202020204" pitchFamily="34" charset="0"/>
                <a:cs typeface="Arial" panose="020B0604020202020204" pitchFamily="34" charset="0"/>
              </a:rPr>
              <a:t>. nie je možné akceptovať navýšenie mzdy, resp. odmeny za vykonanú prácu iba z dôvodu prác vykonávaných na projekte financovanom z prostriedkov EŠIF (napr. rozdielne sadzby odmeňovania za práce vykonávané mimo aktivít projektu a za práce vykonávané na aktivitách projektu; rozdielne hodinové sadzby v prípade viacerých projektov tej istej funkcie - projektový manažér - u jednej osoby; neopodstatnené rozdielne hodinové sadzby pri odbornom personáli). </a:t>
            </a:r>
          </a:p>
        </p:txBody>
      </p:sp>
    </p:spTree>
    <p:extLst>
      <p:ext uri="{BB962C8B-B14F-4D97-AF65-F5344CB8AC3E}">
        <p14:creationId xmlns:p14="http://schemas.microsoft.com/office/powerpoint/2010/main" val="3346585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1800" b="1" dirty="0">
                <a:solidFill>
                  <a:schemeClr val="accent6">
                    <a:lumMod val="75000"/>
                  </a:schemeClr>
                </a:solidFill>
                <a:latin typeface="Arial" panose="020B0604020202020204" pitchFamily="34" charset="0"/>
                <a:cs typeface="Arial" panose="020B0604020202020204" pitchFamily="34" charset="0"/>
              </a:rPr>
              <a:t>Zoznam povinných príloh k Žiadosti o nenávratný finančný príspevok </a:t>
            </a:r>
          </a:p>
        </p:txBody>
      </p:sp>
      <p:sp>
        <p:nvSpPr>
          <p:cNvPr id="3" name="Zástupný symbol obsahu 2"/>
          <p:cNvSpPr>
            <a:spLocks noGrp="1"/>
          </p:cNvSpPr>
          <p:nvPr>
            <p:ph idx="1"/>
          </p:nvPr>
        </p:nvSpPr>
        <p:spPr>
          <a:xfrm>
            <a:off x="457200" y="1124744"/>
            <a:ext cx="8229600" cy="5256584"/>
          </a:xfrm>
        </p:spPr>
        <p:txBody>
          <a:bodyPr/>
          <a:lstStyle/>
          <a:p>
            <a:pPr>
              <a:buFont typeface="Arial" panose="020B0604020202020204" pitchFamily="34" charset="0"/>
              <a:buChar char="•"/>
            </a:pPr>
            <a:r>
              <a:rPr lang="sk-SK" sz="1800" b="1" u="sng" dirty="0">
                <a:latin typeface="Arial" panose="020B0604020202020204" pitchFamily="34" charset="0"/>
                <a:cs typeface="Arial" panose="020B0604020202020204" pitchFamily="34" charset="0"/>
              </a:rPr>
              <a:t>Príloha č. 7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Projektová dokumentácia stavby, vrátane </a:t>
            </a:r>
            <a:r>
              <a:rPr lang="sk-SK" sz="1800" b="1" u="sng" dirty="0" err="1">
                <a:latin typeface="Arial" panose="020B0604020202020204" pitchFamily="34" charset="0"/>
                <a:cs typeface="Arial" panose="020B0604020202020204" pitchFamily="34" charset="0"/>
              </a:rPr>
              <a:t>položkového</a:t>
            </a:r>
            <a:r>
              <a:rPr lang="sk-SK" sz="1800" b="1" u="sng" dirty="0">
                <a:latin typeface="Arial" panose="020B0604020202020204" pitchFamily="34" charset="0"/>
                <a:cs typeface="Arial" panose="020B0604020202020204" pitchFamily="34" charset="0"/>
              </a:rPr>
              <a:t> </a:t>
            </a:r>
            <a:r>
              <a:rPr lang="sk-SK" sz="1800" b="1" u="sng" dirty="0" smtClean="0">
                <a:latin typeface="Arial" panose="020B0604020202020204" pitchFamily="34" charset="0"/>
                <a:cs typeface="Arial" panose="020B0604020202020204" pitchFamily="34" charset="0"/>
              </a:rPr>
              <a:t>rozpočtu stavby</a:t>
            </a:r>
          </a:p>
          <a:p>
            <a:pPr>
              <a:buFontTx/>
              <a:buChar char="-"/>
            </a:pPr>
            <a:r>
              <a:rPr lang="sk-SK" sz="1800" u="sng" dirty="0" smtClean="0">
                <a:latin typeface="Arial" panose="020B0604020202020204" pitchFamily="34" charset="0"/>
                <a:cs typeface="Arial" panose="020B0604020202020204" pitchFamily="34" charset="0"/>
              </a:rPr>
              <a:t>Predloženie </a:t>
            </a:r>
            <a:r>
              <a:rPr lang="sk-SK" sz="1800" u="sng" dirty="0">
                <a:latin typeface="Arial" panose="020B0604020202020204" pitchFamily="34" charset="0"/>
                <a:cs typeface="Arial" panose="020B0604020202020204" pitchFamily="34" charset="0"/>
              </a:rPr>
              <a:t>prílohy</a:t>
            </a:r>
            <a:r>
              <a:rPr lang="sk-SK" sz="1800" dirty="0">
                <a:latin typeface="Arial" panose="020B0604020202020204" pitchFamily="34" charset="0"/>
                <a:cs typeface="Arial" panose="020B0604020202020204" pitchFamily="34" charset="0"/>
              </a:rPr>
              <a:t>: v listinnej podobe (1 originál + 1 kópia</a:t>
            </a:r>
            <a:r>
              <a:rPr lang="sk-SK" sz="1800" dirty="0" smtClean="0">
                <a:latin typeface="Arial" panose="020B0604020202020204" pitchFamily="34" charset="0"/>
                <a:cs typeface="Arial" panose="020B0604020202020204" pitchFamily="34" charset="0"/>
              </a:rPr>
              <a:t>)</a:t>
            </a:r>
          </a:p>
          <a:p>
            <a:pPr marL="0" indent="0" algn="just">
              <a:buNone/>
            </a:pPr>
            <a:r>
              <a:rPr lang="sk-SK" sz="1800" dirty="0" smtClean="0">
                <a:latin typeface="Arial" panose="020B0604020202020204" pitchFamily="34" charset="0"/>
                <a:cs typeface="Arial" panose="020B0604020202020204" pitchFamily="34" charset="0"/>
              </a:rPr>
              <a:t>     Rozpočet </a:t>
            </a:r>
            <a:r>
              <a:rPr lang="sk-SK" sz="1800" dirty="0">
                <a:latin typeface="Arial" panose="020B0604020202020204" pitchFamily="34" charset="0"/>
                <a:cs typeface="Arial" panose="020B0604020202020204" pitchFamily="34" charset="0"/>
              </a:rPr>
              <a:t>stavby musí byť vypracovaný a podpísaný odborne spôsobilou </a:t>
            </a:r>
            <a:r>
              <a:rPr lang="sk-SK" sz="1800" dirty="0" smtClean="0">
                <a:latin typeface="Arial" panose="020B0604020202020204" pitchFamily="34" charset="0"/>
                <a:cs typeface="Arial" panose="020B0604020202020204" pitchFamily="34" charset="0"/>
              </a:rPr>
              <a:t>  </a:t>
            </a:r>
          </a:p>
          <a:p>
            <a:pPr marL="0" indent="0" algn="just">
              <a:buNone/>
            </a:pPr>
            <a:r>
              <a:rPr lang="sk-SK" sz="1800" dirty="0">
                <a:latin typeface="Arial" panose="020B0604020202020204" pitchFamily="34" charset="0"/>
                <a:cs typeface="Arial" panose="020B0604020202020204" pitchFamily="34" charset="0"/>
              </a:rPr>
              <a:t> </a:t>
            </a:r>
            <a:r>
              <a:rPr lang="sk-SK" sz="1800" dirty="0" smtClean="0">
                <a:latin typeface="Arial" panose="020B0604020202020204" pitchFamily="34" charset="0"/>
                <a:cs typeface="Arial" panose="020B0604020202020204" pitchFamily="34" charset="0"/>
              </a:rPr>
              <a:t>    osobou </a:t>
            </a:r>
            <a:r>
              <a:rPr lang="sk-SK" sz="1800" dirty="0">
                <a:latin typeface="Arial" panose="020B0604020202020204" pitchFamily="34" charset="0"/>
                <a:cs typeface="Arial" panose="020B0604020202020204" pitchFamily="34" charset="0"/>
              </a:rPr>
              <a:t>a </a:t>
            </a:r>
            <a:r>
              <a:rPr lang="sk-SK" sz="1800" dirty="0" smtClean="0">
                <a:latin typeface="Arial" panose="020B0604020202020204" pitchFamily="34" charset="0"/>
                <a:cs typeface="Arial" panose="020B0604020202020204" pitchFamily="34" charset="0"/>
              </a:rPr>
              <a:t>označený </a:t>
            </a:r>
            <a:r>
              <a:rPr lang="sk-SK" sz="1800" dirty="0">
                <a:latin typeface="Arial" panose="020B0604020202020204" pitchFamily="34" charset="0"/>
                <a:cs typeface="Arial" panose="020B0604020202020204" pitchFamily="34" charset="0"/>
              </a:rPr>
              <a:t>jej odtlačkom pečiatky</a:t>
            </a:r>
            <a:r>
              <a:rPr lang="sk-SK" sz="1800" dirty="0" smtClean="0">
                <a:latin typeface="Arial" panose="020B0604020202020204" pitchFamily="34" charset="0"/>
                <a:cs typeface="Arial" panose="020B0604020202020204" pitchFamily="34" charset="0"/>
              </a:rPr>
              <a:t>.</a:t>
            </a:r>
          </a:p>
          <a:p>
            <a:pPr marL="0" indent="0" algn="just">
              <a:buNone/>
            </a:pPr>
            <a:r>
              <a:rPr lang="sk-SK" sz="1800" dirty="0">
                <a:latin typeface="Arial" panose="020B0604020202020204" pitchFamily="34" charset="0"/>
                <a:cs typeface="Arial" panose="020B0604020202020204" pitchFamily="34" charset="0"/>
              </a:rPr>
              <a:t>+ </a:t>
            </a:r>
            <a:r>
              <a:rPr lang="sk-SK" sz="1800" b="1" dirty="0">
                <a:latin typeface="Arial" panose="020B0604020202020204" pitchFamily="34" charset="0"/>
                <a:cs typeface="Arial" panose="020B0604020202020204" pitchFamily="34" charset="0"/>
              </a:rPr>
              <a:t>mapku</a:t>
            </a:r>
            <a:r>
              <a:rPr lang="sk-SK" sz="1800" dirty="0">
                <a:latin typeface="Arial" panose="020B0604020202020204" pitchFamily="34" charset="0"/>
                <a:cs typeface="Arial" panose="020B0604020202020204" pitchFamily="34" charset="0"/>
              </a:rPr>
              <a:t> celkového pohľadu obce s jednoduchou </a:t>
            </a:r>
            <a:r>
              <a:rPr lang="sk-SK" sz="1800" dirty="0" smtClean="0">
                <a:latin typeface="Arial" panose="020B0604020202020204" pitchFamily="34" charset="0"/>
                <a:cs typeface="Arial" panose="020B0604020202020204" pitchFamily="34" charset="0"/>
              </a:rPr>
              <a:t>legendou</a:t>
            </a:r>
          </a:p>
          <a:p>
            <a:pPr marL="0" indent="0" algn="just">
              <a:buNone/>
            </a:pPr>
            <a:r>
              <a:rPr lang="sk-SK" sz="1800" dirty="0" smtClean="0">
                <a:latin typeface="Arial" panose="020B0604020202020204" pitchFamily="34" charset="0"/>
                <a:cs typeface="Arial" panose="020B0604020202020204" pitchFamily="34" charset="0"/>
              </a:rPr>
              <a:t>+ </a:t>
            </a:r>
            <a:r>
              <a:rPr lang="sk-SK" sz="1800" b="1" dirty="0" smtClean="0">
                <a:latin typeface="Arial" panose="020B0604020202020204" pitchFamily="34" charset="0"/>
                <a:cs typeface="Arial" panose="020B0604020202020204" pitchFamily="34" charset="0"/>
              </a:rPr>
              <a:t>fotodokumentácia </a:t>
            </a:r>
            <a:r>
              <a:rPr lang="sk-SK" sz="1800" dirty="0" smtClean="0">
                <a:latin typeface="Arial" panose="020B0604020202020204" pitchFamily="34" charset="0"/>
                <a:cs typeface="Arial" panose="020B0604020202020204" pitchFamily="34" charset="0"/>
              </a:rPr>
              <a:t>v prípade rekonštrukcie</a:t>
            </a:r>
            <a:endParaRPr lang="sk-SK" sz="1800" dirty="0" smtClean="0">
              <a:latin typeface="Arial" panose="020B0604020202020204" pitchFamily="34" charset="0"/>
              <a:cs typeface="Arial" panose="020B0604020202020204" pitchFamily="34" charset="0"/>
            </a:endParaRPr>
          </a:p>
          <a:p>
            <a:pPr marL="0" indent="0" algn="just">
              <a:buNone/>
            </a:pPr>
            <a:endParaRPr lang="sk-SK" sz="1800" dirty="0" smtClean="0">
              <a:latin typeface="Arial" panose="020B0604020202020204" pitchFamily="34" charset="0"/>
              <a:cs typeface="Arial" panose="020B0604020202020204" pitchFamily="34" charset="0"/>
            </a:endParaRPr>
          </a:p>
          <a:p>
            <a:pPr algn="just">
              <a:buFont typeface="Arial" panose="020B0604020202020204" pitchFamily="34" charset="0"/>
              <a:buChar char="•"/>
            </a:pPr>
            <a:r>
              <a:rPr lang="sk-SK" sz="1800" b="1" u="sng" dirty="0">
                <a:latin typeface="Arial" panose="020B0604020202020204" pitchFamily="34" charset="0"/>
                <a:cs typeface="Arial" panose="020B0604020202020204" pitchFamily="34" charset="0"/>
              </a:rPr>
              <a:t>Príloha č. 8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Povolenie na realizáciu projektu vydané príslušným povoľovacím </a:t>
            </a:r>
            <a:r>
              <a:rPr lang="sk-SK" sz="1800" b="1" u="sng" dirty="0" smtClean="0">
                <a:latin typeface="Arial" panose="020B0604020202020204" pitchFamily="34" charset="0"/>
                <a:cs typeface="Arial" panose="020B0604020202020204" pitchFamily="34" charset="0"/>
              </a:rPr>
              <a:t>orgánom</a:t>
            </a:r>
          </a:p>
          <a:p>
            <a:pPr marL="0" indent="0" algn="just">
              <a:buNone/>
            </a:pPr>
            <a:r>
              <a:rPr lang="sk-SK" sz="1800" dirty="0" smtClean="0">
                <a:latin typeface="Arial" panose="020B0604020202020204" pitchFamily="34" charset="0"/>
                <a:cs typeface="Arial" panose="020B0604020202020204" pitchFamily="34" charset="0"/>
              </a:rPr>
              <a:t>     </a:t>
            </a:r>
            <a:r>
              <a:rPr lang="sk-SK" sz="1800" u="sng" dirty="0" smtClean="0">
                <a:latin typeface="Arial" panose="020B0604020202020204" pitchFamily="34" charset="0"/>
                <a:cs typeface="Arial" panose="020B0604020202020204" pitchFamily="34" charset="0"/>
              </a:rPr>
              <a:t>Predloženie </a:t>
            </a:r>
            <a:r>
              <a:rPr lang="sk-SK" sz="1800" u="sng" dirty="0">
                <a:latin typeface="Arial" panose="020B0604020202020204" pitchFamily="34" charset="0"/>
                <a:cs typeface="Arial" panose="020B0604020202020204" pitchFamily="34" charset="0"/>
              </a:rPr>
              <a:t>prílohy</a:t>
            </a:r>
            <a:r>
              <a:rPr lang="sk-SK" sz="1800" dirty="0">
                <a:latin typeface="Arial" panose="020B0604020202020204" pitchFamily="34" charset="0"/>
                <a:cs typeface="Arial" panose="020B0604020202020204" pitchFamily="34" charset="0"/>
              </a:rPr>
              <a:t>: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(vo formáte .</a:t>
            </a:r>
            <a:r>
              <a:rPr lang="sk-SK" sz="1800" dirty="0" err="1">
                <a:latin typeface="Arial" panose="020B0604020202020204" pitchFamily="34" charset="0"/>
                <a:cs typeface="Arial" panose="020B0604020202020204" pitchFamily="34" charset="0"/>
              </a:rPr>
              <a:t>pdf</a:t>
            </a:r>
            <a:r>
              <a:rPr lang="sk-SK" sz="1800" dirty="0">
                <a:latin typeface="Arial" panose="020B0604020202020204" pitchFamily="34" charset="0"/>
                <a:cs typeface="Arial" panose="020B0604020202020204" pitchFamily="34" charset="0"/>
              </a:rPr>
              <a:t>) cez ITMS2014+ a zároveň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a:t>
            </a:r>
            <a:r>
              <a:rPr lang="sk-SK" sz="1800" dirty="0" smtClean="0">
                <a:latin typeface="Arial" panose="020B0604020202020204" pitchFamily="34" charset="0"/>
                <a:cs typeface="Arial" panose="020B0604020202020204" pitchFamily="34" charset="0"/>
              </a:rPr>
              <a:t> </a:t>
            </a:r>
          </a:p>
          <a:p>
            <a:pPr marL="0" indent="0" algn="just">
              <a:buNone/>
            </a:pPr>
            <a:r>
              <a:rPr lang="sk-SK" sz="1800" dirty="0">
                <a:latin typeface="Arial" panose="020B0604020202020204" pitchFamily="34" charset="0"/>
                <a:cs typeface="Arial" panose="020B0604020202020204" pitchFamily="34" charset="0"/>
              </a:rPr>
              <a:t> </a:t>
            </a:r>
            <a:r>
              <a:rPr lang="sk-SK" sz="1800" dirty="0" smtClean="0">
                <a:latin typeface="Arial" panose="020B0604020202020204" pitchFamily="34" charset="0"/>
                <a:cs typeface="Arial" panose="020B0604020202020204" pitchFamily="34" charset="0"/>
              </a:rPr>
              <a:t>    kópie </a:t>
            </a:r>
            <a:r>
              <a:rPr lang="sk-SK" sz="1800" dirty="0">
                <a:latin typeface="Arial" panose="020B0604020202020204" pitchFamily="34" charset="0"/>
                <a:cs typeface="Arial" panose="020B0604020202020204" pitchFamily="34" charset="0"/>
              </a:rPr>
              <a:t>z katastrálnej </a:t>
            </a:r>
            <a:r>
              <a:rPr lang="sk-SK" sz="1800" dirty="0" smtClean="0">
                <a:latin typeface="Arial" panose="020B0604020202020204" pitchFamily="34" charset="0"/>
                <a:cs typeface="Arial" panose="020B0604020202020204" pitchFamily="34" charset="0"/>
              </a:rPr>
              <a:t>mapy</a:t>
            </a:r>
          </a:p>
          <a:p>
            <a:pPr marL="0" indent="0" algn="just">
              <a:buNone/>
            </a:pPr>
            <a:endParaRPr lang="sk-SK" sz="1800" dirty="0" smtClean="0">
              <a:latin typeface="Arial" panose="020B0604020202020204" pitchFamily="34" charset="0"/>
              <a:cs typeface="Arial" panose="020B0604020202020204" pitchFamily="34" charset="0"/>
            </a:endParaRPr>
          </a:p>
          <a:p>
            <a:pPr marL="0" indent="0" algn="just">
              <a:buNone/>
            </a:pPr>
            <a:r>
              <a:rPr lang="sk-SK" sz="1800" dirty="0">
                <a:latin typeface="Arial" panose="020B0604020202020204" pitchFamily="34" charset="0"/>
                <a:cs typeface="Arial" panose="020B0604020202020204" pitchFamily="34" charset="0"/>
              </a:rPr>
              <a:t> </a:t>
            </a:r>
            <a:r>
              <a:rPr lang="sk-SK" sz="1800" dirty="0" smtClean="0">
                <a:latin typeface="Arial" panose="020B0604020202020204" pitchFamily="34" charset="0"/>
                <a:cs typeface="Arial" panose="020B0604020202020204" pitchFamily="34" charset="0"/>
              </a:rPr>
              <a:t>    Žiadateľ </a:t>
            </a:r>
            <a:r>
              <a:rPr lang="sk-SK" sz="1800" dirty="0">
                <a:latin typeface="Arial" panose="020B0604020202020204" pitchFamily="34" charset="0"/>
                <a:cs typeface="Arial" panose="020B0604020202020204" pitchFamily="34" charset="0"/>
              </a:rPr>
              <a:t>predloží v rámci tejto prílohy aj </a:t>
            </a:r>
            <a:r>
              <a:rPr lang="sk-SK" sz="1800" dirty="0" err="1">
                <a:latin typeface="Arial" panose="020B0604020202020204" pitchFamily="34" charset="0"/>
                <a:cs typeface="Arial" panose="020B0604020202020204" pitchFamily="34" charset="0"/>
              </a:rPr>
              <a:t>sken</a:t>
            </a:r>
            <a:r>
              <a:rPr lang="sk-SK" sz="1800" dirty="0">
                <a:latin typeface="Arial" panose="020B0604020202020204" pitchFamily="34" charset="0"/>
                <a:cs typeface="Arial" panose="020B0604020202020204" pitchFamily="34" charset="0"/>
              </a:rPr>
              <a:t> kópie z katastrálnej mapy, s </a:t>
            </a:r>
            <a:r>
              <a:rPr lang="sk-SK" sz="1800" dirty="0" smtClean="0">
                <a:latin typeface="Arial" panose="020B0604020202020204" pitchFamily="34" charset="0"/>
                <a:cs typeface="Arial" panose="020B0604020202020204" pitchFamily="34" charset="0"/>
              </a:rPr>
              <a:t> </a:t>
            </a:r>
          </a:p>
          <a:p>
            <a:pPr marL="0" indent="0" algn="just">
              <a:buNone/>
            </a:pPr>
            <a:r>
              <a:rPr lang="sk-SK" sz="1800" dirty="0">
                <a:latin typeface="Arial" panose="020B0604020202020204" pitchFamily="34" charset="0"/>
                <a:cs typeface="Arial" panose="020B0604020202020204" pitchFamily="34" charset="0"/>
              </a:rPr>
              <a:t> </a:t>
            </a:r>
            <a:r>
              <a:rPr lang="sk-SK" sz="1800" dirty="0" smtClean="0">
                <a:latin typeface="Arial" panose="020B0604020202020204" pitchFamily="34" charset="0"/>
                <a:cs typeface="Arial" panose="020B0604020202020204" pitchFamily="34" charset="0"/>
              </a:rPr>
              <a:t>    vyznačením </a:t>
            </a:r>
            <a:r>
              <a:rPr lang="sk-SK" sz="1800" dirty="0">
                <a:latin typeface="Arial" panose="020B0604020202020204" pitchFamily="34" charset="0"/>
                <a:cs typeface="Arial" panose="020B0604020202020204" pitchFamily="34" charset="0"/>
              </a:rPr>
              <a:t>komunikácie, ktorá je predmetom projektu, ktorá ku dňu </a:t>
            </a:r>
            <a:r>
              <a:rPr lang="sk-SK" sz="1800" dirty="0" smtClean="0">
                <a:latin typeface="Arial" panose="020B0604020202020204" pitchFamily="34" charset="0"/>
                <a:cs typeface="Arial" panose="020B0604020202020204" pitchFamily="34" charset="0"/>
              </a:rPr>
              <a:t>  </a:t>
            </a:r>
          </a:p>
          <a:p>
            <a:pPr marL="0" indent="0" algn="just">
              <a:buNone/>
            </a:pPr>
            <a:r>
              <a:rPr lang="sk-SK" sz="1800" dirty="0">
                <a:latin typeface="Arial" panose="020B0604020202020204" pitchFamily="34" charset="0"/>
                <a:cs typeface="Arial" panose="020B0604020202020204" pitchFamily="34" charset="0"/>
              </a:rPr>
              <a:t> </a:t>
            </a:r>
            <a:r>
              <a:rPr lang="sk-SK" sz="1800" dirty="0" smtClean="0">
                <a:latin typeface="Arial" panose="020B0604020202020204" pitchFamily="34" charset="0"/>
                <a:cs typeface="Arial" panose="020B0604020202020204" pitchFamily="34" charset="0"/>
              </a:rPr>
              <a:t>    podania </a:t>
            </a:r>
            <a:r>
              <a:rPr lang="sk-SK" sz="1800" dirty="0" err="1">
                <a:latin typeface="Arial" panose="020B0604020202020204" pitchFamily="34" charset="0"/>
                <a:cs typeface="Arial" panose="020B0604020202020204" pitchFamily="34" charset="0"/>
              </a:rPr>
              <a:t>ŽoNFP</a:t>
            </a:r>
            <a:r>
              <a:rPr lang="sk-SK" sz="1800" dirty="0">
                <a:latin typeface="Arial" panose="020B0604020202020204" pitchFamily="34" charset="0"/>
                <a:cs typeface="Arial" panose="020B0604020202020204" pitchFamily="34" charset="0"/>
              </a:rPr>
              <a:t> nie je staršia ako 3 mesiace </a:t>
            </a:r>
            <a:endParaRPr lang="sk-SK" sz="18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2584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107504" y="1357298"/>
            <a:ext cx="8822214" cy="5663089"/>
          </a:xfrm>
          <a:prstGeom prst="rect">
            <a:avLst/>
          </a:prstGeom>
        </p:spPr>
        <p:txBody>
          <a:bodyPr wrap="square">
            <a:spAutoFit/>
          </a:bodyPr>
          <a:lstStyle/>
          <a:p>
            <a:pPr marL="800100" lvl="1" indent="-342900">
              <a:buFont typeface="Arial" pitchFamily="34" charset="0"/>
              <a:buChar char="•"/>
            </a:pPr>
            <a:r>
              <a:rPr lang="sk-SK" dirty="0" smtClean="0">
                <a:cs typeface="WenQuanYi Zen Hei" charset="0"/>
              </a:rPr>
              <a:t>Výzva</a:t>
            </a:r>
            <a:r>
              <a:rPr lang="sk-SK" dirty="0" smtClean="0">
                <a:latin typeface="Arial" panose="020B0604020202020204" pitchFamily="34" charset="0"/>
                <a:cs typeface="Arial" panose="020B0604020202020204" pitchFamily="34" charset="0"/>
              </a:rPr>
              <a:t> na predkladanie žiadosti o poskytnutie nenávratného finančného príspevku č. </a:t>
            </a:r>
            <a:r>
              <a:rPr lang="sk-SK" b="1" dirty="0">
                <a:latin typeface="Arial" panose="020B0604020202020204" pitchFamily="34" charset="0"/>
                <a:cs typeface="Arial" panose="020B0604020202020204" pitchFamily="34" charset="0"/>
              </a:rPr>
              <a:t>OPLZ-PO6-SC611-2019-1</a:t>
            </a:r>
            <a:r>
              <a:rPr lang="sk-SK" dirty="0" smtClean="0">
                <a:latin typeface="Arial" panose="020B0604020202020204" pitchFamily="34" charset="0"/>
                <a:cs typeface="Arial" panose="020B0604020202020204" pitchFamily="34" charset="0"/>
              </a:rPr>
              <a:t> vyhlásená 26.06.2019</a:t>
            </a:r>
          </a:p>
          <a:p>
            <a:pPr marL="800100" lvl="1" indent="-342900">
              <a:buFont typeface="Arial" pitchFamily="34" charset="0"/>
              <a:buChar char="•"/>
            </a:pPr>
            <a:endParaRPr lang="sk-SK" dirty="0" smtClean="0">
              <a:latin typeface="Arial" panose="020B0604020202020204" pitchFamily="34" charset="0"/>
              <a:cs typeface="Arial" panose="020B0604020202020204" pitchFamily="34" charset="0"/>
            </a:endParaRPr>
          </a:p>
          <a:p>
            <a:pPr marL="800100" lvl="1" indent="-342900">
              <a:buFont typeface="Arial" pitchFamily="34" charset="0"/>
              <a:buChar char="•"/>
            </a:pPr>
            <a:r>
              <a:rPr lang="sk-SK" dirty="0" smtClean="0">
                <a:cs typeface="WenQuanYi Zen Hei" charset="0"/>
              </a:rPr>
              <a:t>Uzávierka </a:t>
            </a:r>
            <a:r>
              <a:rPr lang="sk-SK" b="1" dirty="0" smtClean="0">
                <a:cs typeface="WenQuanYi Zen Hei" charset="0"/>
              </a:rPr>
              <a:t>1. kola </a:t>
            </a:r>
            <a:r>
              <a:rPr lang="sk-SK" dirty="0" smtClean="0">
                <a:cs typeface="WenQuanYi Zen Hei" charset="0"/>
              </a:rPr>
              <a:t>je plánovaná na </a:t>
            </a:r>
            <a:r>
              <a:rPr lang="sk-SK" b="1" dirty="0" smtClean="0">
                <a:cs typeface="WenQuanYi Zen Hei" charset="0"/>
              </a:rPr>
              <a:t>9. september 2019</a:t>
            </a:r>
          </a:p>
          <a:p>
            <a:pPr marL="800100" lvl="1" indent="-342900">
              <a:buFont typeface="Arial" pitchFamily="34" charset="0"/>
              <a:buChar char="•"/>
            </a:pPr>
            <a:r>
              <a:rPr lang="sk-SK" dirty="0">
                <a:cs typeface="WenQuanYi Zen Hei" charset="0"/>
              </a:rPr>
              <a:t>Uzávierka </a:t>
            </a:r>
            <a:r>
              <a:rPr lang="sk-SK" b="1" dirty="0" smtClean="0">
                <a:cs typeface="WenQuanYi Zen Hei" charset="0"/>
              </a:rPr>
              <a:t>2. </a:t>
            </a:r>
            <a:r>
              <a:rPr lang="sk-SK" b="1" dirty="0">
                <a:cs typeface="WenQuanYi Zen Hei" charset="0"/>
              </a:rPr>
              <a:t>kola </a:t>
            </a:r>
            <a:r>
              <a:rPr lang="sk-SK" dirty="0">
                <a:cs typeface="WenQuanYi Zen Hei" charset="0"/>
              </a:rPr>
              <a:t>je plánovaná na </a:t>
            </a:r>
            <a:r>
              <a:rPr lang="sk-SK" b="1" dirty="0" smtClean="0">
                <a:cs typeface="WenQuanYi Zen Hei" charset="0"/>
              </a:rPr>
              <a:t>11. november 2019</a:t>
            </a:r>
          </a:p>
          <a:p>
            <a:pPr marL="800100" lvl="1" indent="-342900">
              <a:buFont typeface="Arial" pitchFamily="34" charset="0"/>
              <a:buChar char="•"/>
            </a:pPr>
            <a:endParaRPr lang="sk-SK" b="1" dirty="0">
              <a:cs typeface="WenQuanYi Zen Hei" charset="0"/>
            </a:endParaRPr>
          </a:p>
          <a:p>
            <a:pPr marL="800100" lvl="1" indent="-342900">
              <a:buFont typeface="Arial" pitchFamily="34" charset="0"/>
              <a:buChar char="•"/>
            </a:pPr>
            <a:r>
              <a:rPr lang="sk-SK" b="1" dirty="0" smtClean="0">
                <a:cs typeface="WenQuanYi Zen Hei" charset="0"/>
              </a:rPr>
              <a:t>Alokácia na výzvu </a:t>
            </a:r>
            <a:r>
              <a:rPr lang="sk-SK" dirty="0" smtClean="0">
                <a:cs typeface="WenQuanYi Zen Hei" charset="0"/>
              </a:rPr>
              <a:t>(</a:t>
            </a:r>
            <a:r>
              <a:rPr lang="sk-SK" dirty="0">
                <a:cs typeface="WenQuanYi Zen Hei" charset="0"/>
              </a:rPr>
              <a:t>EÚ zdroje) je </a:t>
            </a:r>
            <a:r>
              <a:rPr lang="sk-SK" b="1" dirty="0">
                <a:cs typeface="WenQuanYi Zen Hei" charset="0"/>
              </a:rPr>
              <a:t>11 100 </a:t>
            </a:r>
            <a:r>
              <a:rPr lang="sk-SK" b="1" dirty="0" smtClean="0">
                <a:cs typeface="WenQuanYi Zen Hei" charset="0"/>
              </a:rPr>
              <a:t>000,00 Eur</a:t>
            </a:r>
          </a:p>
          <a:p>
            <a:pPr marL="742950" lvl="1" indent="-285750">
              <a:buFont typeface="Arial" panose="020B0604020202020204" pitchFamily="34" charset="0"/>
              <a:buChar char="•"/>
            </a:pPr>
            <a:r>
              <a:rPr lang="sk-SK" dirty="0" smtClean="0">
                <a:latin typeface="Arial" panose="020B0604020202020204" pitchFamily="34" charset="0"/>
                <a:cs typeface="Arial" panose="020B0604020202020204" pitchFamily="34" charset="0"/>
              </a:rPr>
              <a:t> </a:t>
            </a:r>
            <a:r>
              <a:rPr lang="sk-SK" b="1" dirty="0" smtClean="0">
                <a:latin typeface="Arial" panose="020B0604020202020204" pitchFamily="34" charset="0"/>
                <a:cs typeface="Arial" panose="020B0604020202020204" pitchFamily="34" charset="0"/>
              </a:rPr>
              <a:t>Lokalizácia </a:t>
            </a:r>
            <a:r>
              <a:rPr lang="sk-SK" dirty="0" smtClean="0">
                <a:latin typeface="Arial" panose="020B0604020202020204" pitchFamily="34" charset="0"/>
                <a:cs typeface="Arial" panose="020B0604020202020204" pitchFamily="34" charset="0"/>
              </a:rPr>
              <a:t>obce </a:t>
            </a:r>
            <a:r>
              <a:rPr lang="sk-SK" dirty="0" smtClean="0">
                <a:latin typeface="Arial" panose="020B0604020202020204" pitchFamily="34" charset="0"/>
                <a:cs typeface="Arial" panose="020B0604020202020204" pitchFamily="34" charset="0"/>
              </a:rPr>
              <a:t>z Atlasu RK </a:t>
            </a:r>
            <a:r>
              <a:rPr lang="sk-SK" dirty="0">
                <a:latin typeface="Arial" panose="020B0604020202020204" pitchFamily="34" charset="0"/>
                <a:cs typeface="Arial" panose="020B0604020202020204" pitchFamily="34" charset="0"/>
              </a:rPr>
              <a:t>- separované a segregované </a:t>
            </a:r>
            <a:r>
              <a:rPr lang="sk-SK" dirty="0" smtClean="0">
                <a:latin typeface="Arial" panose="020B0604020202020204" pitchFamily="34" charset="0"/>
                <a:cs typeface="Arial" panose="020B0604020202020204" pitchFamily="34" charset="0"/>
              </a:rPr>
              <a:t>osídlenia MRK, NIE integrovaní/rozptýlení MRK. </a:t>
            </a:r>
          </a:p>
          <a:p>
            <a:pPr marL="0" indent="0">
              <a:buNone/>
            </a:pPr>
            <a:endParaRPr lang="sk-SK" dirty="0" smtClean="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sk-SK" b="1" dirty="0" smtClean="0">
                <a:latin typeface="Arial" panose="020B0604020202020204" pitchFamily="34" charset="0"/>
                <a:cs typeface="Arial" panose="020B0604020202020204" pitchFamily="34" charset="0"/>
              </a:rPr>
              <a:t> Cieľ</a:t>
            </a:r>
            <a:endParaRPr lang="sk-SK" b="1" dirty="0">
              <a:latin typeface="Arial" panose="020B0604020202020204" pitchFamily="34" charset="0"/>
              <a:cs typeface="Arial" panose="020B0604020202020204" pitchFamily="34" charset="0"/>
            </a:endParaRPr>
          </a:p>
          <a:p>
            <a:pPr marL="0" indent="0">
              <a:buNone/>
            </a:pPr>
            <a:r>
              <a:rPr lang="sk-SK" dirty="0">
                <a:latin typeface="Arial" panose="020B0604020202020204" pitchFamily="34" charset="0"/>
                <a:cs typeface="Arial" panose="020B0604020202020204" pitchFamily="34" charset="0"/>
              </a:rPr>
              <a:t>     </a:t>
            </a:r>
            <a:r>
              <a:rPr lang="sk-SK" dirty="0" smtClean="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a:t>
            </a:r>
            <a:r>
              <a:rPr lang="sk-SK" dirty="0" smtClean="0">
                <a:latin typeface="Arial" panose="020B0604020202020204" pitchFamily="34" charset="0"/>
                <a:cs typeface="Arial" panose="020B0604020202020204" pitchFamily="34" charset="0"/>
              </a:rPr>
              <a:t>zlepšiť </a:t>
            </a:r>
            <a:r>
              <a:rPr lang="sk-SK" dirty="0">
                <a:latin typeface="Arial" panose="020B0604020202020204" pitchFamily="34" charset="0"/>
                <a:cs typeface="Arial" panose="020B0604020202020204" pitchFamily="34" charset="0"/>
              </a:rPr>
              <a:t>podmienky bývania MRK, </a:t>
            </a:r>
            <a:endParaRPr lang="sk-SK" dirty="0" smtClean="0">
              <a:latin typeface="Arial" panose="020B0604020202020204" pitchFamily="34" charset="0"/>
              <a:cs typeface="Arial" panose="020B0604020202020204" pitchFamily="34" charset="0"/>
            </a:endParaRPr>
          </a:p>
          <a:p>
            <a:pPr marL="0" indent="0">
              <a:buNone/>
            </a:pPr>
            <a:r>
              <a:rPr lang="sk-SK" dirty="0" smtClean="0">
                <a:latin typeface="Arial" panose="020B0604020202020204" pitchFamily="34" charset="0"/>
                <a:cs typeface="Arial" panose="020B0604020202020204" pitchFamily="34" charset="0"/>
              </a:rPr>
              <a:t>	- zlepšenia </a:t>
            </a:r>
            <a:r>
              <a:rPr lang="sk-SK" dirty="0">
                <a:latin typeface="Arial" panose="020B0604020202020204" pitchFamily="34" charset="0"/>
                <a:cs typeface="Arial" panose="020B0604020202020204" pitchFamily="34" charset="0"/>
              </a:rPr>
              <a:t>dostupnosti služieb pre obyvateľov MRK v </a:t>
            </a:r>
            <a:r>
              <a:rPr lang="sk-SK" dirty="0" smtClean="0">
                <a:latin typeface="Arial" panose="020B0604020202020204" pitchFamily="34" charset="0"/>
                <a:cs typeface="Arial" panose="020B0604020202020204" pitchFamily="34" charset="0"/>
              </a:rPr>
              <a:t>osídleniach,</a:t>
            </a:r>
            <a:endParaRPr lang="sk-SK" dirty="0">
              <a:latin typeface="Arial" panose="020B0604020202020204" pitchFamily="34" charset="0"/>
              <a:cs typeface="Arial" panose="020B0604020202020204" pitchFamily="34" charset="0"/>
            </a:endParaRPr>
          </a:p>
          <a:p>
            <a:pPr marL="0" indent="0">
              <a:buNone/>
            </a:pPr>
            <a:r>
              <a:rPr lang="sk-SK" dirty="0">
                <a:latin typeface="Arial" panose="020B0604020202020204" pitchFamily="34" charset="0"/>
                <a:cs typeface="Arial" panose="020B0604020202020204" pitchFamily="34" charset="0"/>
              </a:rPr>
              <a:t>      </a:t>
            </a:r>
            <a:r>
              <a:rPr lang="sk-SK" dirty="0" smtClean="0">
                <a:latin typeface="Arial" panose="020B0604020202020204" pitchFamily="34" charset="0"/>
                <a:cs typeface="Arial" panose="020B0604020202020204" pitchFamily="34" charset="0"/>
              </a:rPr>
              <a:t>        - znížiť </a:t>
            </a:r>
            <a:r>
              <a:rPr lang="sk-SK" dirty="0">
                <a:latin typeface="Arial" panose="020B0604020202020204" pitchFamily="34" charset="0"/>
                <a:cs typeface="Arial" panose="020B0604020202020204" pitchFamily="34" charset="0"/>
              </a:rPr>
              <a:t>sociálnu </a:t>
            </a:r>
            <a:r>
              <a:rPr lang="sk-SK" dirty="0" err="1">
                <a:latin typeface="Arial" panose="020B0604020202020204" pitchFamily="34" charset="0"/>
                <a:cs typeface="Arial" panose="020B0604020202020204" pitchFamily="34" charset="0"/>
              </a:rPr>
              <a:t>vylúčenosť</a:t>
            </a:r>
            <a:r>
              <a:rPr lang="sk-SK" dirty="0">
                <a:latin typeface="Arial" panose="020B0604020202020204" pitchFamily="34" charset="0"/>
                <a:cs typeface="Arial" panose="020B0604020202020204" pitchFamily="34" charset="0"/>
              </a:rPr>
              <a:t>, </a:t>
            </a:r>
            <a:r>
              <a:rPr lang="sk-SK" dirty="0" err="1">
                <a:latin typeface="Arial" panose="020B0604020202020204" pitchFamily="34" charset="0"/>
                <a:cs typeface="Arial" panose="020B0604020202020204" pitchFamily="34" charset="0"/>
              </a:rPr>
              <a:t>getoizácia</a:t>
            </a:r>
            <a:r>
              <a:rPr lang="sk-SK" dirty="0">
                <a:latin typeface="Arial" panose="020B0604020202020204" pitchFamily="34" charset="0"/>
                <a:cs typeface="Arial" panose="020B0604020202020204" pitchFamily="34" charset="0"/>
              </a:rPr>
              <a:t> a </a:t>
            </a:r>
            <a:r>
              <a:rPr lang="sk-SK" dirty="0" err="1">
                <a:latin typeface="Arial" panose="020B0604020202020204" pitchFamily="34" charset="0"/>
                <a:cs typeface="Arial" panose="020B0604020202020204" pitchFamily="34" charset="0"/>
              </a:rPr>
              <a:t>stigmatizáciu</a:t>
            </a:r>
            <a:r>
              <a:rPr lang="sk-SK" dirty="0" smtClean="0">
                <a:latin typeface="Arial" panose="020B0604020202020204" pitchFamily="34" charset="0"/>
                <a:cs typeface="Arial" panose="020B0604020202020204" pitchFamily="34" charset="0"/>
              </a:rPr>
              <a:t>,</a:t>
            </a:r>
          </a:p>
          <a:p>
            <a:pPr marL="0" indent="0">
              <a:buNone/>
            </a:pPr>
            <a:endParaRPr lang="sk-SK" dirty="0">
              <a:latin typeface="Arial" panose="020B0604020202020204" pitchFamily="34" charset="0"/>
              <a:cs typeface="Arial" panose="020B0604020202020204" pitchFamily="34" charset="0"/>
            </a:endParaRPr>
          </a:p>
          <a:p>
            <a:pPr lvl="1">
              <a:buFont typeface="Arial" pitchFamily="34" charset="0"/>
              <a:buChar char="•"/>
            </a:pPr>
            <a:r>
              <a:rPr lang="sk-SK" b="1" dirty="0">
                <a:latin typeface="Arial" panose="020B0604020202020204" pitchFamily="34" charset="0"/>
                <a:cs typeface="Arial" panose="020B0604020202020204" pitchFamily="34" charset="0"/>
              </a:rPr>
              <a:t>  </a:t>
            </a:r>
            <a:r>
              <a:rPr lang="sk-SK" b="1" dirty="0" smtClean="0">
                <a:latin typeface="Arial" panose="020B0604020202020204" pitchFamily="34" charset="0"/>
                <a:cs typeface="Arial" panose="020B0604020202020204" pitchFamily="34" charset="0"/>
              </a:rPr>
              <a:t>   Obmedzenia/pravidlá </a:t>
            </a:r>
            <a:endParaRPr lang="sk-SK" b="1" dirty="0">
              <a:latin typeface="Arial" panose="020B0604020202020204" pitchFamily="34" charset="0"/>
              <a:cs typeface="Arial" panose="020B0604020202020204" pitchFamily="34" charset="0"/>
            </a:endParaRPr>
          </a:p>
          <a:p>
            <a:pPr marL="0" indent="0">
              <a:buNone/>
            </a:pPr>
            <a:r>
              <a:rPr lang="sk-SK" dirty="0">
                <a:latin typeface="Arial" panose="020B0604020202020204" pitchFamily="34" charset="0"/>
                <a:cs typeface="Arial" panose="020B0604020202020204" pitchFamily="34" charset="0"/>
              </a:rPr>
              <a:t>      </a:t>
            </a:r>
            <a:r>
              <a:rPr lang="sk-SK" dirty="0" smtClean="0">
                <a:latin typeface="Arial" panose="020B0604020202020204" pitchFamily="34" charset="0"/>
                <a:cs typeface="Arial" panose="020B0604020202020204" pitchFamily="34" charset="0"/>
              </a:rPr>
              <a:t>         </a:t>
            </a:r>
            <a:r>
              <a:rPr lang="sk-SK" dirty="0">
                <a:latin typeface="Arial" panose="020B0604020202020204" pitchFamily="34" charset="0"/>
                <a:cs typeface="Arial" panose="020B0604020202020204" pitchFamily="34" charset="0"/>
              </a:rPr>
              <a:t>- metodika 3D</a:t>
            </a:r>
            <a:endParaRPr lang="sk-SK" dirty="0">
              <a:cs typeface="WenQuanYi Zen Hei" charset="0"/>
            </a:endParaRPr>
          </a:p>
          <a:p>
            <a:pPr marL="0" indent="0">
              <a:buNone/>
            </a:pPr>
            <a:endParaRPr lang="sk-SK" dirty="0">
              <a:latin typeface="Arial" panose="020B0604020202020204" pitchFamily="34" charset="0"/>
              <a:cs typeface="Arial" panose="020B0604020202020204" pitchFamily="34" charset="0"/>
            </a:endParaRPr>
          </a:p>
          <a:p>
            <a:pPr marL="800100" lvl="1" indent="-342900">
              <a:buFont typeface="Arial" pitchFamily="34" charset="0"/>
              <a:buChar char="•"/>
            </a:pPr>
            <a:endParaRPr lang="sk-SK" sz="2000" b="1" dirty="0" smtClean="0">
              <a:cs typeface="WenQuanYi Zen Hei" charset="0"/>
            </a:endParaRPr>
          </a:p>
          <a:p>
            <a:pPr lvl="1"/>
            <a:endParaRPr lang="sk-SK" dirty="0" smtClean="0">
              <a:cs typeface="WenQuanYi Zen Hei" charset="0"/>
            </a:endParaRPr>
          </a:p>
        </p:txBody>
      </p:sp>
      <p:sp>
        <p:nvSpPr>
          <p:cNvPr id="4" name="Obdĺžnik 3"/>
          <p:cNvSpPr/>
          <p:nvPr/>
        </p:nvSpPr>
        <p:spPr>
          <a:xfrm>
            <a:off x="-714412" y="500042"/>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0"/>
            <a:ext cx="2581281" cy="1371198"/>
          </a:xfrm>
          <a:prstGeom prst="rect">
            <a:avLst/>
          </a:prstGeom>
          <a:noFill/>
          <a:ln w="9525">
            <a:noFill/>
            <a:miter lim="800000"/>
            <a:headEnd/>
            <a:tailEnd/>
          </a:ln>
          <a:effectLst/>
        </p:spPr>
      </p:pic>
    </p:spTree>
    <p:extLst>
      <p:ext uri="{BB962C8B-B14F-4D97-AF65-F5344CB8AC3E}">
        <p14:creationId xmlns:p14="http://schemas.microsoft.com/office/powerpoint/2010/main" val="1736739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1800" b="1" dirty="0">
                <a:solidFill>
                  <a:schemeClr val="accent6">
                    <a:lumMod val="75000"/>
                  </a:schemeClr>
                </a:solidFill>
                <a:latin typeface="Arial" panose="020B0604020202020204" pitchFamily="34" charset="0"/>
                <a:cs typeface="Arial" panose="020B0604020202020204" pitchFamily="34" charset="0"/>
              </a:rPr>
              <a:t>Zoznam povinných príloh k Žiadosti o nenávratný finančný príspevok </a:t>
            </a:r>
          </a:p>
        </p:txBody>
      </p:sp>
      <p:sp>
        <p:nvSpPr>
          <p:cNvPr id="3" name="Zástupný symbol obsahu 2"/>
          <p:cNvSpPr>
            <a:spLocks noGrp="1"/>
          </p:cNvSpPr>
          <p:nvPr>
            <p:ph idx="1"/>
          </p:nvPr>
        </p:nvSpPr>
        <p:spPr>
          <a:xfrm>
            <a:off x="457200" y="1268760"/>
            <a:ext cx="8229600" cy="5328592"/>
          </a:xfrm>
        </p:spPr>
        <p:txBody>
          <a:bodyPr/>
          <a:lstStyle/>
          <a:p>
            <a:pPr>
              <a:buFont typeface="Arial" panose="020B0604020202020204" pitchFamily="34" charset="0"/>
              <a:buChar char="•"/>
            </a:pPr>
            <a:r>
              <a:rPr lang="sk-SK" sz="1800" b="1" u="sng" dirty="0">
                <a:latin typeface="Arial" panose="020B0604020202020204" pitchFamily="34" charset="0"/>
                <a:cs typeface="Arial" panose="020B0604020202020204" pitchFamily="34" charset="0"/>
              </a:rPr>
              <a:t>Príloha č. 9 </a:t>
            </a:r>
            <a:r>
              <a:rPr lang="sk-SK" sz="1800" b="1" u="sng" dirty="0" err="1">
                <a:latin typeface="Arial" panose="020B0604020202020204" pitchFamily="34" charset="0"/>
                <a:cs typeface="Arial" panose="020B0604020202020204" pitchFamily="34" charset="0"/>
              </a:rPr>
              <a:t>ŽoNFP</a:t>
            </a:r>
            <a:r>
              <a:rPr lang="sk-SK" sz="1800" b="1" u="sng" dirty="0">
                <a:latin typeface="Arial" panose="020B0604020202020204" pitchFamily="34" charset="0"/>
                <a:cs typeface="Arial" panose="020B0604020202020204" pitchFamily="34" charset="0"/>
              </a:rPr>
              <a:t>: Vyjadrenie príslušného orgánu z procesu posudzovania vplyvov na </a:t>
            </a:r>
            <a:r>
              <a:rPr lang="sk-SK" sz="1800" b="1" u="sng" dirty="0" smtClean="0">
                <a:latin typeface="Arial" panose="020B0604020202020204" pitchFamily="34" charset="0"/>
                <a:cs typeface="Arial" panose="020B0604020202020204" pitchFamily="34" charset="0"/>
              </a:rPr>
              <a:t>životné </a:t>
            </a:r>
            <a:r>
              <a:rPr lang="sk-SK" sz="1800" b="1" u="sng" dirty="0">
                <a:latin typeface="Arial" panose="020B0604020202020204" pitchFamily="34" charset="0"/>
                <a:cs typeface="Arial" panose="020B0604020202020204" pitchFamily="34" charset="0"/>
              </a:rPr>
              <a:t>prostredie </a:t>
            </a:r>
            <a:endParaRPr lang="sk-SK" sz="1800" b="1" u="sng" dirty="0" smtClean="0">
              <a:latin typeface="Arial" panose="020B0604020202020204" pitchFamily="34" charset="0"/>
              <a:cs typeface="Arial" panose="020B0604020202020204" pitchFamily="34" charset="0"/>
            </a:endParaRPr>
          </a:p>
          <a:p>
            <a:pPr algn="just">
              <a:buFontTx/>
              <a:buChar char="-"/>
            </a:pPr>
            <a:r>
              <a:rPr lang="sk-SK" sz="1600" u="sng" dirty="0" smtClean="0">
                <a:latin typeface="Arial" panose="020B0604020202020204" pitchFamily="34" charset="0"/>
                <a:cs typeface="Arial" panose="020B0604020202020204" pitchFamily="34" charset="0"/>
              </a:rPr>
              <a:t>Predloženie </a:t>
            </a:r>
            <a:r>
              <a:rPr lang="sk-SK" sz="1600" u="sng" dirty="0">
                <a:latin typeface="Arial" panose="020B0604020202020204" pitchFamily="34" charset="0"/>
                <a:cs typeface="Arial" panose="020B0604020202020204" pitchFamily="34" charset="0"/>
              </a:rPr>
              <a:t>prílohy</a:t>
            </a:r>
            <a:r>
              <a:rPr lang="sk-SK" sz="1600" dirty="0">
                <a:latin typeface="Arial" panose="020B0604020202020204" pitchFamily="34" charset="0"/>
                <a:cs typeface="Arial" panose="020B0604020202020204" pitchFamily="34" charset="0"/>
              </a:rPr>
              <a:t>: </a:t>
            </a:r>
            <a:r>
              <a:rPr lang="sk-SK" sz="1600" dirty="0" err="1">
                <a:latin typeface="Arial" panose="020B0604020202020204" pitchFamily="34" charset="0"/>
                <a:cs typeface="Arial" panose="020B0604020202020204" pitchFamily="34" charset="0"/>
              </a:rPr>
              <a:t>sken</a:t>
            </a:r>
            <a:r>
              <a:rPr lang="sk-SK" sz="1600" dirty="0">
                <a:latin typeface="Arial" panose="020B0604020202020204" pitchFamily="34" charset="0"/>
                <a:cs typeface="Arial" panose="020B0604020202020204" pitchFamily="34" charset="0"/>
              </a:rPr>
              <a:t> (vo formáte .</a:t>
            </a:r>
            <a:r>
              <a:rPr lang="sk-SK" sz="1600" dirty="0" err="1">
                <a:latin typeface="Arial" panose="020B0604020202020204" pitchFamily="34" charset="0"/>
                <a:cs typeface="Arial" panose="020B0604020202020204" pitchFamily="34" charset="0"/>
              </a:rPr>
              <a:t>pdf</a:t>
            </a:r>
            <a:r>
              <a:rPr lang="sk-SK" sz="1600" dirty="0">
                <a:latin typeface="Arial" panose="020B0604020202020204" pitchFamily="34" charset="0"/>
                <a:cs typeface="Arial" panose="020B0604020202020204" pitchFamily="34" charset="0"/>
              </a:rPr>
              <a:t>) cez ITMS2014</a:t>
            </a:r>
            <a:r>
              <a:rPr lang="sk-SK" sz="1600" dirty="0" smtClean="0">
                <a:latin typeface="Arial" panose="020B0604020202020204" pitchFamily="34" charset="0"/>
                <a:cs typeface="Arial" panose="020B0604020202020204" pitchFamily="34" charset="0"/>
              </a:rPr>
              <a:t>+</a:t>
            </a:r>
            <a:endParaRPr lang="sk-SK" sz="1600" dirty="0">
              <a:latin typeface="Arial" panose="020B0604020202020204" pitchFamily="34" charset="0"/>
              <a:cs typeface="Arial" panose="020B0604020202020204" pitchFamily="34" charset="0"/>
            </a:endParaRPr>
          </a:p>
          <a:p>
            <a:pPr marL="0" indent="0" algn="just">
              <a:buNone/>
            </a:pPr>
            <a:r>
              <a:rPr lang="sk-SK" sz="1600" dirty="0" smtClean="0">
                <a:latin typeface="Arial" panose="020B0604020202020204" pitchFamily="34" charset="0"/>
                <a:cs typeface="Arial" panose="020B0604020202020204" pitchFamily="34" charset="0"/>
              </a:rPr>
              <a:t>      </a:t>
            </a:r>
          </a:p>
          <a:p>
            <a:r>
              <a:rPr lang="sk-SK" sz="1800" b="1" u="sng" dirty="0">
                <a:latin typeface="Arial" panose="020B0604020202020204" pitchFamily="34" charset="0"/>
                <a:cs typeface="Arial" panose="020B0604020202020204" pitchFamily="34" charset="0"/>
              </a:rPr>
              <a:t>Príloha č. 10 ŽoNFP</a:t>
            </a:r>
            <a:r>
              <a:rPr lang="sk-SK" sz="1800" dirty="0">
                <a:latin typeface="Arial" panose="020B0604020202020204" pitchFamily="34" charset="0"/>
                <a:cs typeface="Arial" panose="020B0604020202020204" pitchFamily="34" charset="0"/>
              </a:rPr>
              <a:t>: </a:t>
            </a:r>
          </a:p>
          <a:p>
            <a:pPr marL="0" indent="0">
              <a:buNone/>
            </a:pPr>
            <a:r>
              <a:rPr lang="sk-SK" sz="1800" dirty="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Dokument preukazujúci súlad s požiadavkami v oblasti dopadu plánov a projektov na  </a:t>
            </a:r>
          </a:p>
          <a:p>
            <a:pPr marL="0" indent="0">
              <a:buNone/>
            </a:pPr>
            <a:r>
              <a:rPr lang="sk-SK" sz="1600" dirty="0">
                <a:latin typeface="Arial" panose="020B0604020202020204" pitchFamily="34" charset="0"/>
                <a:cs typeface="Arial" panose="020B0604020202020204" pitchFamily="34" charset="0"/>
              </a:rPr>
              <a:t>    územia sústavy NATURA 2000 - </a:t>
            </a:r>
            <a:r>
              <a:rPr lang="sk-SK" sz="1600" b="1" u="sng" dirty="0">
                <a:latin typeface="Arial" panose="020B0604020202020204" pitchFamily="34" charset="0"/>
                <a:cs typeface="Arial" panose="020B0604020202020204" pitchFamily="34" charset="0"/>
              </a:rPr>
              <a:t>vyjadrenie okresného úradu </a:t>
            </a:r>
          </a:p>
          <a:p>
            <a:pPr marL="0" indent="0">
              <a:buNone/>
            </a:pPr>
            <a:r>
              <a:rPr lang="sk-SK" sz="1600" u="sng" dirty="0">
                <a:latin typeface="Arial" panose="020B0604020202020204" pitchFamily="34" charset="0"/>
                <a:cs typeface="Arial" panose="020B0604020202020204" pitchFamily="34" charset="0"/>
              </a:rPr>
              <a:t>Predloženie prílohy</a:t>
            </a:r>
            <a:r>
              <a:rPr lang="sk-SK" sz="1600" dirty="0">
                <a:latin typeface="Arial" panose="020B0604020202020204" pitchFamily="34" charset="0"/>
                <a:cs typeface="Arial" panose="020B0604020202020204" pitchFamily="34" charset="0"/>
              </a:rPr>
              <a:t>: </a:t>
            </a:r>
            <a:r>
              <a:rPr lang="sk-SK" sz="1600" dirty="0" err="1">
                <a:latin typeface="Arial" panose="020B0604020202020204" pitchFamily="34" charset="0"/>
                <a:cs typeface="Arial" panose="020B0604020202020204" pitchFamily="34" charset="0"/>
              </a:rPr>
              <a:t>sken</a:t>
            </a:r>
            <a:r>
              <a:rPr lang="sk-SK" sz="1600" dirty="0">
                <a:latin typeface="Arial" panose="020B0604020202020204" pitchFamily="34" charset="0"/>
                <a:cs typeface="Arial" panose="020B0604020202020204" pitchFamily="34" charset="0"/>
              </a:rPr>
              <a:t> (vo formáte .</a:t>
            </a:r>
            <a:r>
              <a:rPr lang="sk-SK" sz="1600" dirty="0" err="1">
                <a:latin typeface="Arial" panose="020B0604020202020204" pitchFamily="34" charset="0"/>
                <a:cs typeface="Arial" panose="020B0604020202020204" pitchFamily="34" charset="0"/>
              </a:rPr>
              <a:t>pdf</a:t>
            </a:r>
            <a:r>
              <a:rPr lang="sk-SK" sz="1600" dirty="0">
                <a:latin typeface="Arial" panose="020B0604020202020204" pitchFamily="34" charset="0"/>
                <a:cs typeface="Arial" panose="020B0604020202020204" pitchFamily="34" charset="0"/>
              </a:rPr>
              <a:t>) cez ITMS2014+</a:t>
            </a:r>
          </a:p>
          <a:p>
            <a:pPr algn="just">
              <a:buFont typeface="Wingdings" panose="05000000000000000000" pitchFamily="2" charset="2"/>
              <a:buChar char="Ø"/>
            </a:pPr>
            <a:r>
              <a:rPr lang="sk-SK" sz="1400" b="1" u="sng" dirty="0">
                <a:latin typeface="Arial" panose="020B0604020202020204" pitchFamily="34" charset="0"/>
                <a:cs typeface="Arial" panose="020B0604020202020204" pitchFamily="34" charset="0"/>
              </a:rPr>
              <a:t>Upozornenie:</a:t>
            </a:r>
            <a:r>
              <a:rPr lang="sk-SK" sz="1400" dirty="0">
                <a:latin typeface="Arial" panose="020B0604020202020204" pitchFamily="34" charset="0"/>
                <a:cs typeface="Arial" panose="020B0604020202020204" pitchFamily="34" charset="0"/>
              </a:rPr>
              <a:t> Predloženie prílohy je nerelevantné pre žiadateľov, ktorí v rámci prílohy č. 9 ŽoNFP predkladajú platné záverečné stanovisko alebo rozhodnutie zo zisťovacieho konania, nakoľko vyjadrenie príslušného orgánu bolo vydané v rámci zisťovacieho konania, resp. povinného hodnotenia.</a:t>
            </a:r>
          </a:p>
          <a:p>
            <a:pPr marL="0" indent="0" algn="just">
              <a:buNone/>
            </a:pPr>
            <a:endParaRPr lang="sk-SK"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660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0"/>
            <a:r>
              <a:rPr lang="sk-SK" sz="2000" b="1" cap="all" dirty="0" smtClean="0">
                <a:solidFill>
                  <a:schemeClr val="accent6">
                    <a:lumMod val="75000"/>
                  </a:schemeClr>
                </a:solidFill>
                <a:latin typeface="Arial" charset="0"/>
                <a:ea typeface="+mn-ea"/>
                <a:cs typeface="Arial" charset="0"/>
              </a:rPr>
              <a:t>Základné informácie ku konaniu O Ž</a:t>
            </a:r>
            <a:r>
              <a:rPr lang="sk-SK" sz="2000" b="1" cap="all" dirty="0">
                <a:solidFill>
                  <a:schemeClr val="accent6">
                    <a:lumMod val="75000"/>
                  </a:schemeClr>
                </a:solidFill>
                <a:latin typeface="Arial" charset="0"/>
                <a:ea typeface="+mn-ea"/>
                <a:cs typeface="Arial" charset="0"/>
              </a:rPr>
              <a:t>o</a:t>
            </a:r>
            <a:r>
              <a:rPr lang="sk-SK" sz="2000" b="1" cap="all" dirty="0" smtClean="0">
                <a:solidFill>
                  <a:schemeClr val="accent6">
                    <a:lumMod val="75000"/>
                  </a:schemeClr>
                </a:solidFill>
                <a:latin typeface="Arial" charset="0"/>
                <a:ea typeface="+mn-ea"/>
                <a:cs typeface="Arial" charset="0"/>
              </a:rPr>
              <a:t>NFP</a:t>
            </a:r>
            <a:endParaRPr lang="sk-SK" sz="2000" b="1" cap="all" dirty="0">
              <a:solidFill>
                <a:schemeClr val="accent6">
                  <a:lumMod val="75000"/>
                </a:schemeClr>
              </a:solidFill>
              <a:latin typeface="Arial" charset="0"/>
              <a:ea typeface="+mn-ea"/>
              <a:cs typeface="Arial" charset="0"/>
            </a:endParaRPr>
          </a:p>
        </p:txBody>
      </p:sp>
      <p:sp>
        <p:nvSpPr>
          <p:cNvPr id="3" name="Zástupný symbol obsahu 2"/>
          <p:cNvSpPr>
            <a:spLocks noGrp="1"/>
          </p:cNvSpPr>
          <p:nvPr>
            <p:ph idx="1"/>
          </p:nvPr>
        </p:nvSpPr>
        <p:spPr/>
        <p:txBody>
          <a:bodyPr/>
          <a:lstStyle/>
          <a:p>
            <a:pPr algn="just">
              <a:spcBef>
                <a:spcPts val="600"/>
              </a:spcBef>
              <a:spcAft>
                <a:spcPts val="600"/>
              </a:spcAft>
            </a:pPr>
            <a:r>
              <a:rPr lang="sk-SK" sz="1800" dirty="0">
                <a:latin typeface="Arial" charset="0"/>
                <a:cs typeface="Arial" charset="0"/>
              </a:rPr>
              <a:t>Konanie o </a:t>
            </a:r>
            <a:r>
              <a:rPr lang="sk-SK" sz="1800" dirty="0" err="1">
                <a:latin typeface="Arial" charset="0"/>
                <a:cs typeface="Arial" charset="0"/>
              </a:rPr>
              <a:t>ŽoNFP</a:t>
            </a:r>
            <a:r>
              <a:rPr lang="sk-SK" sz="1800" dirty="0">
                <a:latin typeface="Arial" charset="0"/>
                <a:cs typeface="Arial" charset="0"/>
              </a:rPr>
              <a:t> začína pri otvorených výzvach doručením </a:t>
            </a:r>
            <a:r>
              <a:rPr lang="sk-SK" sz="1800" dirty="0" err="1">
                <a:latin typeface="Arial" charset="0"/>
                <a:cs typeface="Arial" charset="0"/>
              </a:rPr>
              <a:t>ŽoNFP</a:t>
            </a:r>
            <a:r>
              <a:rPr lang="sk-SK" sz="1800" dirty="0">
                <a:latin typeface="Arial" charset="0"/>
                <a:cs typeface="Arial" charset="0"/>
              </a:rPr>
              <a:t> na SO, pričom lehoty na vydanie rozhodnutia začínajú plynúť dňom nasledujúcim po dni uzávierky príslušného hodnotiaceho kola. </a:t>
            </a:r>
          </a:p>
          <a:p>
            <a:pPr algn="just">
              <a:spcBef>
                <a:spcPts val="600"/>
              </a:spcBef>
              <a:spcAft>
                <a:spcPts val="600"/>
              </a:spcAft>
            </a:pPr>
            <a:r>
              <a:rPr lang="sk-SK" sz="1800" dirty="0">
                <a:latin typeface="Arial" charset="0"/>
                <a:cs typeface="Arial" charset="0"/>
              </a:rPr>
              <a:t>Proces schvaľovania </a:t>
            </a:r>
            <a:r>
              <a:rPr lang="sk-SK" sz="1800" dirty="0" err="1">
                <a:latin typeface="Arial" charset="0"/>
                <a:cs typeface="Arial" charset="0"/>
              </a:rPr>
              <a:t>ŽoNFP</a:t>
            </a:r>
            <a:r>
              <a:rPr lang="sk-SK" sz="1800" dirty="0">
                <a:latin typeface="Arial" charset="0"/>
                <a:cs typeface="Arial" charset="0"/>
              </a:rPr>
              <a:t> sa skladá z nasledovných fáz:</a:t>
            </a:r>
          </a:p>
          <a:p>
            <a:pPr marL="457200" indent="-457200" algn="just">
              <a:spcBef>
                <a:spcPts val="600"/>
              </a:spcBef>
              <a:spcAft>
                <a:spcPts val="600"/>
              </a:spcAft>
              <a:buFont typeface="+mj-lt"/>
              <a:buAutoNum type="alphaLcParenR"/>
            </a:pPr>
            <a:r>
              <a:rPr lang="sk-SK" sz="1800" dirty="0">
                <a:latin typeface="Arial" charset="0"/>
                <a:cs typeface="Arial" charset="0"/>
              </a:rPr>
              <a:t>administratívne overenie </a:t>
            </a:r>
            <a:r>
              <a:rPr lang="sk-SK" sz="1800" dirty="0" err="1">
                <a:latin typeface="Arial" charset="0"/>
                <a:cs typeface="Arial" charset="0"/>
              </a:rPr>
              <a:t>ŽoNFP</a:t>
            </a:r>
            <a:r>
              <a:rPr lang="sk-SK" sz="1800" dirty="0">
                <a:latin typeface="Arial" charset="0"/>
                <a:cs typeface="Arial" charset="0"/>
              </a:rPr>
              <a:t> (obligatórna časť)</a:t>
            </a:r>
          </a:p>
          <a:p>
            <a:pPr marL="457200" indent="-457200" algn="just">
              <a:spcBef>
                <a:spcPts val="600"/>
              </a:spcBef>
              <a:spcAft>
                <a:spcPts val="600"/>
              </a:spcAft>
              <a:buFont typeface="+mj-lt"/>
              <a:buAutoNum type="alphaLcParenR"/>
            </a:pPr>
            <a:r>
              <a:rPr lang="sk-SK" sz="1800" dirty="0">
                <a:latin typeface="Arial" charset="0"/>
                <a:cs typeface="Arial" charset="0"/>
              </a:rPr>
              <a:t>odborné hodnotenie a výber </a:t>
            </a:r>
            <a:r>
              <a:rPr lang="sk-SK" sz="1800" dirty="0" err="1">
                <a:latin typeface="Arial" charset="0"/>
                <a:cs typeface="Arial" charset="0"/>
              </a:rPr>
              <a:t>ŽoNFP</a:t>
            </a:r>
            <a:r>
              <a:rPr lang="sk-SK" sz="1800" dirty="0">
                <a:latin typeface="Arial" charset="0"/>
                <a:cs typeface="Arial" charset="0"/>
              </a:rPr>
              <a:t> (obligatórna časť)</a:t>
            </a:r>
          </a:p>
          <a:p>
            <a:pPr marL="457200" indent="-457200" algn="just">
              <a:spcBef>
                <a:spcPts val="600"/>
              </a:spcBef>
              <a:spcAft>
                <a:spcPts val="600"/>
              </a:spcAft>
              <a:buFont typeface="+mj-lt"/>
              <a:buAutoNum type="alphaLcParenR"/>
            </a:pPr>
            <a:r>
              <a:rPr lang="sk-SK" sz="1800" dirty="0">
                <a:latin typeface="Arial" charset="0"/>
                <a:cs typeface="Arial" charset="0"/>
              </a:rPr>
              <a:t>konanie o opravných prostriedkoch (neobligatórna časť)</a:t>
            </a:r>
          </a:p>
          <a:p>
            <a:pPr algn="just">
              <a:spcBef>
                <a:spcPts val="600"/>
              </a:spcBef>
              <a:spcAft>
                <a:spcPts val="600"/>
              </a:spcAft>
            </a:pPr>
            <a:r>
              <a:rPr lang="sk-SK" sz="1800" dirty="0">
                <a:latin typeface="Arial" charset="0"/>
                <a:cs typeface="Arial" charset="0"/>
              </a:rPr>
              <a:t>Administratívne overenie sa začína overením splnenia podmienok doručenia </a:t>
            </a:r>
            <a:r>
              <a:rPr lang="sk-SK" sz="1800" dirty="0" err="1">
                <a:latin typeface="Arial" charset="0"/>
                <a:cs typeface="Arial" charset="0"/>
              </a:rPr>
              <a:t>ŽoNFP</a:t>
            </a:r>
            <a:r>
              <a:rPr lang="sk-SK" sz="1800" dirty="0">
                <a:latin typeface="Arial" charset="0"/>
                <a:cs typeface="Arial" charset="0"/>
              </a:rPr>
              <a:t> riadne, včas a v určenej forme, pričom po ich overení SO zaregistruje </a:t>
            </a:r>
            <a:r>
              <a:rPr lang="sk-SK" sz="1800" dirty="0" err="1">
                <a:latin typeface="Arial" charset="0"/>
                <a:cs typeface="Arial" charset="0"/>
              </a:rPr>
              <a:t>ŽoNFP</a:t>
            </a:r>
            <a:r>
              <a:rPr lang="sk-SK" sz="1800" dirty="0">
                <a:latin typeface="Arial" charset="0"/>
                <a:cs typeface="Arial" charset="0"/>
              </a:rPr>
              <a:t> v ITMS 2014+. </a:t>
            </a:r>
          </a:p>
          <a:p>
            <a:endParaRPr lang="sk-SK" dirty="0"/>
          </a:p>
        </p:txBody>
      </p:sp>
    </p:spTree>
    <p:extLst>
      <p:ext uri="{BB962C8B-B14F-4D97-AF65-F5344CB8AC3E}">
        <p14:creationId xmlns:p14="http://schemas.microsoft.com/office/powerpoint/2010/main" val="34417408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cap="all" dirty="0">
                <a:solidFill>
                  <a:schemeClr val="accent6">
                    <a:lumMod val="75000"/>
                  </a:schemeClr>
                </a:solidFill>
                <a:latin typeface="Arial" charset="0"/>
                <a:ea typeface="+mn-ea"/>
                <a:cs typeface="Arial" charset="0"/>
              </a:rPr>
              <a:t>Administratívne </a:t>
            </a:r>
            <a:r>
              <a:rPr lang="sk-SK" sz="2000" b="1" cap="all" dirty="0" smtClean="0">
                <a:solidFill>
                  <a:schemeClr val="accent6">
                    <a:lumMod val="75000"/>
                  </a:schemeClr>
                </a:solidFill>
                <a:latin typeface="Arial" charset="0"/>
                <a:ea typeface="+mn-ea"/>
                <a:cs typeface="Arial" charset="0"/>
              </a:rPr>
              <a:t>overenie Žiadosti o NFP</a:t>
            </a:r>
            <a:r>
              <a:rPr lang="sk-SK" sz="2000" b="1" cap="all" dirty="0">
                <a:solidFill>
                  <a:schemeClr val="accent6">
                    <a:lumMod val="75000"/>
                  </a:schemeClr>
                </a:solidFill>
                <a:latin typeface="Arial" charset="0"/>
                <a:ea typeface="+mn-ea"/>
                <a:cs typeface="Arial" charset="0"/>
              </a:rPr>
              <a:t/>
            </a:r>
            <a:br>
              <a:rPr lang="sk-SK" sz="2000" b="1" cap="all" dirty="0">
                <a:solidFill>
                  <a:schemeClr val="accent6">
                    <a:lumMod val="75000"/>
                  </a:schemeClr>
                </a:solidFill>
                <a:latin typeface="Arial" charset="0"/>
                <a:ea typeface="+mn-ea"/>
                <a:cs typeface="Arial" charset="0"/>
              </a:rPr>
            </a:br>
            <a:endParaRPr lang="sk-SK" sz="2000" b="1" cap="all" dirty="0">
              <a:solidFill>
                <a:schemeClr val="accent6">
                  <a:lumMod val="75000"/>
                </a:schemeClr>
              </a:solidFill>
              <a:latin typeface="Arial" charset="0"/>
              <a:ea typeface="+mn-ea"/>
              <a:cs typeface="Arial" charset="0"/>
            </a:endParaRPr>
          </a:p>
        </p:txBody>
      </p:sp>
      <p:sp>
        <p:nvSpPr>
          <p:cNvPr id="3" name="Zástupný symbol obsahu 2"/>
          <p:cNvSpPr>
            <a:spLocks noGrp="1"/>
          </p:cNvSpPr>
          <p:nvPr>
            <p:ph idx="1"/>
          </p:nvPr>
        </p:nvSpPr>
        <p:spPr>
          <a:xfrm>
            <a:off x="457200" y="1052736"/>
            <a:ext cx="8229600" cy="5073427"/>
          </a:xfrm>
        </p:spPr>
        <p:txBody>
          <a:bodyPr/>
          <a:lstStyle/>
          <a:p>
            <a:pPr marL="82296" indent="0" algn="just" fontAlgn="auto">
              <a:spcAft>
                <a:spcPts val="0"/>
              </a:spcAft>
              <a:buNone/>
              <a:defRPr/>
            </a:pPr>
            <a:r>
              <a:rPr lang="sk-SK" sz="1800" dirty="0">
                <a:latin typeface="Arial" charset="0"/>
                <a:cs typeface="Arial" charset="0"/>
              </a:rPr>
              <a:t>Po registrácii </a:t>
            </a:r>
            <a:r>
              <a:rPr lang="sk-SK" sz="1800" dirty="0" err="1">
                <a:latin typeface="Arial" charset="0"/>
                <a:cs typeface="Arial" charset="0"/>
              </a:rPr>
              <a:t>ŽoNFP</a:t>
            </a:r>
            <a:r>
              <a:rPr lang="sk-SK" sz="1800" dirty="0">
                <a:latin typeface="Arial" charset="0"/>
                <a:cs typeface="Arial" charset="0"/>
              </a:rPr>
              <a:t> sa v rámci administratívneho overenia overuje splnenie základných podmienok poskytnutia príspevku stanovených vo výzve akými sú napr. oprávnenosť žiadateľa, oprávnenosť miesta realizácie projektu, oprávnenosť cieľovej skupiny, oprávnenosť aktivít, súlad s horizontálnymi princípmi a s princípmi </a:t>
            </a:r>
            <a:r>
              <a:rPr lang="sk-SK" sz="1800" dirty="0" err="1">
                <a:latin typeface="Arial" charset="0"/>
                <a:cs typeface="Arial" charset="0"/>
              </a:rPr>
              <a:t>destigmatizácie</a:t>
            </a:r>
            <a:r>
              <a:rPr lang="sk-SK" sz="1800" dirty="0">
                <a:latin typeface="Arial" charset="0"/>
                <a:cs typeface="Arial" charset="0"/>
              </a:rPr>
              <a:t>, desegregácie a </a:t>
            </a:r>
            <a:r>
              <a:rPr lang="sk-SK" sz="1800" dirty="0" err="1">
                <a:latin typeface="Arial" charset="0"/>
                <a:cs typeface="Arial" charset="0"/>
              </a:rPr>
              <a:t>degetoizácie</a:t>
            </a:r>
            <a:r>
              <a:rPr lang="sk-SK" sz="1800" dirty="0">
                <a:latin typeface="Arial" charset="0"/>
                <a:cs typeface="Arial" charset="0"/>
              </a:rPr>
              <a:t>. </a:t>
            </a:r>
          </a:p>
          <a:p>
            <a:pPr marL="82296" indent="0" algn="just" fontAlgn="auto">
              <a:spcAft>
                <a:spcPts val="0"/>
              </a:spcAft>
              <a:buNone/>
              <a:defRPr/>
            </a:pPr>
            <a:endParaRPr lang="sk-SK" sz="1800" dirty="0">
              <a:latin typeface="Arial" charset="0"/>
              <a:cs typeface="Arial" charset="0"/>
            </a:endParaRPr>
          </a:p>
          <a:p>
            <a:pPr marL="82296" indent="0" algn="just" fontAlgn="auto">
              <a:spcAft>
                <a:spcPts val="0"/>
              </a:spcAft>
              <a:buNone/>
              <a:defRPr/>
            </a:pPr>
            <a:r>
              <a:rPr lang="sk-SK" sz="1800" dirty="0">
                <a:latin typeface="Arial" charset="0"/>
                <a:cs typeface="Arial" charset="0"/>
              </a:rPr>
              <a:t>V </a:t>
            </a:r>
            <a:r>
              <a:rPr lang="sk-SK" sz="1800" dirty="0" smtClean="0">
                <a:latin typeface="Arial" charset="0"/>
                <a:cs typeface="Arial" charset="0"/>
              </a:rPr>
              <a:t>prípade, </a:t>
            </a:r>
            <a:r>
              <a:rPr lang="sk-SK" sz="1800" dirty="0">
                <a:latin typeface="Arial" charset="0"/>
                <a:cs typeface="Arial" charset="0"/>
              </a:rPr>
              <a:t>ak sú pochybnosti o pravdivosti alebo úplnosti ŽoNFP alebo jej príloh, resp. boli identifikovaný nesúlad v poskytnutých údajoch žiadateľovi sa zašle </a:t>
            </a:r>
            <a:r>
              <a:rPr lang="sk-SK" sz="1800" b="1" dirty="0">
                <a:latin typeface="Arial" charset="0"/>
                <a:cs typeface="Arial" charset="0"/>
              </a:rPr>
              <a:t>výzva na doplnenie </a:t>
            </a:r>
            <a:r>
              <a:rPr lang="sk-SK" sz="1800" dirty="0">
                <a:latin typeface="Arial" charset="0"/>
                <a:cs typeface="Arial" charset="0"/>
              </a:rPr>
              <a:t>resp. vysvetlenie žiadosti so stanovením lehoty na doplnenie.</a:t>
            </a:r>
          </a:p>
          <a:p>
            <a:pPr marL="82296" indent="0" algn="just" fontAlgn="auto">
              <a:spcAft>
                <a:spcPts val="0"/>
              </a:spcAft>
              <a:buNone/>
              <a:defRPr/>
            </a:pPr>
            <a:endParaRPr lang="sk-SK" sz="1800" dirty="0">
              <a:latin typeface="Arial" charset="0"/>
              <a:cs typeface="Arial" charset="0"/>
            </a:endParaRPr>
          </a:p>
          <a:p>
            <a:pPr marL="82296" indent="0" algn="just" fontAlgn="auto">
              <a:spcAft>
                <a:spcPts val="0"/>
              </a:spcAft>
              <a:buNone/>
              <a:defRPr/>
            </a:pPr>
            <a:r>
              <a:rPr lang="sk-SK" sz="1800" dirty="0">
                <a:latin typeface="Arial" charset="0"/>
                <a:cs typeface="Arial" charset="0"/>
              </a:rPr>
              <a:t>Po doplnení sa opätovne overia podmienky poskytnutia príspevku.</a:t>
            </a:r>
          </a:p>
          <a:p>
            <a:pPr marL="82296" indent="0" algn="just" fontAlgn="auto">
              <a:spcAft>
                <a:spcPts val="0"/>
              </a:spcAft>
              <a:buNone/>
              <a:defRPr/>
            </a:pPr>
            <a:endParaRPr lang="sk-SK" sz="1800" dirty="0">
              <a:latin typeface="Arial" charset="0"/>
              <a:cs typeface="Arial" charset="0"/>
            </a:endParaRPr>
          </a:p>
          <a:p>
            <a:pPr marL="82296" indent="0" algn="just" fontAlgn="auto">
              <a:spcAft>
                <a:spcPts val="0"/>
              </a:spcAft>
              <a:buNone/>
              <a:defRPr/>
            </a:pPr>
            <a:r>
              <a:rPr lang="sk-SK" sz="1800" dirty="0">
                <a:latin typeface="Arial" charset="0"/>
                <a:cs typeface="Arial" charset="0"/>
              </a:rPr>
              <a:t>ŽoNFP, ktoré splnili podmienky administratívneho overenia postupujú do procesu odborného hodnotenia</a:t>
            </a:r>
            <a:r>
              <a:rPr lang="sk-SK" sz="1800" dirty="0" smtClean="0">
                <a:latin typeface="Arial" charset="0"/>
                <a:cs typeface="Arial" charset="0"/>
              </a:rPr>
              <a:t>.</a:t>
            </a:r>
            <a:endParaRPr lang="sk-SK" sz="1800" dirty="0">
              <a:latin typeface="Arial" charset="0"/>
              <a:cs typeface="Arial" charset="0"/>
            </a:endParaRPr>
          </a:p>
          <a:p>
            <a:endParaRPr lang="sk-SK" dirty="0"/>
          </a:p>
        </p:txBody>
      </p:sp>
    </p:spTree>
    <p:extLst>
      <p:ext uri="{BB962C8B-B14F-4D97-AF65-F5344CB8AC3E}">
        <p14:creationId xmlns:p14="http://schemas.microsoft.com/office/powerpoint/2010/main" val="122710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cap="all" dirty="0" smtClean="0">
                <a:solidFill>
                  <a:schemeClr val="accent6">
                    <a:lumMod val="75000"/>
                  </a:schemeClr>
                </a:solidFill>
                <a:latin typeface="Arial" charset="0"/>
                <a:ea typeface="+mn-ea"/>
                <a:cs typeface="Arial" charset="0"/>
              </a:rPr>
              <a:t>Odborné hodnotenie žiadosti o NFP</a:t>
            </a:r>
            <a:endParaRPr lang="sk-SK" sz="2000" b="1" cap="all" dirty="0">
              <a:solidFill>
                <a:schemeClr val="accent6">
                  <a:lumMod val="75000"/>
                </a:schemeClr>
              </a:solidFill>
              <a:latin typeface="Arial" charset="0"/>
              <a:ea typeface="+mn-ea"/>
              <a:cs typeface="Arial" charset="0"/>
            </a:endParaRPr>
          </a:p>
        </p:txBody>
      </p:sp>
      <p:sp>
        <p:nvSpPr>
          <p:cNvPr id="3" name="Zástupný symbol obsahu 2"/>
          <p:cNvSpPr>
            <a:spLocks noGrp="1"/>
          </p:cNvSpPr>
          <p:nvPr>
            <p:ph idx="1"/>
          </p:nvPr>
        </p:nvSpPr>
        <p:spPr/>
        <p:txBody>
          <a:bodyPr/>
          <a:lstStyle/>
          <a:p>
            <a:pPr marL="82296" indent="0" algn="just" fontAlgn="auto">
              <a:spcAft>
                <a:spcPts val="0"/>
              </a:spcAft>
              <a:buNone/>
              <a:defRPr/>
            </a:pPr>
            <a:r>
              <a:rPr lang="sk-SK" sz="1800" dirty="0" smtClean="0">
                <a:latin typeface="Arial" charset="0"/>
                <a:cs typeface="Arial" charset="0"/>
              </a:rPr>
              <a:t>V rámci odborného hodnotenia sa posudzuje </a:t>
            </a:r>
            <a:r>
              <a:rPr lang="sk-SK" sz="1800" dirty="0" err="1" smtClean="0">
                <a:latin typeface="Arial" charset="0"/>
                <a:cs typeface="Arial" charset="0"/>
              </a:rPr>
              <a:t>ŽoNFP</a:t>
            </a:r>
            <a:r>
              <a:rPr lang="sk-SK" sz="1800" dirty="0" smtClean="0">
                <a:latin typeface="Arial" charset="0"/>
                <a:cs typeface="Arial" charset="0"/>
              </a:rPr>
              <a:t> podľa dokumentu “</a:t>
            </a:r>
            <a:r>
              <a:rPr lang="sk-SK" sz="1800" dirty="0">
                <a:latin typeface="Arial" charset="0"/>
                <a:cs typeface="Arial" charset="0"/>
              </a:rPr>
              <a:t>Kritériá pre </a:t>
            </a:r>
            <a:r>
              <a:rPr lang="sk-SK" sz="1800" dirty="0" smtClean="0">
                <a:latin typeface="Arial" charset="0"/>
                <a:cs typeface="Arial" charset="0"/>
              </a:rPr>
              <a:t>výber projektov OP ĽZ a metodika ich uplatňovania” a „Príručky pre odborného hodnotiteľa.</a:t>
            </a:r>
          </a:p>
          <a:p>
            <a:pPr marL="82296" indent="0" algn="just" fontAlgn="auto">
              <a:spcAft>
                <a:spcPts val="0"/>
              </a:spcAft>
              <a:buNone/>
              <a:defRPr/>
            </a:pPr>
            <a:endParaRPr lang="sk-SK" sz="1800" dirty="0" smtClean="0">
              <a:latin typeface="Arial" charset="0"/>
              <a:cs typeface="Arial" charset="0"/>
            </a:endParaRPr>
          </a:p>
          <a:p>
            <a:pPr marL="0" lvl="0" indent="0" algn="just">
              <a:buNone/>
            </a:pPr>
            <a:r>
              <a:rPr lang="sk-SK" sz="1800" dirty="0" smtClean="0">
                <a:latin typeface="Arial" charset="0"/>
                <a:cs typeface="Arial" charset="0"/>
              </a:rPr>
              <a:t>Cieľom odborného hodnotenia je posúdiť kvalitatívnu stránku žiadosti, pričom je posudzovaná predovšetkým v oblastiach:</a:t>
            </a:r>
          </a:p>
          <a:p>
            <a:pPr marL="0" lvl="0" indent="0" algn="just">
              <a:buNone/>
            </a:pPr>
            <a:endParaRPr lang="sk-SK" sz="1800" dirty="0" smtClean="0">
              <a:latin typeface="Arial" charset="0"/>
              <a:cs typeface="Arial" charset="0"/>
            </a:endParaRPr>
          </a:p>
          <a:p>
            <a:pPr algn="just"/>
            <a:r>
              <a:rPr lang="sk-SK" sz="1800" dirty="0" smtClean="0">
                <a:latin typeface="Arial" charset="0"/>
                <a:cs typeface="Arial" charset="0"/>
              </a:rPr>
              <a:t>príspevok navrhovaného projektu k cieľom a výsledkom operačného programu a prioritnej </a:t>
            </a:r>
            <a:r>
              <a:rPr lang="sk-SK" sz="1800" dirty="0">
                <a:latin typeface="Arial" charset="0"/>
                <a:cs typeface="Arial" charset="0"/>
              </a:rPr>
              <a:t>osi</a:t>
            </a:r>
          </a:p>
          <a:p>
            <a:pPr lvl="0" algn="just"/>
            <a:r>
              <a:rPr lang="sk-SK" sz="1800" dirty="0">
                <a:latin typeface="Arial" charset="0"/>
                <a:cs typeface="Arial" charset="0"/>
              </a:rPr>
              <a:t>navrhovaný spôsob realizácie;</a:t>
            </a:r>
          </a:p>
          <a:p>
            <a:pPr lvl="0" algn="just"/>
            <a:r>
              <a:rPr lang="sk-SK" sz="1800" dirty="0">
                <a:latin typeface="Arial" charset="0"/>
                <a:cs typeface="Arial" charset="0"/>
              </a:rPr>
              <a:t>administratívna a prevádzková kapacita;</a:t>
            </a:r>
          </a:p>
          <a:p>
            <a:pPr lvl="0" algn="just"/>
            <a:r>
              <a:rPr lang="sk-SK" sz="1800" dirty="0">
                <a:latin typeface="Arial" charset="0"/>
                <a:cs typeface="Arial" charset="0"/>
              </a:rPr>
              <a:t>finančná a ekonomická stránka projektu.</a:t>
            </a:r>
          </a:p>
          <a:p>
            <a:pPr marL="0" indent="0">
              <a:buNone/>
            </a:pPr>
            <a:endParaRPr lang="sk-SK" dirty="0"/>
          </a:p>
        </p:txBody>
      </p:sp>
    </p:spTree>
    <p:extLst>
      <p:ext uri="{BB962C8B-B14F-4D97-AF65-F5344CB8AC3E}">
        <p14:creationId xmlns:p14="http://schemas.microsoft.com/office/powerpoint/2010/main" val="485668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cap="all" dirty="0">
                <a:solidFill>
                  <a:schemeClr val="accent6">
                    <a:lumMod val="75000"/>
                  </a:schemeClr>
                </a:solidFill>
                <a:latin typeface="Arial" charset="0"/>
                <a:cs typeface="Arial" charset="0"/>
              </a:rPr>
              <a:t>Schvaľovací proces žiadosti o </a:t>
            </a:r>
            <a:r>
              <a:rPr lang="sk-SK" sz="2000" b="1" cap="all" dirty="0" err="1">
                <a:solidFill>
                  <a:schemeClr val="accent6">
                    <a:lumMod val="75000"/>
                  </a:schemeClr>
                </a:solidFill>
                <a:latin typeface="Arial" charset="0"/>
                <a:cs typeface="Arial" charset="0"/>
              </a:rPr>
              <a:t>nfp</a:t>
            </a:r>
            <a:r>
              <a:rPr lang="sk-SK" b="1" cap="all" dirty="0">
                <a:solidFill>
                  <a:schemeClr val="accent6">
                    <a:lumMod val="75000"/>
                  </a:schemeClr>
                </a:solidFill>
                <a:latin typeface="Arial" charset="0"/>
                <a:cs typeface="Arial" charset="0"/>
              </a:rPr>
              <a:t/>
            </a:r>
            <a:br>
              <a:rPr lang="sk-SK" b="1" cap="all" dirty="0">
                <a:solidFill>
                  <a:schemeClr val="accent6">
                    <a:lumMod val="75000"/>
                  </a:schemeClr>
                </a:solidFill>
                <a:latin typeface="Arial" charset="0"/>
                <a:cs typeface="Arial" charset="0"/>
              </a:rPr>
            </a:br>
            <a:endParaRPr lang="sk-SK" dirty="0">
              <a:solidFill>
                <a:schemeClr val="accent6">
                  <a:lumMod val="75000"/>
                </a:schemeClr>
              </a:solidFill>
            </a:endParaRPr>
          </a:p>
        </p:txBody>
      </p:sp>
      <p:sp>
        <p:nvSpPr>
          <p:cNvPr id="3" name="Zástupný symbol obsahu 2"/>
          <p:cNvSpPr>
            <a:spLocks noGrp="1"/>
          </p:cNvSpPr>
          <p:nvPr>
            <p:ph idx="1"/>
          </p:nvPr>
        </p:nvSpPr>
        <p:spPr>
          <a:xfrm>
            <a:off x="611560" y="1700808"/>
            <a:ext cx="8229600" cy="4525963"/>
          </a:xfrm>
        </p:spPr>
        <p:txBody>
          <a:bodyPr/>
          <a:lstStyle/>
          <a:p>
            <a:pPr marL="0" indent="0" algn="just">
              <a:lnSpc>
                <a:spcPct val="110000"/>
              </a:lnSpc>
              <a:spcBef>
                <a:spcPts val="600"/>
              </a:spcBef>
              <a:spcAft>
                <a:spcPts val="600"/>
              </a:spcAft>
              <a:buNone/>
            </a:pPr>
            <a:r>
              <a:rPr lang="sk-SK" sz="1800" b="1" dirty="0">
                <a:latin typeface="Arial" charset="0"/>
                <a:cs typeface="Arial" charset="0"/>
              </a:rPr>
              <a:t>Na záver konania o žiadosti </a:t>
            </a:r>
            <a:r>
              <a:rPr lang="sk-SK" sz="1800" dirty="0">
                <a:latin typeface="Arial" charset="0"/>
                <a:cs typeface="Arial" charset="0"/>
              </a:rPr>
              <a:t>sa vypracujú pre žiadosti:</a:t>
            </a:r>
          </a:p>
          <a:p>
            <a:pPr algn="just">
              <a:lnSpc>
                <a:spcPct val="110000"/>
              </a:lnSpc>
              <a:spcBef>
                <a:spcPts val="600"/>
              </a:spcBef>
              <a:spcAft>
                <a:spcPts val="600"/>
              </a:spcAft>
            </a:pPr>
            <a:r>
              <a:rPr lang="sk-SK" sz="1800" dirty="0">
                <a:latin typeface="Arial" charset="0"/>
                <a:cs typeface="Arial" charset="0"/>
              </a:rPr>
              <a:t>ktoré splnili všetky podmienky konania o žiadosti: </a:t>
            </a:r>
            <a:r>
              <a:rPr lang="sk-SK" sz="1800" b="1" dirty="0">
                <a:latin typeface="Arial" charset="0"/>
                <a:cs typeface="Arial" charset="0"/>
              </a:rPr>
              <a:t>rozhodnutie o schválení</a:t>
            </a:r>
            <a:r>
              <a:rPr lang="sk-SK" sz="1800" dirty="0">
                <a:latin typeface="Arial" charset="0"/>
                <a:cs typeface="Arial" charset="0"/>
              </a:rPr>
              <a:t>,</a:t>
            </a:r>
          </a:p>
          <a:p>
            <a:pPr algn="just">
              <a:lnSpc>
                <a:spcPct val="110000"/>
              </a:lnSpc>
              <a:spcBef>
                <a:spcPts val="600"/>
              </a:spcBef>
              <a:spcAft>
                <a:spcPts val="600"/>
              </a:spcAft>
            </a:pPr>
            <a:r>
              <a:rPr lang="sk-SK" sz="1800" dirty="0">
                <a:latin typeface="Arial" charset="0"/>
                <a:cs typeface="Arial" charset="0"/>
              </a:rPr>
              <a:t>ktoré nesplnili jednu alebo viac podmienok konania o žiadosti: </a:t>
            </a:r>
            <a:r>
              <a:rPr lang="sk-SK" sz="1800" b="1" dirty="0">
                <a:latin typeface="Arial" charset="0"/>
                <a:cs typeface="Arial" charset="0"/>
              </a:rPr>
              <a:t>rozhodnutie o neschválení </a:t>
            </a:r>
            <a:r>
              <a:rPr lang="sk-SK" sz="1800" b="1" dirty="0" err="1">
                <a:latin typeface="Arial" charset="0"/>
                <a:cs typeface="Arial" charset="0"/>
              </a:rPr>
              <a:t>ŽoNFP</a:t>
            </a:r>
            <a:r>
              <a:rPr lang="sk-SK" sz="1800" b="1" dirty="0">
                <a:latin typeface="Arial" charset="0"/>
                <a:cs typeface="Arial" charset="0"/>
              </a:rPr>
              <a:t>.</a:t>
            </a:r>
          </a:p>
          <a:p>
            <a:pPr marL="0" indent="0" algn="just">
              <a:lnSpc>
                <a:spcPct val="110000"/>
              </a:lnSpc>
              <a:spcBef>
                <a:spcPts val="600"/>
              </a:spcBef>
              <a:spcAft>
                <a:spcPts val="600"/>
              </a:spcAft>
              <a:buNone/>
            </a:pPr>
            <a:endParaRPr lang="sk-SK" sz="1800" dirty="0">
              <a:latin typeface="Arial" charset="0"/>
              <a:cs typeface="Arial" charset="0"/>
            </a:endParaRPr>
          </a:p>
          <a:p>
            <a:pPr marL="0" indent="0" algn="just">
              <a:lnSpc>
                <a:spcPct val="110000"/>
              </a:lnSpc>
              <a:spcBef>
                <a:spcPts val="600"/>
              </a:spcBef>
              <a:spcAft>
                <a:spcPts val="600"/>
              </a:spcAft>
              <a:buFont typeface="Arial" charset="0"/>
              <a:buNone/>
            </a:pPr>
            <a:r>
              <a:rPr lang="sk-SK" sz="1800" dirty="0">
                <a:latin typeface="Arial" charset="0"/>
                <a:cs typeface="Arial" charset="0"/>
              </a:rPr>
              <a:t>SO je oprávnený v konaní o </a:t>
            </a:r>
            <a:r>
              <a:rPr lang="sk-SK" sz="1800" dirty="0" err="1">
                <a:latin typeface="Arial" charset="0"/>
                <a:cs typeface="Arial" charset="0"/>
              </a:rPr>
              <a:t>ŽoNFP</a:t>
            </a:r>
            <a:r>
              <a:rPr lang="sk-SK" sz="1800" dirty="0">
                <a:latin typeface="Arial" charset="0"/>
                <a:cs typeface="Arial" charset="0"/>
              </a:rPr>
              <a:t> vydať rozhodnutie o </a:t>
            </a:r>
            <a:r>
              <a:rPr lang="sk-SK" sz="1800" b="1" dirty="0">
                <a:latin typeface="Arial" charset="0"/>
                <a:cs typeface="Arial" charset="0"/>
              </a:rPr>
              <a:t>zastavení konania za podmienok uvedených v § 20  zákona o príspevku z EŠIF </a:t>
            </a:r>
            <a:r>
              <a:rPr lang="sk-SK" sz="1800" dirty="0">
                <a:latin typeface="Arial" charset="0"/>
                <a:cs typeface="Arial" charset="0"/>
              </a:rPr>
              <a:t>(napr. v prípade, ak žiadateľ nedoručil riadne a včas </a:t>
            </a:r>
            <a:r>
              <a:rPr lang="sk-SK" sz="1800" dirty="0" err="1">
                <a:latin typeface="Arial" charset="0"/>
                <a:cs typeface="Arial" charset="0"/>
              </a:rPr>
              <a:t>ŽoNFP</a:t>
            </a:r>
            <a:r>
              <a:rPr lang="sk-SK" sz="1800" dirty="0">
                <a:latin typeface="Arial" charset="0"/>
                <a:cs typeface="Arial" charset="0"/>
              </a:rPr>
              <a:t>, vzal </a:t>
            </a:r>
            <a:r>
              <a:rPr lang="sk-SK" sz="1800" dirty="0" err="1">
                <a:latin typeface="Arial" charset="0"/>
                <a:cs typeface="Arial" charset="0"/>
              </a:rPr>
              <a:t>ŽoNFP</a:t>
            </a:r>
            <a:r>
              <a:rPr lang="sk-SK" sz="1800" dirty="0">
                <a:latin typeface="Arial" charset="0"/>
                <a:cs typeface="Arial" charset="0"/>
              </a:rPr>
              <a:t> späť a pod</a:t>
            </a:r>
            <a:r>
              <a:rPr lang="sk-SK" sz="1800" dirty="0" smtClean="0">
                <a:latin typeface="Arial" charset="0"/>
                <a:cs typeface="Arial" charset="0"/>
              </a:rPr>
              <a:t>.).</a:t>
            </a:r>
            <a:endParaRPr lang="sk-SK" sz="1800" dirty="0">
              <a:latin typeface="Arial" charset="0"/>
              <a:cs typeface="Arial" charset="0"/>
            </a:endParaRPr>
          </a:p>
        </p:txBody>
      </p:sp>
    </p:spTree>
    <p:extLst>
      <p:ext uri="{BB962C8B-B14F-4D97-AF65-F5344CB8AC3E}">
        <p14:creationId xmlns:p14="http://schemas.microsoft.com/office/powerpoint/2010/main" val="19919308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sz="2000" b="1" cap="all" dirty="0" smtClean="0">
                <a:solidFill>
                  <a:schemeClr val="accent6"/>
                </a:solidFill>
                <a:latin typeface="Arial" charset="0"/>
                <a:ea typeface="+mn-ea"/>
                <a:cs typeface="Arial" charset="0"/>
              </a:rPr>
              <a:t>     </a:t>
            </a:r>
            <a:br>
              <a:rPr lang="sk-SK" sz="2000" b="1" cap="all" dirty="0" smtClean="0">
                <a:solidFill>
                  <a:schemeClr val="accent6"/>
                </a:solidFill>
                <a:latin typeface="Arial" charset="0"/>
                <a:ea typeface="+mn-ea"/>
                <a:cs typeface="Arial" charset="0"/>
              </a:rPr>
            </a:br>
            <a:r>
              <a:rPr lang="sk-SK" sz="2000" b="1" cap="all" dirty="0" smtClean="0">
                <a:solidFill>
                  <a:schemeClr val="accent6">
                    <a:lumMod val="75000"/>
                  </a:schemeClr>
                </a:solidFill>
                <a:latin typeface="Arial" charset="0"/>
                <a:ea typeface="+mn-ea"/>
                <a:cs typeface="Arial" charset="0"/>
              </a:rPr>
              <a:t>   </a:t>
            </a:r>
            <a:r>
              <a:rPr lang="sk-SK" sz="2000" b="1" cap="all" dirty="0">
                <a:solidFill>
                  <a:schemeClr val="accent6">
                    <a:lumMod val="75000"/>
                  </a:schemeClr>
                </a:solidFill>
                <a:latin typeface="Arial" charset="0"/>
                <a:ea typeface="+mn-ea"/>
                <a:cs typeface="Arial" charset="0"/>
              </a:rPr>
              <a:t>Najčastejšie chyby Žiadateľov identifikované pri  </a:t>
            </a:r>
            <a:br>
              <a:rPr lang="sk-SK" sz="2000" b="1" cap="all" dirty="0">
                <a:solidFill>
                  <a:schemeClr val="accent6">
                    <a:lumMod val="75000"/>
                  </a:schemeClr>
                </a:solidFill>
                <a:latin typeface="Arial" charset="0"/>
                <a:ea typeface="+mn-ea"/>
                <a:cs typeface="Arial" charset="0"/>
              </a:rPr>
            </a:br>
            <a:r>
              <a:rPr lang="sk-SK" sz="2000" b="1" cap="all" dirty="0" smtClean="0">
                <a:solidFill>
                  <a:schemeClr val="accent6">
                    <a:lumMod val="75000"/>
                  </a:schemeClr>
                </a:solidFill>
                <a:latin typeface="Arial" charset="0"/>
                <a:ea typeface="+mn-ea"/>
                <a:cs typeface="Arial" charset="0"/>
              </a:rPr>
              <a:t>   </a:t>
            </a:r>
            <a:r>
              <a:rPr lang="sk-SK" sz="2000" b="1" cap="all" dirty="0">
                <a:solidFill>
                  <a:schemeClr val="accent6">
                    <a:lumMod val="75000"/>
                  </a:schemeClr>
                </a:solidFill>
                <a:latin typeface="Arial" charset="0"/>
                <a:ea typeface="+mn-ea"/>
                <a:cs typeface="Arial" charset="0"/>
              </a:rPr>
              <a:t>predkladaní </a:t>
            </a:r>
            <a:r>
              <a:rPr lang="sk-SK" sz="2000" b="1" cap="all" dirty="0" err="1">
                <a:solidFill>
                  <a:schemeClr val="accent6">
                    <a:lumMod val="75000"/>
                  </a:schemeClr>
                </a:solidFill>
                <a:latin typeface="Arial" charset="0"/>
                <a:ea typeface="+mn-ea"/>
                <a:cs typeface="Arial" charset="0"/>
              </a:rPr>
              <a:t>ŽoNFP</a:t>
            </a:r>
            <a:r>
              <a:rPr lang="sk-SK" sz="2000" b="1" cap="all" dirty="0">
                <a:solidFill>
                  <a:schemeClr val="accent6">
                    <a:lumMod val="75000"/>
                  </a:schemeClr>
                </a:solidFill>
                <a:latin typeface="Arial" charset="0"/>
                <a:ea typeface="+mn-ea"/>
                <a:cs typeface="Arial" charset="0"/>
              </a:rPr>
              <a:t> (V procese konania o žiadosti)</a:t>
            </a:r>
          </a:p>
        </p:txBody>
      </p:sp>
      <p:sp>
        <p:nvSpPr>
          <p:cNvPr id="3" name="Zástupný symbol obsahu 2"/>
          <p:cNvSpPr>
            <a:spLocks noGrp="1"/>
          </p:cNvSpPr>
          <p:nvPr>
            <p:ph idx="1"/>
          </p:nvPr>
        </p:nvSpPr>
        <p:spPr/>
        <p:txBody>
          <a:bodyPr/>
          <a:lstStyle/>
          <a:p>
            <a:pPr marL="457200" indent="-457200">
              <a:lnSpc>
                <a:spcPct val="110000"/>
              </a:lnSpc>
              <a:spcBef>
                <a:spcPts val="600"/>
              </a:spcBef>
              <a:spcAft>
                <a:spcPts val="600"/>
              </a:spcAft>
              <a:buFont typeface="+mj-lt"/>
              <a:buAutoNum type="arabicPeriod"/>
            </a:pPr>
            <a:endParaRPr lang="sk-SK" sz="2000" b="1" dirty="0" smtClean="0"/>
          </a:p>
          <a:p>
            <a:pPr marL="0" indent="0">
              <a:lnSpc>
                <a:spcPct val="110000"/>
              </a:lnSpc>
              <a:spcBef>
                <a:spcPts val="600"/>
              </a:spcBef>
              <a:spcAft>
                <a:spcPts val="600"/>
              </a:spcAft>
              <a:buNone/>
            </a:pPr>
            <a:endParaRPr lang="sk-SK" sz="2000" b="1" dirty="0" smtClean="0"/>
          </a:p>
          <a:p>
            <a:pPr marL="457200" indent="-457200">
              <a:lnSpc>
                <a:spcPct val="110000"/>
              </a:lnSpc>
              <a:spcBef>
                <a:spcPts val="600"/>
              </a:spcBef>
              <a:spcAft>
                <a:spcPts val="600"/>
              </a:spcAft>
              <a:buFont typeface="+mj-lt"/>
              <a:buAutoNum type="arabicPeriod"/>
            </a:pPr>
            <a:r>
              <a:rPr lang="sk-SK" sz="2000" b="1" dirty="0" smtClean="0"/>
              <a:t>v </a:t>
            </a:r>
            <a:r>
              <a:rPr lang="sk-SK" sz="2000" b="1" dirty="0"/>
              <a:t>samotnej žiadosti </a:t>
            </a:r>
          </a:p>
          <a:p>
            <a:pPr marL="457200" indent="-457200">
              <a:lnSpc>
                <a:spcPct val="110000"/>
              </a:lnSpc>
              <a:spcBef>
                <a:spcPts val="600"/>
              </a:spcBef>
              <a:spcAft>
                <a:spcPts val="600"/>
              </a:spcAft>
              <a:buFont typeface="+mj-lt"/>
              <a:buAutoNum type="arabicPeriod"/>
            </a:pPr>
            <a:r>
              <a:rPr lang="sk-SK" sz="2000" b="1" dirty="0"/>
              <a:t>v prílohách žiadosti</a:t>
            </a:r>
          </a:p>
          <a:p>
            <a:pPr marL="457200" indent="-457200">
              <a:lnSpc>
                <a:spcPct val="110000"/>
              </a:lnSpc>
              <a:spcBef>
                <a:spcPts val="600"/>
              </a:spcBef>
              <a:spcAft>
                <a:spcPts val="600"/>
              </a:spcAft>
              <a:buFont typeface="+mj-lt"/>
              <a:buAutoNum type="arabicPeriod"/>
            </a:pPr>
            <a:r>
              <a:rPr lang="sk-SK" sz="2000" b="1" dirty="0"/>
              <a:t>nedodržanie lehoty na doplnenie</a:t>
            </a:r>
          </a:p>
          <a:p>
            <a:endParaRPr lang="sk-SK" dirty="0"/>
          </a:p>
        </p:txBody>
      </p:sp>
    </p:spTree>
    <p:extLst>
      <p:ext uri="{BB962C8B-B14F-4D97-AF65-F5344CB8AC3E}">
        <p14:creationId xmlns:p14="http://schemas.microsoft.com/office/powerpoint/2010/main" val="350758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cap="all" dirty="0" smtClean="0">
                <a:solidFill>
                  <a:schemeClr val="accent6">
                    <a:lumMod val="75000"/>
                  </a:schemeClr>
                </a:solidFill>
                <a:latin typeface="Arial" charset="0"/>
                <a:ea typeface="+mn-ea"/>
                <a:cs typeface="Arial" charset="0"/>
              </a:rPr>
              <a:t>Najčastejšie Pochybenia </a:t>
            </a:r>
            <a:r>
              <a:rPr lang="sk-SK" sz="2000" b="1" cap="all" dirty="0">
                <a:solidFill>
                  <a:schemeClr val="accent6">
                    <a:lumMod val="75000"/>
                  </a:schemeClr>
                </a:solidFill>
                <a:latin typeface="Arial" charset="0"/>
                <a:ea typeface="+mn-ea"/>
                <a:cs typeface="Arial" charset="0"/>
              </a:rPr>
              <a:t>v </a:t>
            </a:r>
            <a:r>
              <a:rPr lang="sk-SK" sz="2000" b="1" cap="all" dirty="0" smtClean="0">
                <a:solidFill>
                  <a:schemeClr val="accent6">
                    <a:lumMod val="75000"/>
                  </a:schemeClr>
                </a:solidFill>
                <a:latin typeface="Arial" charset="0"/>
                <a:ea typeface="+mn-ea"/>
                <a:cs typeface="Arial" charset="0"/>
              </a:rPr>
              <a:t>dokumente „</a:t>
            </a:r>
            <a:r>
              <a:rPr lang="sk-SK" sz="2000" b="1" cap="all" dirty="0">
                <a:solidFill>
                  <a:schemeClr val="accent6">
                    <a:lumMod val="75000"/>
                  </a:schemeClr>
                </a:solidFill>
                <a:latin typeface="Arial" charset="0"/>
                <a:ea typeface="+mn-ea"/>
                <a:cs typeface="Arial" charset="0"/>
              </a:rPr>
              <a:t>žiadosť o NFP“</a:t>
            </a:r>
            <a:br>
              <a:rPr lang="sk-SK" sz="2000" b="1" cap="all" dirty="0">
                <a:solidFill>
                  <a:schemeClr val="accent6">
                    <a:lumMod val="75000"/>
                  </a:schemeClr>
                </a:solidFill>
                <a:latin typeface="Arial" charset="0"/>
                <a:ea typeface="+mn-ea"/>
                <a:cs typeface="Arial" charset="0"/>
              </a:rPr>
            </a:br>
            <a:endParaRPr lang="sk-SK" sz="2000" b="1" cap="all" dirty="0">
              <a:solidFill>
                <a:schemeClr val="accent6">
                  <a:lumMod val="75000"/>
                </a:schemeClr>
              </a:solidFill>
              <a:latin typeface="Arial" charset="0"/>
              <a:ea typeface="+mn-ea"/>
              <a:cs typeface="Arial" charset="0"/>
            </a:endParaRPr>
          </a:p>
        </p:txBody>
      </p:sp>
      <p:sp>
        <p:nvSpPr>
          <p:cNvPr id="3" name="Zástupný symbol obsahu 2"/>
          <p:cNvSpPr>
            <a:spLocks noGrp="1"/>
          </p:cNvSpPr>
          <p:nvPr>
            <p:ph idx="1"/>
          </p:nvPr>
        </p:nvSpPr>
        <p:spPr>
          <a:xfrm>
            <a:off x="457200" y="1052736"/>
            <a:ext cx="8229600" cy="5073427"/>
          </a:xfrm>
        </p:spPr>
        <p:txBody>
          <a:bodyPr/>
          <a:lstStyle/>
          <a:p>
            <a:pPr marL="457200" indent="-457200" algn="just">
              <a:lnSpc>
                <a:spcPct val="110000"/>
              </a:lnSpc>
              <a:spcBef>
                <a:spcPts val="600"/>
              </a:spcBef>
              <a:spcAft>
                <a:spcPts val="600"/>
              </a:spcAft>
              <a:buFont typeface="+mj-lt"/>
              <a:buAutoNum type="arabicPeriod"/>
            </a:pPr>
            <a:r>
              <a:rPr lang="sk-SK" sz="1600" b="1" dirty="0" smtClean="0">
                <a:latin typeface="Arial" charset="0"/>
                <a:cs typeface="Arial" charset="0"/>
              </a:rPr>
              <a:t>Zle </a:t>
            </a:r>
            <a:r>
              <a:rPr lang="sk-SK" sz="1600" b="1" dirty="0">
                <a:latin typeface="Arial" charset="0"/>
                <a:cs typeface="Arial" charset="0"/>
              </a:rPr>
              <a:t>priradená relevancia k Regionálnym investičným územným stratégiám (bod 5 ŽoNFP) – potrebné uvádzať „nie“.</a:t>
            </a:r>
          </a:p>
          <a:p>
            <a:pPr marL="457200" indent="-457200" algn="just">
              <a:lnSpc>
                <a:spcPct val="110000"/>
              </a:lnSpc>
              <a:spcBef>
                <a:spcPts val="600"/>
              </a:spcBef>
              <a:spcAft>
                <a:spcPts val="600"/>
              </a:spcAft>
              <a:buFont typeface="+mj-lt"/>
              <a:buAutoNum type="arabicPeriod"/>
            </a:pPr>
            <a:r>
              <a:rPr lang="sk-SK" sz="1600" b="1" dirty="0">
                <a:latin typeface="Arial" charset="0"/>
                <a:cs typeface="Arial" charset="0"/>
              </a:rPr>
              <a:t>Nedostatočne popísaný bod 7 </a:t>
            </a:r>
            <a:r>
              <a:rPr lang="sk-SK" sz="1600" b="1" dirty="0" err="1">
                <a:latin typeface="Arial" charset="0"/>
                <a:cs typeface="Arial" charset="0"/>
              </a:rPr>
              <a:t>ŽoNFP</a:t>
            </a:r>
            <a:r>
              <a:rPr lang="sk-SK" sz="1600" b="1" dirty="0">
                <a:latin typeface="Arial" charset="0"/>
                <a:cs typeface="Arial" charset="0"/>
              </a:rPr>
              <a:t>:</a:t>
            </a:r>
          </a:p>
          <a:p>
            <a:pPr algn="just">
              <a:lnSpc>
                <a:spcPct val="110000"/>
              </a:lnSpc>
              <a:spcBef>
                <a:spcPts val="600"/>
              </a:spcBef>
              <a:spcAft>
                <a:spcPts val="600"/>
              </a:spcAft>
            </a:pPr>
            <a:r>
              <a:rPr lang="sk-SK" sz="1600" dirty="0">
                <a:latin typeface="Arial" charset="0"/>
                <a:cs typeface="Arial" charset="0"/>
              </a:rPr>
              <a:t>je potrebné ho popísať v súlade s inštrukciami uvedenými vo vzorovom formulári </a:t>
            </a:r>
            <a:r>
              <a:rPr lang="sk-SK" sz="1600" dirty="0" err="1">
                <a:latin typeface="Arial" charset="0"/>
                <a:cs typeface="Arial" charset="0"/>
              </a:rPr>
              <a:t>ŽoNFP</a:t>
            </a:r>
            <a:r>
              <a:rPr lang="sk-SK" sz="1600" dirty="0">
                <a:latin typeface="Arial" charset="0"/>
                <a:cs typeface="Arial" charset="0"/>
              </a:rPr>
              <a:t> a </a:t>
            </a:r>
            <a:r>
              <a:rPr lang="sk-SK" sz="1600" b="1" u="sng" dirty="0">
                <a:latin typeface="Arial" charset="0"/>
                <a:cs typeface="Arial" charset="0"/>
              </a:rPr>
              <a:t>je potrebné sa vyjadriť ku každému bodu formulára</a:t>
            </a:r>
            <a:r>
              <a:rPr lang="sk-SK" sz="1600" dirty="0">
                <a:latin typeface="Arial" charset="0"/>
                <a:cs typeface="Arial" charset="0"/>
              </a:rPr>
              <a:t>;</a:t>
            </a:r>
          </a:p>
          <a:p>
            <a:pPr algn="just">
              <a:lnSpc>
                <a:spcPct val="110000"/>
              </a:lnSpc>
              <a:spcBef>
                <a:spcPts val="600"/>
              </a:spcBef>
              <a:spcAft>
                <a:spcPts val="600"/>
              </a:spcAft>
            </a:pPr>
            <a:r>
              <a:rPr lang="sk-SK" sz="1600" dirty="0" smtClean="0">
                <a:latin typeface="Arial" charset="0"/>
                <a:cs typeface="Arial" charset="0"/>
              </a:rPr>
              <a:t>zamerať </a:t>
            </a:r>
            <a:r>
              <a:rPr lang="sk-SK" sz="1600" dirty="0">
                <a:latin typeface="Arial" charset="0"/>
                <a:cs typeface="Arial" charset="0"/>
              </a:rPr>
              <a:t>sa na popis súčasného </a:t>
            </a:r>
            <a:r>
              <a:rPr lang="sk-SK" sz="1600" dirty="0" smtClean="0">
                <a:latin typeface="Arial" charset="0"/>
                <a:cs typeface="Arial" charset="0"/>
              </a:rPr>
              <a:t>stavu</a:t>
            </a:r>
            <a:endParaRPr lang="sk-SK" sz="1600" dirty="0">
              <a:latin typeface="Arial" charset="0"/>
              <a:cs typeface="Arial" charset="0"/>
            </a:endParaRPr>
          </a:p>
          <a:p>
            <a:pPr algn="just">
              <a:lnSpc>
                <a:spcPct val="110000"/>
              </a:lnSpc>
              <a:spcBef>
                <a:spcPts val="600"/>
              </a:spcBef>
              <a:spcAft>
                <a:spcPts val="600"/>
              </a:spcAft>
            </a:pPr>
            <a:r>
              <a:rPr lang="sk-SK" sz="1600" dirty="0">
                <a:latin typeface="Arial" charset="0"/>
                <a:cs typeface="Arial" charset="0"/>
              </a:rPr>
              <a:t>Nesúlad v popise aktivít, ich cieľov a na to stanovených merateľných ukazovateľov (bod. 7.2 </a:t>
            </a:r>
            <a:r>
              <a:rPr lang="sk-SK" sz="1600" dirty="0" err="1">
                <a:latin typeface="Arial" charset="0"/>
                <a:cs typeface="Arial" charset="0"/>
              </a:rPr>
              <a:t>vs</a:t>
            </a:r>
            <a:r>
              <a:rPr lang="sk-SK" sz="1600" dirty="0">
                <a:latin typeface="Arial" charset="0"/>
                <a:cs typeface="Arial" charset="0"/>
              </a:rPr>
              <a:t> bod 10.1 </a:t>
            </a:r>
            <a:r>
              <a:rPr lang="sk-SK" sz="1600" dirty="0" smtClean="0">
                <a:latin typeface="Arial" charset="0"/>
                <a:cs typeface="Arial" charset="0"/>
              </a:rPr>
              <a:t>ŽoNFP </a:t>
            </a:r>
            <a:r>
              <a:rPr lang="sk-SK" sz="1600" dirty="0" err="1" smtClean="0">
                <a:latin typeface="Arial" charset="0"/>
                <a:cs typeface="Arial" charset="0"/>
              </a:rPr>
              <a:t>vs</a:t>
            </a:r>
            <a:r>
              <a:rPr lang="sk-SK" sz="1600" dirty="0" smtClean="0">
                <a:latin typeface="Arial" charset="0"/>
                <a:cs typeface="Arial" charset="0"/>
              </a:rPr>
              <a:t> prílohy ŽoNFP)</a:t>
            </a:r>
          </a:p>
          <a:p>
            <a:pPr algn="just">
              <a:lnSpc>
                <a:spcPct val="110000"/>
              </a:lnSpc>
              <a:spcBef>
                <a:spcPts val="600"/>
              </a:spcBef>
              <a:spcAft>
                <a:spcPts val="600"/>
              </a:spcAft>
            </a:pPr>
            <a:r>
              <a:rPr lang="sk-SK" sz="1600" dirty="0">
                <a:latin typeface="Arial" charset="0"/>
                <a:cs typeface="Arial" charset="0"/>
              </a:rPr>
              <a:t>Nedostatočne popísaná administratívna a prevádzková kapacita </a:t>
            </a:r>
            <a:r>
              <a:rPr lang="sk-SK" sz="1600" dirty="0" smtClean="0">
                <a:latin typeface="Arial" charset="0"/>
                <a:cs typeface="Arial" charset="0"/>
              </a:rPr>
              <a:t>žiadateľa</a:t>
            </a:r>
          </a:p>
          <a:p>
            <a:pPr algn="just">
              <a:lnSpc>
                <a:spcPct val="110000"/>
              </a:lnSpc>
              <a:spcBef>
                <a:spcPts val="600"/>
              </a:spcBef>
              <a:spcAft>
                <a:spcPts val="600"/>
              </a:spcAft>
            </a:pPr>
            <a:r>
              <a:rPr lang="sk-SK" sz="1600" dirty="0">
                <a:latin typeface="Arial" charset="0"/>
                <a:cs typeface="Arial" charset="0"/>
              </a:rPr>
              <a:t>Neodstránenie nesúladu, resp. nedoplnenie môže mať vplyv na počet bodov dosiahnutých v OH resp. za následok vylúčenie žiadosti z posudzovania.</a:t>
            </a:r>
          </a:p>
          <a:p>
            <a:pPr algn="just"/>
            <a:r>
              <a:rPr lang="sk-SK" sz="1600" dirty="0">
                <a:latin typeface="Arial" charset="0"/>
                <a:cs typeface="Arial" charset="0"/>
              </a:rPr>
              <a:t>Nedostatočný popis projektu vo vzťahu k splneniu podmienky súladu </a:t>
            </a:r>
          </a:p>
          <a:p>
            <a:pPr marL="0" indent="0" algn="just">
              <a:buNone/>
            </a:pPr>
            <a:r>
              <a:rPr lang="sk-SK" sz="1600" dirty="0">
                <a:latin typeface="Arial" charset="0"/>
                <a:cs typeface="Arial" charset="0"/>
              </a:rPr>
              <a:t>      s princípmi </a:t>
            </a:r>
            <a:r>
              <a:rPr lang="sk-SK" sz="1600" dirty="0" err="1">
                <a:latin typeface="Arial" charset="0"/>
                <a:cs typeface="Arial" charset="0"/>
              </a:rPr>
              <a:t>desegregácie</a:t>
            </a:r>
            <a:r>
              <a:rPr lang="sk-SK" sz="1600" dirty="0">
                <a:latin typeface="Arial" charset="0"/>
                <a:cs typeface="Arial" charset="0"/>
              </a:rPr>
              <a:t>, </a:t>
            </a:r>
            <a:r>
              <a:rPr lang="sk-SK" sz="1600" dirty="0" err="1">
                <a:latin typeface="Arial" charset="0"/>
                <a:cs typeface="Arial" charset="0"/>
              </a:rPr>
              <a:t>degetoizácie</a:t>
            </a:r>
            <a:r>
              <a:rPr lang="sk-SK" sz="1600" dirty="0">
                <a:latin typeface="Arial" charset="0"/>
                <a:cs typeface="Arial" charset="0"/>
              </a:rPr>
              <a:t> a </a:t>
            </a:r>
            <a:r>
              <a:rPr lang="sk-SK" sz="1600" dirty="0" err="1">
                <a:latin typeface="Arial" charset="0"/>
                <a:cs typeface="Arial" charset="0"/>
              </a:rPr>
              <a:t>destigmácie</a:t>
            </a:r>
            <a:r>
              <a:rPr lang="sk-SK" sz="1600" dirty="0">
                <a:latin typeface="Arial" charset="0"/>
                <a:cs typeface="Arial" charset="0"/>
              </a:rPr>
              <a:t> (viď. prílohu č. 9 výzvy</a:t>
            </a:r>
            <a:r>
              <a:rPr lang="sk-SK" sz="1600" dirty="0" smtClean="0">
                <a:latin typeface="Arial" charset="0"/>
                <a:cs typeface="Arial" charset="0"/>
              </a:rPr>
              <a:t>)</a:t>
            </a:r>
            <a:r>
              <a:rPr lang="sk-SK" sz="1600" b="1" dirty="0"/>
              <a:t>  </a:t>
            </a:r>
            <a:r>
              <a:rPr lang="sk-SK" sz="1600" b="1" dirty="0" smtClean="0"/>
              <a:t>     Nedoplnenie </a:t>
            </a:r>
            <a:r>
              <a:rPr lang="sk-SK" sz="1600" b="1" dirty="0"/>
              <a:t>údajov vo vzťahu preukázania súladu s 3D môže mať za následok vylúčenie žiadosti z posudzovania</a:t>
            </a:r>
          </a:p>
          <a:p>
            <a:pPr marL="0" indent="0" algn="just">
              <a:buNone/>
            </a:pPr>
            <a:endParaRPr lang="sk-SK" sz="1600" dirty="0">
              <a:latin typeface="Arial" charset="0"/>
              <a:cs typeface="Arial" charset="0"/>
            </a:endParaRPr>
          </a:p>
          <a:p>
            <a:pPr marL="0" indent="0" algn="just">
              <a:buNone/>
            </a:pPr>
            <a:endParaRPr lang="sk-SK" sz="1600" b="1" u="sng" dirty="0">
              <a:latin typeface="Arial" charset="0"/>
              <a:cs typeface="Arial" charset="0"/>
            </a:endParaRPr>
          </a:p>
          <a:p>
            <a:pPr algn="just">
              <a:lnSpc>
                <a:spcPct val="110000"/>
              </a:lnSpc>
              <a:spcBef>
                <a:spcPts val="600"/>
              </a:spcBef>
              <a:spcAft>
                <a:spcPts val="600"/>
              </a:spcAft>
            </a:pPr>
            <a:endParaRPr lang="sk-SK" sz="1600" dirty="0">
              <a:latin typeface="Arial" charset="0"/>
              <a:cs typeface="Arial" charset="0"/>
            </a:endParaRPr>
          </a:p>
        </p:txBody>
      </p:sp>
    </p:spTree>
    <p:extLst>
      <p:ext uri="{BB962C8B-B14F-4D97-AF65-F5344CB8AC3E}">
        <p14:creationId xmlns:p14="http://schemas.microsoft.com/office/powerpoint/2010/main" val="2864480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000" b="1" cap="all" dirty="0">
                <a:solidFill>
                  <a:schemeClr val="accent6">
                    <a:lumMod val="75000"/>
                  </a:schemeClr>
                </a:solidFill>
                <a:latin typeface="Arial" charset="0"/>
                <a:ea typeface="+mn-ea"/>
                <a:cs typeface="Arial" charset="0"/>
              </a:rPr>
              <a:t>Pochybenia v prílohách </a:t>
            </a:r>
            <a:r>
              <a:rPr lang="sk-SK" sz="2000" b="1" cap="all" dirty="0" smtClean="0">
                <a:solidFill>
                  <a:schemeClr val="accent6">
                    <a:lumMod val="75000"/>
                  </a:schemeClr>
                </a:solidFill>
                <a:latin typeface="Arial" charset="0"/>
                <a:ea typeface="+mn-ea"/>
                <a:cs typeface="Arial" charset="0"/>
              </a:rPr>
              <a:t>žiadosti O NFP</a:t>
            </a:r>
            <a:r>
              <a:rPr lang="sk-SK" sz="2000" b="1" cap="all" dirty="0">
                <a:solidFill>
                  <a:schemeClr val="accent6">
                    <a:lumMod val="75000"/>
                  </a:schemeClr>
                </a:solidFill>
                <a:latin typeface="Arial" charset="0"/>
                <a:ea typeface="+mn-ea"/>
                <a:cs typeface="Arial" charset="0"/>
              </a:rPr>
              <a:t/>
            </a:r>
            <a:br>
              <a:rPr lang="sk-SK" sz="2000" b="1" cap="all" dirty="0">
                <a:solidFill>
                  <a:schemeClr val="accent6">
                    <a:lumMod val="75000"/>
                  </a:schemeClr>
                </a:solidFill>
                <a:latin typeface="Arial" charset="0"/>
                <a:ea typeface="+mn-ea"/>
                <a:cs typeface="Arial" charset="0"/>
              </a:rPr>
            </a:br>
            <a:endParaRPr lang="sk-SK" sz="2000" b="1" cap="all" dirty="0">
              <a:solidFill>
                <a:schemeClr val="accent6">
                  <a:lumMod val="75000"/>
                </a:schemeClr>
              </a:solidFill>
              <a:latin typeface="Arial" charset="0"/>
              <a:ea typeface="+mn-ea"/>
              <a:cs typeface="Arial" charset="0"/>
            </a:endParaRPr>
          </a:p>
        </p:txBody>
      </p:sp>
      <p:sp>
        <p:nvSpPr>
          <p:cNvPr id="3" name="Zástupný symbol obsahu 2"/>
          <p:cNvSpPr>
            <a:spLocks noGrp="1"/>
          </p:cNvSpPr>
          <p:nvPr>
            <p:ph idx="1"/>
          </p:nvPr>
        </p:nvSpPr>
        <p:spPr>
          <a:xfrm>
            <a:off x="457200" y="1124744"/>
            <a:ext cx="8229600" cy="5544616"/>
          </a:xfrm>
        </p:spPr>
        <p:txBody>
          <a:bodyPr/>
          <a:lstStyle/>
          <a:p>
            <a:pPr algn="just"/>
            <a:r>
              <a:rPr lang="sk-SK" sz="2000" b="1" dirty="0"/>
              <a:t>Preukázanie spôsobu financovania projektu (podmienka </a:t>
            </a:r>
            <a:r>
              <a:rPr lang="sk-SK" sz="2000" b="1" dirty="0" smtClean="0"/>
              <a:t>č.7) </a:t>
            </a:r>
            <a:r>
              <a:rPr lang="sk-SK" sz="2000" b="1" dirty="0"/>
              <a:t>- uznesenie zastupiteľstva obce - dôsledne dodržať minimálny obsah uvedený vo výzve: </a:t>
            </a:r>
          </a:p>
          <a:p>
            <a:pPr marL="0" indent="0" algn="just">
              <a:buNone/>
            </a:pPr>
            <a:r>
              <a:rPr lang="sk-SK" sz="2000" b="1" dirty="0"/>
              <a:t>	  </a:t>
            </a:r>
            <a:r>
              <a:rPr lang="sk-SK" sz="2000" dirty="0"/>
              <a:t>- kód výzvy </a:t>
            </a:r>
          </a:p>
          <a:p>
            <a:pPr marL="0" indent="0" algn="just">
              <a:buNone/>
            </a:pPr>
            <a:r>
              <a:rPr lang="sk-SK" sz="2000" dirty="0"/>
              <a:t>                  - názov projektu </a:t>
            </a:r>
          </a:p>
          <a:p>
            <a:pPr marL="0" indent="0" algn="just">
              <a:buNone/>
            </a:pPr>
            <a:r>
              <a:rPr lang="sk-SK" sz="2000" dirty="0"/>
              <a:t>	  - súhlas zastupiteľstva s predložením </a:t>
            </a:r>
            <a:r>
              <a:rPr lang="sk-SK" sz="2000" dirty="0" err="1"/>
              <a:t>ŽoNFP</a:t>
            </a:r>
            <a:r>
              <a:rPr lang="sk-SK" sz="2000" dirty="0"/>
              <a:t> na SO, pričom ciele 	     projektu sú v súlade s platným programom rozvoja </a:t>
            </a:r>
            <a:r>
              <a:rPr lang="sk-SK" sz="2000" dirty="0" smtClean="0"/>
              <a:t>obce a  	    	     územnoplánovacou dokumentáciou, </a:t>
            </a:r>
            <a:endParaRPr lang="sk-SK" sz="2000" dirty="0"/>
          </a:p>
          <a:p>
            <a:pPr marL="0" indent="0" algn="just">
              <a:buNone/>
            </a:pPr>
            <a:r>
              <a:rPr lang="sk-SK" sz="2000" dirty="0"/>
              <a:t>	  - súhlas zastupiteľstva so zabezpečením povinného     	   	    spolufinancovania projektu </a:t>
            </a:r>
            <a:r>
              <a:rPr lang="sk-SK" sz="2000" dirty="0" err="1"/>
              <a:t>t.j</a:t>
            </a:r>
            <a:r>
              <a:rPr lang="sk-SK" sz="2000" dirty="0"/>
              <a:t>. min. 5% z celkových oprávnených 	    výdavkov </a:t>
            </a:r>
            <a:r>
              <a:rPr lang="sk-SK" sz="2000" dirty="0" smtClean="0"/>
              <a:t>a zabezpečením financovania neoprávnených výdavkov, 	    ktoré vzniknú v priebehu realizácie projektu</a:t>
            </a:r>
            <a:r>
              <a:rPr lang="sk-SK" sz="2000" b="1" dirty="0"/>
              <a:t>	</a:t>
            </a:r>
          </a:p>
          <a:p>
            <a:pPr algn="just"/>
            <a:r>
              <a:rPr lang="sk-SK" sz="2000" b="1" dirty="0"/>
              <a:t>Podmienka, že žiadateľ má schválený program rozvoja obce a príslušnú územnoplánovaciu dokumentáciu (podmienka č.8) – </a:t>
            </a:r>
            <a:r>
              <a:rPr lang="sk-SK" sz="2000" dirty="0"/>
              <a:t>predložiť uznesenie, resp. výpis z uznesenia zastupiteľstva k schváleniu programu rozvoja obce a tiež územnoplánovacej dokumentácie (ak má obec povinnosť ju vypracovať).	</a:t>
            </a:r>
          </a:p>
          <a:p>
            <a:endParaRPr lang="sk-SK" dirty="0"/>
          </a:p>
        </p:txBody>
      </p:sp>
    </p:spTree>
    <p:extLst>
      <p:ext uri="{BB962C8B-B14F-4D97-AF65-F5344CB8AC3E}">
        <p14:creationId xmlns:p14="http://schemas.microsoft.com/office/powerpoint/2010/main" val="23885823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sk-SK" sz="2000" b="1" u="sng" dirty="0">
                <a:solidFill>
                  <a:schemeClr val="accent6">
                    <a:lumMod val="75000"/>
                  </a:schemeClr>
                </a:solidFill>
                <a:latin typeface="+mn-lt"/>
                <a:ea typeface="+mn-ea"/>
                <a:cs typeface="+mn-cs"/>
              </a:rPr>
              <a:t>Odporúčame žiadateľom pred odoslaním žiadosti </a:t>
            </a:r>
            <a:r>
              <a:rPr lang="sk-SK" sz="2000" b="1" u="sng" dirty="0" smtClean="0">
                <a:solidFill>
                  <a:schemeClr val="accent6">
                    <a:lumMod val="75000"/>
                  </a:schemeClr>
                </a:solidFill>
                <a:latin typeface="+mn-lt"/>
                <a:ea typeface="+mn-ea"/>
                <a:cs typeface="+mn-cs"/>
              </a:rPr>
              <a:t>aby: </a:t>
            </a:r>
            <a:r>
              <a:rPr lang="sk-SK" sz="2000" b="1" u="sng" dirty="0">
                <a:solidFill>
                  <a:schemeClr val="accent6">
                    <a:lumMod val="75000"/>
                  </a:schemeClr>
                </a:solidFill>
                <a:latin typeface="+mn-lt"/>
                <a:ea typeface="+mn-ea"/>
                <a:cs typeface="+mn-cs"/>
              </a:rPr>
              <a:t/>
            </a:r>
            <a:br>
              <a:rPr lang="sk-SK" sz="2000" b="1" u="sng" dirty="0">
                <a:solidFill>
                  <a:schemeClr val="accent6">
                    <a:lumMod val="75000"/>
                  </a:schemeClr>
                </a:solidFill>
                <a:latin typeface="+mn-lt"/>
                <a:ea typeface="+mn-ea"/>
                <a:cs typeface="+mn-cs"/>
              </a:rPr>
            </a:br>
            <a:endParaRPr lang="sk-SK" sz="2000" b="1" u="sng" dirty="0">
              <a:solidFill>
                <a:schemeClr val="accent6">
                  <a:lumMod val="75000"/>
                </a:schemeClr>
              </a:solidFill>
              <a:latin typeface="+mn-lt"/>
              <a:ea typeface="+mn-ea"/>
              <a:cs typeface="+mn-cs"/>
            </a:endParaRPr>
          </a:p>
        </p:txBody>
      </p:sp>
      <p:sp>
        <p:nvSpPr>
          <p:cNvPr id="3" name="Zástupný symbol obsahu 2"/>
          <p:cNvSpPr>
            <a:spLocks noGrp="1"/>
          </p:cNvSpPr>
          <p:nvPr>
            <p:ph idx="1"/>
          </p:nvPr>
        </p:nvSpPr>
        <p:spPr>
          <a:xfrm>
            <a:off x="434888" y="908720"/>
            <a:ext cx="8229600" cy="5688632"/>
          </a:xfrm>
        </p:spPr>
        <p:txBody>
          <a:bodyPr/>
          <a:lstStyle/>
          <a:p>
            <a:pPr algn="just">
              <a:lnSpc>
                <a:spcPct val="110000"/>
              </a:lnSpc>
              <a:spcBef>
                <a:spcPts val="600"/>
              </a:spcBef>
              <a:spcAft>
                <a:spcPts val="600"/>
              </a:spcAft>
              <a:buFontTx/>
              <a:buChar char="-"/>
            </a:pPr>
            <a:r>
              <a:rPr lang="sk-SK" sz="1800" dirty="0" smtClean="0"/>
              <a:t>si </a:t>
            </a:r>
            <a:r>
              <a:rPr lang="sk-SK" sz="1800" dirty="0"/>
              <a:t>„sami pre seba“ objektívne zhodnotili či spĺňajú podmienky poskytnutia príspevku,</a:t>
            </a:r>
          </a:p>
          <a:p>
            <a:pPr algn="just">
              <a:lnSpc>
                <a:spcPct val="110000"/>
              </a:lnSpc>
              <a:spcBef>
                <a:spcPts val="600"/>
              </a:spcBef>
              <a:spcAft>
                <a:spcPts val="600"/>
              </a:spcAft>
              <a:buFontTx/>
              <a:buChar char="-"/>
            </a:pPr>
            <a:r>
              <a:rPr lang="sk-SK" sz="1800" dirty="0"/>
              <a:t>či predkladajú všetky relevantné prílohy a tie spĺňajú požadované náležitosti,</a:t>
            </a:r>
          </a:p>
          <a:p>
            <a:pPr algn="just">
              <a:lnSpc>
                <a:spcPct val="110000"/>
              </a:lnSpc>
              <a:spcBef>
                <a:spcPts val="600"/>
              </a:spcBef>
              <a:spcAft>
                <a:spcPts val="600"/>
              </a:spcAft>
              <a:buFontTx/>
              <a:buChar char="-"/>
            </a:pPr>
            <a:r>
              <a:rPr lang="sk-SK" sz="1800" dirty="0"/>
              <a:t>si skontrolovali súlad údajov vo všetkých textoch – </a:t>
            </a:r>
            <a:r>
              <a:rPr lang="sk-SK" sz="1800" dirty="0" smtClean="0"/>
              <a:t>najmä </a:t>
            </a:r>
            <a:r>
              <a:rPr lang="sk-SK" sz="1800" dirty="0"/>
              <a:t>počet </a:t>
            </a:r>
            <a:r>
              <a:rPr lang="sk-SK" sz="1800" dirty="0" smtClean="0"/>
              <a:t>obyvateľov </a:t>
            </a:r>
            <a:r>
              <a:rPr lang="sk-SK" sz="1800" dirty="0"/>
              <a:t>MRK,</a:t>
            </a:r>
          </a:p>
          <a:p>
            <a:pPr algn="just">
              <a:lnSpc>
                <a:spcPct val="110000"/>
              </a:lnSpc>
              <a:spcBef>
                <a:spcPts val="600"/>
              </a:spcBef>
              <a:spcAft>
                <a:spcPts val="600"/>
              </a:spcAft>
              <a:buFontTx/>
              <a:buChar char="-"/>
            </a:pPr>
            <a:r>
              <a:rPr lang="sk-SK" sz="1800" dirty="0"/>
              <a:t>objektívne a kriticky zhodnotili žiadosť na základe hodnotiacich kritérií,</a:t>
            </a:r>
          </a:p>
          <a:p>
            <a:pPr algn="just">
              <a:lnSpc>
                <a:spcPct val="110000"/>
              </a:lnSpc>
              <a:spcBef>
                <a:spcPts val="600"/>
              </a:spcBef>
              <a:spcAft>
                <a:spcPts val="600"/>
              </a:spcAft>
              <a:buFontTx/>
              <a:buChar char="-"/>
            </a:pPr>
            <a:r>
              <a:rPr lang="sk-SK" sz="1800" dirty="0"/>
              <a:t>pred odoslaním skontrolovali správnosť údajov a kompletnosť žiadosti (všetky prílohy</a:t>
            </a:r>
            <a:r>
              <a:rPr lang="sk-SK" sz="1800" dirty="0" smtClean="0"/>
              <a:t>),</a:t>
            </a:r>
            <a:endParaRPr lang="sk-SK" sz="1800" dirty="0"/>
          </a:p>
          <a:p>
            <a:pPr algn="just">
              <a:lnSpc>
                <a:spcPct val="110000"/>
              </a:lnSpc>
              <a:spcBef>
                <a:spcPts val="600"/>
              </a:spcBef>
              <a:spcAft>
                <a:spcPts val="600"/>
              </a:spcAft>
              <a:buFontTx/>
              <a:buChar char="-"/>
            </a:pPr>
            <a:r>
              <a:rPr lang="sk-SK" sz="1800" dirty="0"/>
              <a:t>aby po doručení výzvy na doplnenie resp. vysvetlenie </a:t>
            </a:r>
            <a:r>
              <a:rPr lang="sk-SK" sz="1800" dirty="0" smtClean="0"/>
              <a:t>sledovali </a:t>
            </a:r>
            <a:r>
              <a:rPr lang="sk-SK" sz="1800" dirty="0"/>
              <a:t>a dodržali lehotu na doručenie,</a:t>
            </a:r>
          </a:p>
          <a:p>
            <a:pPr algn="just">
              <a:lnSpc>
                <a:spcPct val="110000"/>
              </a:lnSpc>
              <a:spcBef>
                <a:spcPts val="600"/>
              </a:spcBef>
              <a:spcAft>
                <a:spcPts val="600"/>
              </a:spcAft>
              <a:buFontTx/>
              <a:buChar char="-"/>
            </a:pPr>
            <a:r>
              <a:rPr lang="sk-SK" sz="1800" dirty="0"/>
              <a:t>vyjadrili sa ku každému bodu doplnenia.</a:t>
            </a:r>
          </a:p>
          <a:p>
            <a:endParaRPr lang="sk-SK" dirty="0"/>
          </a:p>
        </p:txBody>
      </p:sp>
    </p:spTree>
    <p:extLst>
      <p:ext uri="{BB962C8B-B14F-4D97-AF65-F5344CB8AC3E}">
        <p14:creationId xmlns:p14="http://schemas.microsoft.com/office/powerpoint/2010/main" val="4103428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Obdĺžnik 1"/>
          <p:cNvSpPr/>
          <p:nvPr/>
        </p:nvSpPr>
        <p:spPr>
          <a:xfrm>
            <a:off x="179512" y="332656"/>
            <a:ext cx="6840760" cy="369332"/>
          </a:xfrm>
          <a:prstGeom prst="rect">
            <a:avLst/>
          </a:prstGeom>
        </p:spPr>
        <p:txBody>
          <a:bodyPr wrap="square">
            <a:spAutoFit/>
          </a:bodyPr>
          <a:lstStyle/>
          <a:p>
            <a:pPr algn="ctr"/>
            <a:r>
              <a:rPr lang="sk-SK" b="1" cap="all" dirty="0" smtClean="0">
                <a:solidFill>
                  <a:schemeClr val="accent6"/>
                </a:solidFill>
              </a:rPr>
              <a:t>                              </a:t>
            </a:r>
            <a:r>
              <a:rPr lang="sk-SK" b="1" cap="all" dirty="0" smtClean="0">
                <a:solidFill>
                  <a:schemeClr val="accent6">
                    <a:lumMod val="75000"/>
                  </a:schemeClr>
                </a:solidFill>
              </a:rPr>
              <a:t>často </a:t>
            </a:r>
            <a:r>
              <a:rPr lang="sk-SK" b="1" cap="all" dirty="0">
                <a:solidFill>
                  <a:schemeClr val="accent6">
                    <a:lumMod val="75000"/>
                  </a:schemeClr>
                </a:solidFill>
              </a:rPr>
              <a:t>kladené otázky</a:t>
            </a:r>
            <a:endParaRPr lang="en-AU" b="1" cap="all" dirty="0">
              <a:solidFill>
                <a:schemeClr val="accent6">
                  <a:lumMod val="75000"/>
                </a:schemeClr>
              </a:solidFill>
            </a:endParaRPr>
          </a:p>
        </p:txBody>
      </p:sp>
      <p:sp>
        <p:nvSpPr>
          <p:cNvPr id="4" name="Obdĺžnik 3"/>
          <p:cNvSpPr/>
          <p:nvPr/>
        </p:nvSpPr>
        <p:spPr>
          <a:xfrm>
            <a:off x="323528" y="701988"/>
            <a:ext cx="8496944" cy="4801314"/>
          </a:xfrm>
          <a:prstGeom prst="rect">
            <a:avLst/>
          </a:prstGeom>
        </p:spPr>
        <p:txBody>
          <a:bodyPr wrap="square">
            <a:spAutoFit/>
          </a:bodyPr>
          <a:lstStyle/>
          <a:p>
            <a:endParaRPr lang="sk-SK" dirty="0" smtClean="0">
              <a:latin typeface="+mn-lt"/>
              <a:cs typeface="+mn-cs"/>
            </a:endParaRPr>
          </a:p>
          <a:p>
            <a:pPr algn="just"/>
            <a:r>
              <a:rPr lang="sk-SK" dirty="0" smtClean="0">
                <a:latin typeface="+mn-lt"/>
                <a:cs typeface="+mn-cs"/>
              </a:rPr>
              <a:t>1. </a:t>
            </a:r>
            <a:r>
              <a:rPr lang="sk-SK" dirty="0" smtClean="0">
                <a:latin typeface="Arial" panose="020B0604020202020204" pitchFamily="34" charset="0"/>
                <a:cs typeface="Arial" panose="020B0604020202020204" pitchFamily="34" charset="0"/>
              </a:rPr>
              <a:t>Môže </a:t>
            </a:r>
            <a:r>
              <a:rPr lang="sk-SK" dirty="0">
                <a:latin typeface="Arial" panose="020B0604020202020204" pitchFamily="34" charset="0"/>
                <a:cs typeface="Arial" panose="020B0604020202020204" pitchFamily="34" charset="0"/>
              </a:rPr>
              <a:t>obec kombinovať aktivity, že v jednej časti obce urobí rekonštrukciu komunikácie, v </a:t>
            </a:r>
            <a:r>
              <a:rPr lang="sk-SK" dirty="0" smtClean="0">
                <a:latin typeface="Arial" panose="020B0604020202020204" pitchFamily="34" charset="0"/>
                <a:cs typeface="Arial" panose="020B0604020202020204" pitchFamily="34" charset="0"/>
              </a:rPr>
              <a:t>druhej časti </a:t>
            </a:r>
            <a:r>
              <a:rPr lang="sk-SK" dirty="0">
                <a:latin typeface="Arial" panose="020B0604020202020204" pitchFamily="34" charset="0"/>
                <a:cs typeface="Arial" panose="020B0604020202020204" pitchFamily="34" charset="0"/>
              </a:rPr>
              <a:t>obec urobí výstavbu chodníka a naopak? </a:t>
            </a:r>
            <a:r>
              <a:rPr lang="sk-SK" dirty="0" smtClean="0">
                <a:latin typeface="Arial" panose="020B0604020202020204" pitchFamily="34" charset="0"/>
                <a:cs typeface="Arial" panose="020B0604020202020204" pitchFamily="34" charset="0"/>
              </a:rPr>
              <a:t>Môže mať obec </a:t>
            </a:r>
            <a:r>
              <a:rPr lang="sk-SK" dirty="0">
                <a:latin typeface="Arial" panose="020B0604020202020204" pitchFamily="34" charset="0"/>
                <a:cs typeface="Arial" panose="020B0604020202020204" pitchFamily="34" charset="0"/>
              </a:rPr>
              <a:t>viac stavebných objektov, ktoré </a:t>
            </a:r>
            <a:r>
              <a:rPr lang="sk-SK" dirty="0" smtClean="0">
                <a:latin typeface="Arial" panose="020B0604020202020204" pitchFamily="34" charset="0"/>
                <a:cs typeface="Arial" panose="020B0604020202020204" pitchFamily="34" charset="0"/>
              </a:rPr>
              <a:t>budú na </a:t>
            </a:r>
            <a:r>
              <a:rPr lang="sk-SK" dirty="0">
                <a:latin typeface="Arial" panose="020B0604020202020204" pitchFamily="34" charset="0"/>
                <a:cs typeface="Arial" panose="020B0604020202020204" pitchFamily="34" charset="0"/>
              </a:rPr>
              <a:t>sebe územne nezávislé? </a:t>
            </a:r>
            <a:endParaRPr lang="sk-SK" dirty="0" smtClean="0">
              <a:latin typeface="Arial" panose="020B0604020202020204" pitchFamily="34" charset="0"/>
              <a:cs typeface="Arial" panose="020B0604020202020204" pitchFamily="34" charset="0"/>
            </a:endParaRPr>
          </a:p>
          <a:p>
            <a:pPr algn="just"/>
            <a:r>
              <a:rPr lang="sk-SK" dirty="0" smtClean="0">
                <a:latin typeface="Arial" panose="020B0604020202020204" pitchFamily="34" charset="0"/>
                <a:cs typeface="Arial" panose="020B0604020202020204" pitchFamily="34" charset="0"/>
              </a:rPr>
              <a:t>Je </a:t>
            </a:r>
            <a:r>
              <a:rPr lang="sk-SK" dirty="0">
                <a:latin typeface="Arial" panose="020B0604020202020204" pitchFamily="34" charset="0"/>
                <a:cs typeface="Arial" panose="020B0604020202020204" pitchFamily="34" charset="0"/>
              </a:rPr>
              <a:t>oprávnená, ak má v jednej lokalite 30 osôb MRK a v druhej </a:t>
            </a:r>
            <a:r>
              <a:rPr lang="sk-SK" dirty="0" smtClean="0">
                <a:latin typeface="Arial" panose="020B0604020202020204" pitchFamily="34" charset="0"/>
                <a:cs typeface="Arial" panose="020B0604020202020204" pitchFamily="34" charset="0"/>
              </a:rPr>
              <a:t>25 osôb MRK</a:t>
            </a:r>
            <a:r>
              <a:rPr lang="sk-SK" dirty="0">
                <a:latin typeface="Arial" panose="020B0604020202020204" pitchFamily="34" charset="0"/>
                <a:cs typeface="Arial" panose="020B0604020202020204" pitchFamily="34" charset="0"/>
              </a:rPr>
              <a:t>? </a:t>
            </a:r>
            <a:endParaRPr lang="sk-SK" dirty="0" smtClean="0">
              <a:latin typeface="Arial" panose="020B0604020202020204" pitchFamily="34" charset="0"/>
              <a:cs typeface="Arial" panose="020B0604020202020204" pitchFamily="34" charset="0"/>
            </a:endParaRPr>
          </a:p>
          <a:p>
            <a:endParaRPr lang="sk-SK" b="1" dirty="0" smtClean="0">
              <a:latin typeface="+mn-lt"/>
              <a:cs typeface="+mn-cs"/>
            </a:endParaRPr>
          </a:p>
          <a:p>
            <a:pPr algn="just"/>
            <a:r>
              <a:rPr lang="sk-SK" dirty="0" smtClean="0">
                <a:solidFill>
                  <a:schemeClr val="tx2">
                    <a:lumMod val="60000"/>
                    <a:lumOff val="40000"/>
                  </a:schemeClr>
                </a:solidFill>
              </a:rPr>
              <a:t>Kombinácie </a:t>
            </a:r>
            <a:r>
              <a:rPr lang="sk-SK" dirty="0">
                <a:solidFill>
                  <a:schemeClr val="tx2">
                    <a:lumMod val="60000"/>
                    <a:lumOff val="40000"/>
                  </a:schemeClr>
                </a:solidFill>
              </a:rPr>
              <a:t>sú možné, ale opäť v zmysle logiky cieľa výzvy je potrebné urobiť </a:t>
            </a:r>
            <a:r>
              <a:rPr lang="sk-SK" b="1" dirty="0">
                <a:solidFill>
                  <a:schemeClr val="tx2">
                    <a:lumMod val="60000"/>
                    <a:lumOff val="40000"/>
                  </a:schemeClr>
                </a:solidFill>
              </a:rPr>
              <a:t>prepojenie od MRK lokality k službám</a:t>
            </a:r>
            <a:r>
              <a:rPr lang="sk-SK" dirty="0">
                <a:solidFill>
                  <a:schemeClr val="tx2">
                    <a:lumMod val="60000"/>
                    <a:lumOff val="40000"/>
                  </a:schemeClr>
                </a:solidFill>
              </a:rPr>
              <a:t>. Ak sa v obci nachádzajú MRK v počte min. 50 osôb </a:t>
            </a:r>
            <a:r>
              <a:rPr lang="sk-SK" dirty="0" smtClean="0">
                <a:solidFill>
                  <a:schemeClr val="tx2">
                    <a:lumMod val="60000"/>
                    <a:lumOff val="40000"/>
                  </a:schemeClr>
                </a:solidFill>
              </a:rPr>
              <a:t>a </a:t>
            </a:r>
            <a:r>
              <a:rPr lang="sk-SK" dirty="0">
                <a:solidFill>
                  <a:schemeClr val="tx2">
                    <a:lumMod val="60000"/>
                    <a:lumOff val="40000"/>
                  </a:schemeClr>
                </a:solidFill>
              </a:rPr>
              <a:t>tieto bývajú v počte 30 osôb na jednom konci obce a na inom mieste obce žije 25 osôb z MRK v rámci oprávneného segregovaného</a:t>
            </a:r>
            <a:r>
              <a:rPr lang="sk-SK" dirty="0" smtClean="0">
                <a:solidFill>
                  <a:schemeClr val="tx2">
                    <a:lumMod val="60000"/>
                    <a:lumOff val="40000"/>
                  </a:schemeClr>
                </a:solidFill>
              </a:rPr>
              <a:t>/ separovaného </a:t>
            </a:r>
            <a:r>
              <a:rPr lang="sk-SK" dirty="0">
                <a:solidFill>
                  <a:schemeClr val="tx2">
                    <a:lumMod val="60000"/>
                    <a:lumOff val="40000"/>
                  </a:schemeClr>
                </a:solidFill>
              </a:rPr>
              <a:t>rómskeho osídlenia (viď. príloha č. 9 výzvy – 3D), je splnených min. 50 osôb MRK, ktorým bude zlepšený prístup k </a:t>
            </a:r>
            <a:r>
              <a:rPr lang="sk-SK" dirty="0" smtClean="0">
                <a:solidFill>
                  <a:schemeClr val="tx2">
                    <a:lumMod val="60000"/>
                    <a:lumOff val="40000"/>
                  </a:schemeClr>
                </a:solidFill>
              </a:rPr>
              <a:t>službám. </a:t>
            </a:r>
            <a:r>
              <a:rPr lang="sk-SK" dirty="0">
                <a:solidFill>
                  <a:schemeClr val="tx2">
                    <a:lumMod val="60000"/>
                    <a:lumOff val="40000"/>
                  </a:schemeClr>
                </a:solidFill>
              </a:rPr>
              <a:t>Obe komunity nemusia byť vzájomne prepojené, ale v každej z nich musí byť zabezpečené spojenie tohto osídlenia s infraštruktúrou obce vedúcou k zadefinovaným službám. </a:t>
            </a:r>
            <a:endParaRPr lang="sk-SK" dirty="0" smtClean="0">
              <a:solidFill>
                <a:schemeClr val="tx2">
                  <a:lumMod val="60000"/>
                  <a:lumOff val="40000"/>
                </a:schemeClr>
              </a:solidFill>
            </a:endParaRPr>
          </a:p>
          <a:p>
            <a:pPr algn="ctr"/>
            <a:r>
              <a:rPr lang="sk-SK" b="1" dirty="0" smtClean="0">
                <a:solidFill>
                  <a:schemeClr val="tx2">
                    <a:lumMod val="60000"/>
                    <a:lumOff val="40000"/>
                  </a:schemeClr>
                </a:solidFill>
              </a:rPr>
              <a:t>Podmienka </a:t>
            </a:r>
            <a:r>
              <a:rPr lang="sk-SK" b="1" dirty="0">
                <a:solidFill>
                  <a:schemeClr val="tx2">
                    <a:lumMod val="60000"/>
                    <a:lumOff val="40000"/>
                  </a:schemeClr>
                </a:solidFill>
              </a:rPr>
              <a:t>počtu min. 50 MRK nemusí byť v každej podporenej lokalite, ale </a:t>
            </a:r>
            <a:r>
              <a:rPr lang="sk-SK" b="1" dirty="0" smtClean="0">
                <a:solidFill>
                  <a:schemeClr val="tx2">
                    <a:lumMod val="60000"/>
                    <a:lumOff val="40000"/>
                  </a:schemeClr>
                </a:solidFill>
              </a:rPr>
              <a:t>súčet </a:t>
            </a:r>
            <a:r>
              <a:rPr lang="sk-SK" b="1" dirty="0">
                <a:solidFill>
                  <a:schemeClr val="tx2">
                    <a:lumMod val="60000"/>
                    <a:lumOff val="40000"/>
                  </a:schemeClr>
                </a:solidFill>
              </a:rPr>
              <a:t>počtu osôb v podporených </a:t>
            </a:r>
            <a:r>
              <a:rPr lang="sk-SK" b="1" dirty="0" smtClean="0">
                <a:solidFill>
                  <a:schemeClr val="tx2">
                    <a:lumMod val="60000"/>
                    <a:lumOff val="40000"/>
                  </a:schemeClr>
                </a:solidFill>
              </a:rPr>
              <a:t>lokalitách musí byť min. 50 osôb. </a:t>
            </a:r>
            <a:endParaRPr lang="sk-SK" b="1" dirty="0">
              <a:solidFill>
                <a:schemeClr val="tx2">
                  <a:lumMod val="60000"/>
                  <a:lumOff val="40000"/>
                </a:schemeClr>
              </a:solidFill>
              <a:latin typeface="+mn-lt"/>
              <a:cs typeface="+mn-cs"/>
            </a:endParaRPr>
          </a:p>
        </p:txBody>
      </p:sp>
    </p:spTree>
    <p:extLst>
      <p:ext uri="{BB962C8B-B14F-4D97-AF65-F5344CB8AC3E}">
        <p14:creationId xmlns:p14="http://schemas.microsoft.com/office/powerpoint/2010/main" val="4263393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107504" y="1248732"/>
            <a:ext cx="8760289" cy="4247317"/>
          </a:xfrm>
          <a:prstGeom prst="rect">
            <a:avLst/>
          </a:prstGeom>
        </p:spPr>
        <p:txBody>
          <a:bodyPr wrap="square">
            <a:spAutoFit/>
          </a:bodyPr>
          <a:lstStyle/>
          <a:p>
            <a:r>
              <a:rPr lang="sk-SK" b="1" dirty="0" smtClean="0">
                <a:latin typeface="Arial" panose="020B0604020202020204" pitchFamily="34" charset="0"/>
                <a:cs typeface="Arial" panose="020B0604020202020204" pitchFamily="34" charset="0"/>
              </a:rPr>
              <a:t>Aktivity</a:t>
            </a:r>
            <a:r>
              <a:rPr lang="sk-SK" dirty="0" smtClean="0">
                <a:latin typeface="Arial" panose="020B0604020202020204" pitchFamily="34" charset="0"/>
                <a:cs typeface="Arial" panose="020B0604020202020204" pitchFamily="34" charset="0"/>
              </a:rPr>
              <a:t>:</a:t>
            </a:r>
          </a:p>
          <a:p>
            <a:pPr marL="285750" indent="-285750" algn="just">
              <a:buFont typeface="Arial" panose="020B0604020202020204" pitchFamily="34" charset="0"/>
              <a:buChar char="•"/>
            </a:pPr>
            <a:r>
              <a:rPr lang="sk-SK" dirty="0" smtClean="0"/>
              <a:t>výstavba </a:t>
            </a:r>
            <a:r>
              <a:rPr lang="sk-SK" dirty="0"/>
              <a:t>a rekonštrukcia pozemných komunikácii pre motorové </a:t>
            </a:r>
            <a:r>
              <a:rPr lang="sk-SK" dirty="0" smtClean="0"/>
              <a:t>vozidlá – </a:t>
            </a:r>
            <a:r>
              <a:rPr lang="sk-SK" b="1" dirty="0" smtClean="0"/>
              <a:t>ciest</a:t>
            </a:r>
            <a:r>
              <a:rPr lang="sk-SK" dirty="0" smtClean="0"/>
              <a:t> (v prípade rekonštrukcie komunikácie - </a:t>
            </a:r>
            <a:r>
              <a:rPr lang="sk-SK" dirty="0" err="1" smtClean="0"/>
              <a:t>podkladnej</a:t>
            </a:r>
            <a:r>
              <a:rPr lang="sk-SK" dirty="0" smtClean="0"/>
              <a:t> </a:t>
            </a:r>
            <a:r>
              <a:rPr lang="sk-SK" dirty="0"/>
              <a:t>a </a:t>
            </a:r>
            <a:r>
              <a:rPr lang="sk-SK" dirty="0" err="1" smtClean="0"/>
              <a:t>obrusnej</a:t>
            </a:r>
            <a:r>
              <a:rPr lang="sk-SK" dirty="0" smtClean="0"/>
              <a:t> vrstvy vozovky), </a:t>
            </a:r>
          </a:p>
          <a:p>
            <a:pPr marL="285750" indent="-285750" algn="just">
              <a:buFont typeface="Arial" panose="020B0604020202020204" pitchFamily="34" charset="0"/>
              <a:buChar char="•"/>
            </a:pPr>
            <a:r>
              <a:rPr lang="sk-SK" dirty="0" smtClean="0"/>
              <a:t>výstavba </a:t>
            </a:r>
            <a:r>
              <a:rPr lang="sk-SK" dirty="0"/>
              <a:t>a rekonštrukcia </a:t>
            </a:r>
            <a:r>
              <a:rPr lang="sk-SK" b="1" dirty="0"/>
              <a:t>chodníkov pre peších </a:t>
            </a:r>
            <a:r>
              <a:rPr lang="sk-SK" dirty="0"/>
              <a:t>alebo peších a cyklistov</a:t>
            </a:r>
            <a:r>
              <a:rPr lang="sk-SK" dirty="0" smtClean="0"/>
              <a:t>,</a:t>
            </a:r>
            <a:endParaRPr lang="sk-SK" dirty="0"/>
          </a:p>
          <a:p>
            <a:pPr marL="285750" indent="-285750" algn="just">
              <a:buFont typeface="Arial" panose="020B0604020202020204" pitchFamily="34" charset="0"/>
              <a:buChar char="•"/>
            </a:pPr>
            <a:r>
              <a:rPr lang="sk-SK" dirty="0" smtClean="0"/>
              <a:t>výstavba </a:t>
            </a:r>
            <a:r>
              <a:rPr lang="sk-SK" dirty="0"/>
              <a:t>a rekonštrukcia </a:t>
            </a:r>
            <a:r>
              <a:rPr lang="sk-SK" b="1" dirty="0"/>
              <a:t>lávok</a:t>
            </a:r>
            <a:r>
              <a:rPr lang="sk-SK" dirty="0"/>
              <a:t> pre peších alebo peších a cyklistov, </a:t>
            </a:r>
            <a:r>
              <a:rPr lang="sk-SK" dirty="0" smtClean="0"/>
              <a:t>a  </a:t>
            </a:r>
            <a:r>
              <a:rPr lang="sk-SK" b="1" dirty="0" smtClean="0"/>
              <a:t>mostných objektov</a:t>
            </a:r>
            <a:r>
              <a:rPr lang="sk-SK" dirty="0" smtClean="0"/>
              <a:t> </a:t>
            </a:r>
            <a:r>
              <a:rPr lang="sk-SK" dirty="0"/>
              <a:t>pre motorové vozidlá, </a:t>
            </a:r>
            <a:endParaRPr lang="sk-SK" dirty="0" smtClean="0"/>
          </a:p>
          <a:p>
            <a:pPr marL="285750" indent="-285750" algn="just">
              <a:buFont typeface="Arial" panose="020B0604020202020204" pitchFamily="34" charset="0"/>
              <a:buChar char="•"/>
            </a:pPr>
            <a:r>
              <a:rPr lang="sk-SK" dirty="0" smtClean="0"/>
              <a:t>výstavba </a:t>
            </a:r>
            <a:r>
              <a:rPr lang="sk-SK" dirty="0"/>
              <a:t>a rekonštrukcia </a:t>
            </a:r>
            <a:r>
              <a:rPr lang="sk-SK" b="1" dirty="0"/>
              <a:t>upokojených </a:t>
            </a:r>
            <a:r>
              <a:rPr lang="sk-SK" b="1" dirty="0" smtClean="0"/>
              <a:t>komunikácii </a:t>
            </a:r>
            <a:r>
              <a:rPr lang="sk-SK" dirty="0" smtClean="0"/>
              <a:t>- </a:t>
            </a:r>
            <a:r>
              <a:rPr lang="sk-SK" dirty="0"/>
              <a:t>spevnených plôch</a:t>
            </a:r>
            <a:r>
              <a:rPr lang="sk-SK" dirty="0" smtClean="0"/>
              <a:t> (ide </a:t>
            </a:r>
            <a:r>
              <a:rPr lang="sk-SK" dirty="0"/>
              <a:t>o </a:t>
            </a:r>
            <a:r>
              <a:rPr lang="sk-SK" dirty="0" smtClean="0"/>
              <a:t>pešie </a:t>
            </a:r>
            <a:r>
              <a:rPr lang="sk-SK" dirty="0"/>
              <a:t>a obytné zóny, zmiešanú dopravu vozidiel chodcov a cyklistov a </a:t>
            </a:r>
            <a:r>
              <a:rPr lang="sk-SK" dirty="0" smtClean="0"/>
              <a:t>pod.), ako </a:t>
            </a:r>
            <a:r>
              <a:rPr lang="sk-SK" dirty="0"/>
              <a:t>súčasť vyššie uvedených podporených objektov/ objektu, </a:t>
            </a:r>
            <a:endParaRPr lang="sk-SK" dirty="0" smtClean="0"/>
          </a:p>
          <a:p>
            <a:pPr marL="285750" indent="-285750" algn="just">
              <a:buFont typeface="Arial" panose="020B0604020202020204" pitchFamily="34" charset="0"/>
              <a:buChar char="•"/>
            </a:pPr>
            <a:r>
              <a:rPr lang="sk-SK" dirty="0" smtClean="0"/>
              <a:t>výstavba </a:t>
            </a:r>
            <a:r>
              <a:rPr lang="sk-SK" b="1" dirty="0"/>
              <a:t>verejného </a:t>
            </a:r>
            <a:r>
              <a:rPr lang="sk-SK" b="1" dirty="0" smtClean="0"/>
              <a:t>osvetlenia</a:t>
            </a:r>
            <a:r>
              <a:rPr lang="sk-SK" dirty="0" smtClean="0"/>
              <a:t> </a:t>
            </a:r>
            <a:r>
              <a:rPr lang="sk-SK" dirty="0"/>
              <a:t>ako súčasť vyššie uvedených podporených </a:t>
            </a:r>
            <a:r>
              <a:rPr lang="sk-SK" dirty="0" smtClean="0"/>
              <a:t>objektov (</a:t>
            </a:r>
            <a:r>
              <a:rPr lang="sk-SK" u="sng" dirty="0" smtClean="0"/>
              <a:t>rekonštrukcia</a:t>
            </a:r>
            <a:r>
              <a:rPr lang="sk-SK" dirty="0" smtClean="0"/>
              <a:t> </a:t>
            </a:r>
            <a:r>
              <a:rPr lang="sk-SK" dirty="0"/>
              <a:t>existujúceho verejného </a:t>
            </a:r>
            <a:r>
              <a:rPr lang="sk-SK" dirty="0" smtClean="0"/>
              <a:t>osvetlenia </a:t>
            </a:r>
            <a:r>
              <a:rPr lang="sk-SK" u="sng" dirty="0"/>
              <a:t>nie je </a:t>
            </a:r>
            <a:r>
              <a:rPr lang="sk-SK" u="sng" dirty="0" smtClean="0"/>
              <a:t>oprávnená</a:t>
            </a:r>
            <a:r>
              <a:rPr lang="sk-SK" dirty="0" smtClean="0"/>
              <a:t>), </a:t>
            </a:r>
          </a:p>
          <a:p>
            <a:pPr marL="285750" indent="-285750" algn="just">
              <a:buFont typeface="Arial" panose="020B0604020202020204" pitchFamily="34" charset="0"/>
              <a:buChar char="•"/>
            </a:pPr>
            <a:r>
              <a:rPr lang="sk-SK" dirty="0" smtClean="0"/>
              <a:t>nevyhnutné </a:t>
            </a:r>
            <a:r>
              <a:rPr lang="sk-SK" b="1" dirty="0"/>
              <a:t>odstavné plochy </a:t>
            </a:r>
            <a:r>
              <a:rPr lang="sk-SK" dirty="0"/>
              <a:t>(bezodplatné) pre motorové vozidlá, ako </a:t>
            </a:r>
            <a:r>
              <a:rPr lang="sk-SK" dirty="0" smtClean="0"/>
              <a:t>súčasť podporenej </a:t>
            </a:r>
            <a:r>
              <a:rPr lang="sk-SK" dirty="0"/>
              <a:t>infraštruktúry – (oprávnené iba pri objektoch slúžiacich verejnosti, </a:t>
            </a:r>
            <a:r>
              <a:rPr lang="sk-SK" dirty="0" smtClean="0"/>
              <a:t>ktoré </a:t>
            </a:r>
            <a:r>
              <a:rPr lang="sk-SK" dirty="0"/>
              <a:t>sú v správe žiadateľa – napr. školská infraštruktúra, sociálne a </a:t>
            </a:r>
            <a:r>
              <a:rPr lang="sk-SK" dirty="0" smtClean="0"/>
              <a:t>komunitné         služby </a:t>
            </a:r>
            <a:r>
              <a:rPr lang="sk-SK" dirty="0"/>
              <a:t>a pod.) </a:t>
            </a:r>
            <a:endParaRPr lang="sk-SK" dirty="0" smtClean="0">
              <a:cs typeface="WenQuanYi Zen Hei" charset="0"/>
            </a:endParaRPr>
          </a:p>
        </p:txBody>
      </p:sp>
      <p:sp>
        <p:nvSpPr>
          <p:cNvPr id="4" name="Obdĺžnik 3"/>
          <p:cNvSpPr/>
          <p:nvPr/>
        </p:nvSpPr>
        <p:spPr>
          <a:xfrm>
            <a:off x="-714412" y="714356"/>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214290"/>
            <a:ext cx="2581281" cy="1371198"/>
          </a:xfrm>
          <a:prstGeom prst="rect">
            <a:avLst/>
          </a:prstGeom>
          <a:noFill/>
          <a:ln w="9525">
            <a:noFill/>
            <a:miter lim="800000"/>
            <a:headEnd/>
            <a:tailEnd/>
          </a:ln>
          <a:effectLst/>
        </p:spPr>
      </p:pic>
    </p:spTree>
    <p:extLst>
      <p:ext uri="{BB962C8B-B14F-4D97-AF65-F5344CB8AC3E}">
        <p14:creationId xmlns:p14="http://schemas.microsoft.com/office/powerpoint/2010/main" val="1736739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188640"/>
            <a:ext cx="8229600" cy="562074"/>
          </a:xfrm>
        </p:spPr>
        <p:txBody>
          <a:bodyPr/>
          <a:lstStyle/>
          <a:p>
            <a:r>
              <a:rPr lang="sk-SK" sz="1800" b="1" cap="all" dirty="0">
                <a:solidFill>
                  <a:schemeClr val="accent6">
                    <a:lumMod val="75000"/>
                  </a:schemeClr>
                </a:solidFill>
                <a:latin typeface="Arial" charset="0"/>
                <a:ea typeface="+mn-ea"/>
                <a:cs typeface="Arial" charset="0"/>
              </a:rPr>
              <a:t>často kladené otázky</a:t>
            </a:r>
            <a:endParaRPr lang="en-AU" sz="1800" b="1" cap="all" dirty="0">
              <a:solidFill>
                <a:schemeClr val="accent6">
                  <a:lumMod val="75000"/>
                </a:schemeClr>
              </a:solidFill>
              <a:latin typeface="Arial" charset="0"/>
              <a:ea typeface="+mn-ea"/>
              <a:cs typeface="Arial" charset="0"/>
            </a:endParaRPr>
          </a:p>
        </p:txBody>
      </p:sp>
      <p:sp>
        <p:nvSpPr>
          <p:cNvPr id="3" name="Zástupný symbol obsahu 2"/>
          <p:cNvSpPr>
            <a:spLocks noGrp="1"/>
          </p:cNvSpPr>
          <p:nvPr>
            <p:ph idx="1"/>
          </p:nvPr>
        </p:nvSpPr>
        <p:spPr>
          <a:xfrm>
            <a:off x="457200" y="750714"/>
            <a:ext cx="8229600" cy="5296071"/>
          </a:xfrm>
        </p:spPr>
        <p:txBody>
          <a:bodyPr/>
          <a:lstStyle/>
          <a:p>
            <a:pPr marL="0" indent="0" algn="just">
              <a:buNone/>
            </a:pPr>
            <a:r>
              <a:rPr lang="sk-SK" sz="1800" dirty="0" smtClean="0"/>
              <a:t>2</a:t>
            </a:r>
            <a:r>
              <a:rPr lang="sk-SK" sz="1800" dirty="0"/>
              <a:t>. </a:t>
            </a:r>
            <a:r>
              <a:rPr lang="sk-SK" sz="1800" dirty="0">
                <a:latin typeface="Arial" panose="020B0604020202020204" pitchFamily="34" charset="0"/>
                <a:cs typeface="Arial" panose="020B0604020202020204" pitchFamily="34" charset="0"/>
              </a:rPr>
              <a:t>Ak obec má v rámci svojho územia 3 lokality </a:t>
            </a:r>
            <a:r>
              <a:rPr lang="sk-SK" sz="1800" dirty="0" smtClean="0">
                <a:latin typeface="Arial" panose="020B0604020202020204" pitchFamily="34" charset="0"/>
                <a:cs typeface="Arial" panose="020B0604020202020204" pitchFamily="34" charset="0"/>
              </a:rPr>
              <a:t>(spolu 150 osôb), </a:t>
            </a:r>
            <a:r>
              <a:rPr lang="sk-SK" sz="1800" dirty="0">
                <a:latin typeface="Arial" panose="020B0604020202020204" pitchFamily="34" charset="0"/>
                <a:cs typeface="Arial" panose="020B0604020202020204" pitchFamily="34" charset="0"/>
              </a:rPr>
              <a:t>kde žijú MRK, ale predmetom projektu bude iba napojenie 2 lokalít MRK (</a:t>
            </a:r>
            <a:r>
              <a:rPr lang="sk-SK" sz="1800" dirty="0" smtClean="0">
                <a:latin typeface="Arial" panose="020B0604020202020204" pitchFamily="34" charset="0"/>
                <a:cs typeface="Arial" panose="020B0604020202020204" pitchFamily="34" charset="0"/>
              </a:rPr>
              <a:t>80 osôb) </a:t>
            </a:r>
            <a:r>
              <a:rPr lang="sk-SK" sz="1800" dirty="0">
                <a:latin typeface="Arial" panose="020B0604020202020204" pitchFamily="34" charset="0"/>
                <a:cs typeface="Arial" panose="020B0604020202020204" pitchFamily="34" charset="0"/>
              </a:rPr>
              <a:t>na infraštruktúru obce vedúcej k službám, ako si máme stanoviť max. hodnotu COV, resp. aj hodnotu merateľného ukazovateľa „P0262 - </a:t>
            </a:r>
            <a:r>
              <a:rPr lang="sk-SK" sz="1800" i="1" dirty="0">
                <a:latin typeface="Arial" panose="020B0604020202020204" pitchFamily="34" charset="0"/>
                <a:cs typeface="Arial" panose="020B0604020202020204" pitchFamily="34" charset="0"/>
              </a:rPr>
              <a:t>Počet obyvateľov MRK, ktorým sa zlepšili podmienky bývania prostredníctvom vybudovania/dobudovania pozemných komunikácii“? </a:t>
            </a:r>
            <a:endParaRPr lang="sk-SK" sz="1800" i="1" dirty="0" smtClean="0">
              <a:latin typeface="Arial" panose="020B0604020202020204" pitchFamily="34" charset="0"/>
              <a:cs typeface="Arial" panose="020B0604020202020204" pitchFamily="34" charset="0"/>
            </a:endParaRPr>
          </a:p>
          <a:p>
            <a:pPr marL="0" indent="0">
              <a:buNone/>
            </a:pPr>
            <a:endParaRPr lang="sk-SK" sz="1800" i="1" dirty="0"/>
          </a:p>
          <a:p>
            <a:pPr marL="0" indent="0" algn="just">
              <a:buNone/>
            </a:pPr>
            <a:r>
              <a:rPr lang="sk-SK" sz="1800" dirty="0" smtClean="0">
                <a:solidFill>
                  <a:schemeClr val="tx2">
                    <a:lumMod val="60000"/>
                    <a:lumOff val="40000"/>
                  </a:schemeClr>
                </a:solidFill>
                <a:latin typeface="Arial" charset="0"/>
                <a:cs typeface="Arial" charset="0"/>
              </a:rPr>
              <a:t>Žiadateľ si </a:t>
            </a:r>
            <a:r>
              <a:rPr lang="sk-SK" sz="1800" dirty="0">
                <a:solidFill>
                  <a:schemeClr val="tx2">
                    <a:lumMod val="60000"/>
                    <a:lumOff val="40000"/>
                  </a:schemeClr>
                </a:solidFill>
                <a:latin typeface="Arial" charset="0"/>
                <a:cs typeface="Arial" charset="0"/>
              </a:rPr>
              <a:t>započíta </a:t>
            </a:r>
            <a:r>
              <a:rPr lang="sk-SK" sz="1800" dirty="0" smtClean="0">
                <a:solidFill>
                  <a:schemeClr val="tx2">
                    <a:lumMod val="60000"/>
                    <a:lumOff val="40000"/>
                  </a:schemeClr>
                </a:solidFill>
                <a:latin typeface="Arial" charset="0"/>
                <a:cs typeface="Arial" charset="0"/>
              </a:rPr>
              <a:t>iba hodnotu 80 </a:t>
            </a:r>
            <a:r>
              <a:rPr lang="sk-SK" sz="1800" dirty="0">
                <a:solidFill>
                  <a:schemeClr val="tx2">
                    <a:lumMod val="60000"/>
                    <a:lumOff val="40000"/>
                  </a:schemeClr>
                </a:solidFill>
                <a:latin typeface="Arial" charset="0"/>
                <a:cs typeface="Arial" charset="0"/>
              </a:rPr>
              <a:t>obyvateľov MRK </a:t>
            </a:r>
            <a:r>
              <a:rPr lang="sk-SK" sz="1800" dirty="0" smtClean="0">
                <a:solidFill>
                  <a:schemeClr val="tx2">
                    <a:lumMod val="60000"/>
                    <a:lumOff val="40000"/>
                  </a:schemeClr>
                </a:solidFill>
                <a:latin typeface="Arial" charset="0"/>
                <a:cs typeface="Arial" charset="0"/>
              </a:rPr>
              <a:t>do </a:t>
            </a:r>
            <a:r>
              <a:rPr lang="sk-SK" sz="1800" dirty="0">
                <a:solidFill>
                  <a:schemeClr val="tx2">
                    <a:lumMod val="60000"/>
                    <a:lumOff val="40000"/>
                  </a:schemeClr>
                </a:solidFill>
                <a:latin typeface="Arial" charset="0"/>
                <a:cs typeface="Arial" charset="0"/>
              </a:rPr>
              <a:t>ukazovateľa. Max. výška COV v zmysle Prílohy č.6 </a:t>
            </a:r>
            <a:r>
              <a:rPr lang="sk-SK" sz="1800" dirty="0" smtClean="0">
                <a:solidFill>
                  <a:schemeClr val="tx2">
                    <a:lumMod val="60000"/>
                    <a:lumOff val="40000"/>
                  </a:schemeClr>
                </a:solidFill>
                <a:latin typeface="Arial" charset="0"/>
                <a:cs typeface="Arial" charset="0"/>
              </a:rPr>
              <a:t>bude </a:t>
            </a:r>
            <a:r>
              <a:rPr lang="sk-SK" sz="1800" dirty="0">
                <a:solidFill>
                  <a:schemeClr val="tx2">
                    <a:lumMod val="60000"/>
                    <a:lumOff val="40000"/>
                  </a:schemeClr>
                </a:solidFill>
                <a:latin typeface="Arial" charset="0"/>
                <a:cs typeface="Arial" charset="0"/>
              </a:rPr>
              <a:t>150 000 </a:t>
            </a:r>
            <a:r>
              <a:rPr lang="sk-SK" sz="1800" dirty="0" smtClean="0">
                <a:solidFill>
                  <a:schemeClr val="tx2">
                    <a:lumMod val="60000"/>
                    <a:lumOff val="40000"/>
                  </a:schemeClr>
                </a:solidFill>
                <a:latin typeface="Arial" charset="0"/>
                <a:cs typeface="Arial" charset="0"/>
              </a:rPr>
              <a:t>EUR (podporený počet osôb je v </a:t>
            </a:r>
            <a:r>
              <a:rPr lang="sk-SK" sz="1800" dirty="0">
                <a:solidFill>
                  <a:schemeClr val="tx2">
                    <a:lumMod val="60000"/>
                    <a:lumOff val="40000"/>
                  </a:schemeClr>
                </a:solidFill>
                <a:latin typeface="Arial" charset="0"/>
                <a:cs typeface="Arial" charset="0"/>
              </a:rPr>
              <a:t>pásme podporených osôb MRK </a:t>
            </a:r>
            <a:r>
              <a:rPr lang="sk-SK" sz="1800" dirty="0" smtClean="0">
                <a:solidFill>
                  <a:schemeClr val="tx2">
                    <a:lumMod val="60000"/>
                    <a:lumOff val="40000"/>
                  </a:schemeClr>
                </a:solidFill>
                <a:latin typeface="Arial" charset="0"/>
                <a:cs typeface="Arial" charset="0"/>
              </a:rPr>
              <a:t>50-99), </a:t>
            </a:r>
            <a:r>
              <a:rPr lang="sk-SK" sz="1800" dirty="0">
                <a:solidFill>
                  <a:schemeClr val="tx2">
                    <a:lumMod val="60000"/>
                    <a:lumOff val="40000"/>
                  </a:schemeClr>
                </a:solidFill>
                <a:latin typeface="Arial" charset="0"/>
                <a:cs typeface="Arial" charset="0"/>
              </a:rPr>
              <a:t>samozrejme za dodržania </a:t>
            </a:r>
            <a:r>
              <a:rPr lang="sk-SK" sz="1800" dirty="0" smtClean="0">
                <a:solidFill>
                  <a:schemeClr val="tx2">
                    <a:lumMod val="60000"/>
                    <a:lumOff val="40000"/>
                  </a:schemeClr>
                </a:solidFill>
                <a:latin typeface="Arial" charset="0"/>
                <a:cs typeface="Arial" charset="0"/>
              </a:rPr>
              <a:t>hodnôt </a:t>
            </a:r>
            <a:r>
              <a:rPr lang="sk-SK" sz="1800" dirty="0" err="1">
                <a:solidFill>
                  <a:schemeClr val="tx2">
                    <a:lumMod val="60000"/>
                    <a:lumOff val="40000"/>
                  </a:schemeClr>
                </a:solidFill>
                <a:latin typeface="Arial" charset="0"/>
                <a:cs typeface="Arial" charset="0"/>
              </a:rPr>
              <a:t>benchmarkov</a:t>
            </a:r>
            <a:r>
              <a:rPr lang="sk-SK" sz="1800" dirty="0">
                <a:solidFill>
                  <a:schemeClr val="tx2">
                    <a:lumMod val="60000"/>
                    <a:lumOff val="40000"/>
                  </a:schemeClr>
                </a:solidFill>
                <a:latin typeface="Arial" charset="0"/>
                <a:cs typeface="Arial" charset="0"/>
              </a:rPr>
              <a:t>/finančných limitov. Ak žiadateľovi vyjde hodnota COV na základe stanovených </a:t>
            </a:r>
            <a:r>
              <a:rPr lang="sk-SK" sz="1800" dirty="0" err="1">
                <a:solidFill>
                  <a:schemeClr val="tx2">
                    <a:lumMod val="60000"/>
                    <a:lumOff val="40000"/>
                  </a:schemeClr>
                </a:solidFill>
                <a:latin typeface="Arial" charset="0"/>
                <a:cs typeface="Arial" charset="0"/>
              </a:rPr>
              <a:t>benchmarkov</a:t>
            </a:r>
            <a:r>
              <a:rPr lang="sk-SK" sz="1800" dirty="0">
                <a:solidFill>
                  <a:schemeClr val="tx2">
                    <a:lumMod val="60000"/>
                    <a:lumOff val="40000"/>
                  </a:schemeClr>
                </a:solidFill>
                <a:latin typeface="Arial" charset="0"/>
                <a:cs typeface="Arial" charset="0"/>
              </a:rPr>
              <a:t>/finančných/percentuálnych limitov napr. 120 000 EUR, tak platí pre žiadateľa ako max. COV suma 120 000 EUR. Ak </a:t>
            </a:r>
            <a:r>
              <a:rPr lang="sk-SK" sz="1800" dirty="0" smtClean="0">
                <a:solidFill>
                  <a:schemeClr val="tx2">
                    <a:lumMod val="60000"/>
                    <a:lumOff val="40000"/>
                  </a:schemeClr>
                </a:solidFill>
                <a:latin typeface="Arial" charset="0"/>
                <a:cs typeface="Arial" charset="0"/>
              </a:rPr>
              <a:t>hodnota </a:t>
            </a:r>
            <a:r>
              <a:rPr lang="sk-SK" sz="1800" dirty="0">
                <a:solidFill>
                  <a:schemeClr val="tx2">
                    <a:lumMod val="60000"/>
                    <a:lumOff val="40000"/>
                  </a:schemeClr>
                </a:solidFill>
                <a:latin typeface="Arial" charset="0"/>
                <a:cs typeface="Arial" charset="0"/>
              </a:rPr>
              <a:t>naopak vyjde 170 000 EUR, tak platí </a:t>
            </a:r>
            <a:r>
              <a:rPr lang="sk-SK" sz="1800" dirty="0" smtClean="0">
                <a:solidFill>
                  <a:schemeClr val="tx2">
                    <a:lumMod val="60000"/>
                    <a:lumOff val="40000"/>
                  </a:schemeClr>
                </a:solidFill>
                <a:latin typeface="Arial" charset="0"/>
                <a:cs typeface="Arial" charset="0"/>
              </a:rPr>
              <a:t>max</a:t>
            </a:r>
            <a:r>
              <a:rPr lang="sk-SK" sz="1800" dirty="0">
                <a:solidFill>
                  <a:schemeClr val="tx2">
                    <a:lumMod val="60000"/>
                    <a:lumOff val="40000"/>
                  </a:schemeClr>
                </a:solidFill>
                <a:latin typeface="Arial" charset="0"/>
                <a:cs typeface="Arial" charset="0"/>
              </a:rPr>
              <a:t>. hodnota COV, suma 150 000 EUR. Čiže vždy je to tá nižšia hodnota z týchto dvoch veličín. </a:t>
            </a:r>
            <a:endParaRPr lang="sk-SK" sz="1800" dirty="0" smtClean="0">
              <a:solidFill>
                <a:schemeClr val="tx2">
                  <a:lumMod val="60000"/>
                  <a:lumOff val="40000"/>
                </a:schemeClr>
              </a:solidFill>
              <a:latin typeface="Arial" charset="0"/>
              <a:cs typeface="Arial" charset="0"/>
            </a:endParaRPr>
          </a:p>
          <a:p>
            <a:pPr marL="0" indent="0" algn="ctr">
              <a:buNone/>
            </a:pPr>
            <a:r>
              <a:rPr lang="sk-SK" sz="1800" b="1" dirty="0">
                <a:solidFill>
                  <a:schemeClr val="tx2">
                    <a:lumMod val="60000"/>
                    <a:lumOff val="40000"/>
                  </a:schemeClr>
                </a:solidFill>
                <a:latin typeface="Arial" charset="0"/>
                <a:cs typeface="Arial" charset="0"/>
              </a:rPr>
              <a:t>Projekt s počtom podporených osôb z MRK s počtom menej ako 50 osôb MRK nie je oprávnený. Aktivity projektu </a:t>
            </a:r>
            <a:r>
              <a:rPr lang="sk-SK" sz="1800" b="1" dirty="0" smtClean="0">
                <a:solidFill>
                  <a:schemeClr val="tx2">
                    <a:lumMod val="60000"/>
                    <a:lumOff val="40000"/>
                  </a:schemeClr>
                </a:solidFill>
                <a:latin typeface="Arial" charset="0"/>
                <a:cs typeface="Arial" charset="0"/>
              </a:rPr>
              <a:t>sa </a:t>
            </a:r>
            <a:r>
              <a:rPr lang="sk-SK" sz="1800" b="1" dirty="0">
                <a:solidFill>
                  <a:schemeClr val="tx2">
                    <a:lumMod val="60000"/>
                    <a:lumOff val="40000"/>
                  </a:schemeClr>
                </a:solidFill>
                <a:latin typeface="Arial" charset="0"/>
                <a:cs typeface="Arial" charset="0"/>
              </a:rPr>
              <a:t>musia dotknúť min. 50 osôb zo segregovaných a separovaných rómskych osídlení.</a:t>
            </a:r>
          </a:p>
        </p:txBody>
      </p:sp>
    </p:spTree>
    <p:extLst>
      <p:ext uri="{BB962C8B-B14F-4D97-AF65-F5344CB8AC3E}">
        <p14:creationId xmlns:p14="http://schemas.microsoft.com/office/powerpoint/2010/main" val="1682881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980728"/>
            <a:ext cx="8229600" cy="5145435"/>
          </a:xfrm>
        </p:spPr>
        <p:txBody>
          <a:bodyPr/>
          <a:lstStyle/>
          <a:p>
            <a:pPr marL="0" indent="0">
              <a:buNone/>
            </a:pPr>
            <a:endParaRPr lang="sk-SK" sz="1800" dirty="0" smtClean="0"/>
          </a:p>
          <a:p>
            <a:pPr marL="0" indent="0">
              <a:buNone/>
            </a:pPr>
            <a:r>
              <a:rPr lang="sk-SK" sz="1800" dirty="0" smtClean="0"/>
              <a:t>3. </a:t>
            </a:r>
            <a:r>
              <a:rPr lang="sk-SK" sz="1800" dirty="0" smtClean="0">
                <a:latin typeface="Arial" panose="020B0604020202020204" pitchFamily="34" charset="0"/>
                <a:cs typeface="Arial" panose="020B0604020202020204" pitchFamily="34" charset="0"/>
              </a:rPr>
              <a:t>V </a:t>
            </a:r>
            <a:r>
              <a:rPr lang="sk-SK" sz="1800" dirty="0">
                <a:latin typeface="Arial" panose="020B0604020202020204" pitchFamily="34" charset="0"/>
                <a:cs typeface="Arial" panose="020B0604020202020204" pitchFamily="34" charset="0"/>
              </a:rPr>
              <a:t>rámci výzvy je uvedené upozornenie: </a:t>
            </a:r>
          </a:p>
          <a:p>
            <a:pPr marL="0" indent="0" algn="just">
              <a:buNone/>
            </a:pPr>
            <a:r>
              <a:rPr lang="sk-SK" sz="1800" dirty="0">
                <a:latin typeface="Arial" panose="020B0604020202020204" pitchFamily="34" charset="0"/>
                <a:cs typeface="Arial" panose="020B0604020202020204" pitchFamily="34" charset="0"/>
              </a:rPr>
              <a:t>Rekonštrukcia pozemných komunikácií je oprávnená iba v prípade, ak je predmetom projektu aj výstavba nových pozemných komunikácií. To znamená, že ak rekonštruujem cestu, tak popri nej musím stavať chodník? A naopak? Alebo je to, že v rámci jedného projektu (jednej </a:t>
            </a:r>
            <a:r>
              <a:rPr lang="sk-SK" sz="1800" dirty="0" err="1">
                <a:latin typeface="Arial" panose="020B0604020202020204" pitchFamily="34" charset="0"/>
                <a:cs typeface="Arial" panose="020B0604020202020204" pitchFamily="34" charset="0"/>
              </a:rPr>
              <a:t>ŽoNFP</a:t>
            </a:r>
            <a:r>
              <a:rPr lang="sk-SK" sz="1800" dirty="0">
                <a:latin typeface="Arial" panose="020B0604020202020204" pitchFamily="34" charset="0"/>
                <a:cs typeface="Arial" panose="020B0604020202020204" pitchFamily="34" charset="0"/>
              </a:rPr>
              <a:t>) musím žiadať aj na rekonštrukciu aj na výstavbu pozemných komunikácií, ale nemusia byť pri sebe – fyzicky? </a:t>
            </a:r>
            <a:endParaRPr lang="sk-SK" sz="1800" dirty="0" smtClean="0">
              <a:latin typeface="Arial" panose="020B0604020202020204" pitchFamily="34" charset="0"/>
              <a:cs typeface="Arial" panose="020B0604020202020204" pitchFamily="34" charset="0"/>
            </a:endParaRPr>
          </a:p>
          <a:p>
            <a:pPr marL="0" indent="0">
              <a:buNone/>
            </a:pPr>
            <a:endParaRPr lang="sk-SK" sz="1800" dirty="0"/>
          </a:p>
          <a:p>
            <a:pPr marL="0" indent="0" algn="just">
              <a:buNone/>
            </a:pPr>
            <a:r>
              <a:rPr lang="sk-SK" sz="1800" dirty="0">
                <a:solidFill>
                  <a:schemeClr val="tx2">
                    <a:lumMod val="60000"/>
                    <a:lumOff val="40000"/>
                  </a:schemeClr>
                </a:solidFill>
                <a:latin typeface="Arial" panose="020B0604020202020204" pitchFamily="34" charset="0"/>
                <a:cs typeface="Arial" panose="020B0604020202020204" pitchFamily="34" charset="0"/>
              </a:rPr>
              <a:t>Fyzicky rekonštruované a nové úseky nemusia byť pri sebe. </a:t>
            </a:r>
            <a:r>
              <a:rPr lang="sk-SK" sz="1800" b="1" dirty="0">
                <a:solidFill>
                  <a:schemeClr val="tx2">
                    <a:lumMod val="60000"/>
                    <a:lumOff val="40000"/>
                  </a:schemeClr>
                </a:solidFill>
                <a:latin typeface="Arial" panose="020B0604020202020204" pitchFamily="34" charset="0"/>
                <a:cs typeface="Arial" panose="020B0604020202020204" pitchFamily="34" charset="0"/>
              </a:rPr>
              <a:t>Každý projekt musí obsahovať aj novovybudovanú časť komunikácie</a:t>
            </a:r>
            <a:r>
              <a:rPr lang="sk-SK" sz="1800" dirty="0">
                <a:solidFill>
                  <a:schemeClr val="tx2">
                    <a:lumMod val="60000"/>
                    <a:lumOff val="40000"/>
                  </a:schemeClr>
                </a:solidFill>
                <a:latin typeface="Arial" panose="020B0604020202020204" pitchFamily="34" charset="0"/>
                <a:cs typeface="Arial" panose="020B0604020202020204" pitchFamily="34" charset="0"/>
              </a:rPr>
              <a:t>, </a:t>
            </a:r>
            <a:r>
              <a:rPr lang="sk-SK" sz="1800" dirty="0" err="1">
                <a:solidFill>
                  <a:schemeClr val="tx2">
                    <a:lumMod val="60000"/>
                    <a:lumOff val="40000"/>
                  </a:schemeClr>
                </a:solidFill>
                <a:latin typeface="Arial" panose="020B0604020202020204" pitchFamily="34" charset="0"/>
                <a:cs typeface="Arial" panose="020B0604020202020204" pitchFamily="34" charset="0"/>
              </a:rPr>
              <a:t>t.j</a:t>
            </a:r>
            <a:r>
              <a:rPr lang="sk-SK" sz="1800" dirty="0">
                <a:solidFill>
                  <a:schemeClr val="tx2">
                    <a:lumMod val="60000"/>
                    <a:lumOff val="40000"/>
                  </a:schemeClr>
                </a:solidFill>
                <a:latin typeface="Arial" panose="020B0604020202020204" pitchFamily="34" charset="0"/>
                <a:cs typeface="Arial" panose="020B0604020202020204" pitchFamily="34" charset="0"/>
              </a:rPr>
              <a:t>. nemôžete napr. iba rekonštruovať cestu. Nový chodník môže byť napr. vedený od jedného osídlenia k pošte, zdravotnému stredisku, </a:t>
            </a:r>
            <a:r>
              <a:rPr lang="sk-SK" sz="1800" dirty="0" err="1">
                <a:solidFill>
                  <a:schemeClr val="tx2">
                    <a:lumMod val="60000"/>
                    <a:lumOff val="40000"/>
                  </a:schemeClr>
                </a:solidFill>
                <a:latin typeface="Arial" panose="020B0604020202020204" pitchFamily="34" charset="0"/>
                <a:cs typeface="Arial" panose="020B0604020202020204" pitchFamily="34" charset="0"/>
              </a:rPr>
              <a:t>OcÚ</a:t>
            </a:r>
            <a:r>
              <a:rPr lang="sk-SK" sz="1800" dirty="0">
                <a:solidFill>
                  <a:schemeClr val="tx2">
                    <a:lumMod val="60000"/>
                    <a:lumOff val="40000"/>
                  </a:schemeClr>
                </a:solidFill>
                <a:latin typeface="Arial" panose="020B0604020202020204" pitchFamily="34" charset="0"/>
                <a:cs typeface="Arial" panose="020B0604020202020204" pitchFamily="34" charset="0"/>
              </a:rPr>
              <a:t> atď. a rekonštruovaná cesta od druhého osídlenia k niektorej z uvedených inštitúcií/služieb. Samozrejme žiadateľ musí dobre popísať zdôvodnenia budovania nového úseku a taktiež rekonštrukcie existujúceho – viď príloha č. 9 výzvy – 3D. </a:t>
            </a:r>
          </a:p>
        </p:txBody>
      </p:sp>
    </p:spTree>
    <p:extLst>
      <p:ext uri="{BB962C8B-B14F-4D97-AF65-F5344CB8AC3E}">
        <p14:creationId xmlns:p14="http://schemas.microsoft.com/office/powerpoint/2010/main" val="1393023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1124744"/>
            <a:ext cx="8229600" cy="5001419"/>
          </a:xfrm>
        </p:spPr>
        <p:txBody>
          <a:bodyPr/>
          <a:lstStyle/>
          <a:p>
            <a:pPr marL="0" indent="0">
              <a:buNone/>
            </a:pPr>
            <a:endParaRPr lang="sk-SK" sz="1800" dirty="0" smtClean="0"/>
          </a:p>
          <a:p>
            <a:pPr marL="0" indent="0">
              <a:buNone/>
            </a:pPr>
            <a:endParaRPr lang="sk-SK" sz="1800" dirty="0"/>
          </a:p>
          <a:p>
            <a:pPr marL="0" indent="0">
              <a:buNone/>
            </a:pPr>
            <a:r>
              <a:rPr lang="sk-SK" sz="1800" dirty="0" smtClean="0"/>
              <a:t>4. </a:t>
            </a:r>
            <a:r>
              <a:rPr lang="sk-SK" sz="1800" dirty="0" smtClean="0">
                <a:latin typeface="Arial" panose="020B0604020202020204" pitchFamily="34" charset="0"/>
                <a:cs typeface="Arial" panose="020B0604020202020204" pitchFamily="34" charset="0"/>
              </a:rPr>
              <a:t>Je </a:t>
            </a:r>
            <a:r>
              <a:rPr lang="sk-SK" sz="1800" dirty="0">
                <a:latin typeface="Arial" panose="020B0604020202020204" pitchFamily="34" charset="0"/>
                <a:cs typeface="Arial" panose="020B0604020202020204" pitchFamily="34" charset="0"/>
              </a:rPr>
              <a:t>samotné odvodnenie cesty oprávnenou aktivitou, v rámci tejto výzvy, </a:t>
            </a:r>
            <a:r>
              <a:rPr lang="sk-SK" sz="1800" dirty="0" smtClean="0">
                <a:latin typeface="Arial" panose="020B0604020202020204" pitchFamily="34" charset="0"/>
                <a:cs typeface="Arial" panose="020B0604020202020204" pitchFamily="34" charset="0"/>
              </a:rPr>
              <a:t>t. j. </a:t>
            </a:r>
            <a:r>
              <a:rPr lang="sk-SK" sz="1800" dirty="0">
                <a:latin typeface="Arial" panose="020B0604020202020204" pitchFamily="34" charset="0"/>
                <a:cs typeface="Arial" panose="020B0604020202020204" pitchFamily="34" charset="0"/>
              </a:rPr>
              <a:t>či je odvodnenie považované za rekonštrukciu pozemnej komunikácie? </a:t>
            </a:r>
            <a:endParaRPr lang="sk-SK" sz="1800" dirty="0" smtClean="0">
              <a:latin typeface="Arial" panose="020B0604020202020204" pitchFamily="34" charset="0"/>
              <a:cs typeface="Arial" panose="020B0604020202020204" pitchFamily="34" charset="0"/>
            </a:endParaRPr>
          </a:p>
          <a:p>
            <a:pPr marL="0" indent="0">
              <a:buNone/>
            </a:pPr>
            <a:endParaRPr lang="sk-SK" sz="1800" dirty="0" smtClean="0">
              <a:solidFill>
                <a:schemeClr val="tx2">
                  <a:lumMod val="60000"/>
                  <a:lumOff val="40000"/>
                </a:schemeClr>
              </a:solidFill>
            </a:endParaRPr>
          </a:p>
          <a:p>
            <a:pPr marL="0" indent="0" algn="just">
              <a:buNone/>
            </a:pPr>
            <a:r>
              <a:rPr lang="sk-SK" sz="1800" dirty="0" smtClean="0">
                <a:solidFill>
                  <a:schemeClr val="tx2">
                    <a:lumMod val="60000"/>
                    <a:lumOff val="40000"/>
                  </a:schemeClr>
                </a:solidFill>
                <a:latin typeface="Arial" panose="020B0604020202020204" pitchFamily="34" charset="0"/>
                <a:cs typeface="Arial" panose="020B0604020202020204" pitchFamily="34" charset="0"/>
              </a:rPr>
              <a:t>Samotné </a:t>
            </a:r>
            <a:r>
              <a:rPr lang="sk-SK" sz="1800" dirty="0">
                <a:solidFill>
                  <a:schemeClr val="tx2">
                    <a:lumMod val="60000"/>
                    <a:lumOff val="40000"/>
                  </a:schemeClr>
                </a:solidFill>
                <a:latin typeface="Arial" panose="020B0604020202020204" pitchFamily="34" charset="0"/>
                <a:cs typeface="Arial" panose="020B0604020202020204" pitchFamily="34" charset="0"/>
              </a:rPr>
              <a:t>odvodnenie cesty nie je oprávnenou aktivitou projektu. Musí dôjsť k vybudovaniu nového úseku, resp. aj k rekonštrukcii úseku, kde by za týchto podmienok mohol byť ako </a:t>
            </a:r>
            <a:r>
              <a:rPr lang="sk-SK" sz="1800" dirty="0" smtClean="0">
                <a:solidFill>
                  <a:schemeClr val="tx2">
                    <a:lumMod val="60000"/>
                    <a:lumOff val="40000"/>
                  </a:schemeClr>
                </a:solidFill>
                <a:latin typeface="Arial" panose="020B0604020202020204" pitchFamily="34" charset="0"/>
                <a:cs typeface="Arial" panose="020B0604020202020204" pitchFamily="34" charset="0"/>
              </a:rPr>
              <a:t>oprávnený </a:t>
            </a:r>
            <a:r>
              <a:rPr lang="sk-SK" sz="1800" dirty="0">
                <a:solidFill>
                  <a:schemeClr val="tx2">
                    <a:lumMod val="60000"/>
                    <a:lumOff val="40000"/>
                  </a:schemeClr>
                </a:solidFill>
                <a:latin typeface="Arial" panose="020B0604020202020204" pitchFamily="34" charset="0"/>
                <a:cs typeface="Arial" panose="020B0604020202020204" pitchFamily="34" charset="0"/>
              </a:rPr>
              <a:t>výdavok aj odvodnenie cesty, nakoľko by to bolo súčasťou podporeného cestného </a:t>
            </a:r>
            <a:r>
              <a:rPr lang="sk-SK" sz="1800" dirty="0" smtClean="0">
                <a:solidFill>
                  <a:schemeClr val="tx2">
                    <a:lumMod val="60000"/>
                    <a:lumOff val="40000"/>
                  </a:schemeClr>
                </a:solidFill>
                <a:latin typeface="Arial" panose="020B0604020202020204" pitchFamily="34" charset="0"/>
                <a:cs typeface="Arial" panose="020B0604020202020204" pitchFamily="34" charset="0"/>
              </a:rPr>
              <a:t>telesa.</a:t>
            </a:r>
            <a:endParaRPr lang="sk-SK" sz="18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474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836712"/>
            <a:ext cx="8229600" cy="5832648"/>
          </a:xfrm>
        </p:spPr>
        <p:txBody>
          <a:bodyPr/>
          <a:lstStyle/>
          <a:p>
            <a:pPr marL="0" indent="0" algn="just">
              <a:buNone/>
            </a:pPr>
            <a:r>
              <a:rPr lang="sk-SK" sz="1600" dirty="0" smtClean="0"/>
              <a:t>5. </a:t>
            </a:r>
            <a:r>
              <a:rPr lang="sk-SK" sz="1600" dirty="0" smtClean="0">
                <a:latin typeface="Arial" panose="020B0604020202020204" pitchFamily="34" charset="0"/>
                <a:cs typeface="Arial" panose="020B0604020202020204" pitchFamily="34" charset="0"/>
              </a:rPr>
              <a:t>V </a:t>
            </a:r>
            <a:r>
              <a:rPr lang="sk-SK" sz="1600" dirty="0">
                <a:latin typeface="Arial" panose="020B0604020202020204" pitchFamily="34" charset="0"/>
                <a:cs typeface="Arial" panose="020B0604020202020204" pitchFamily="34" charset="0"/>
              </a:rPr>
              <a:t>zmysle zverejnenej výzvy pri budovaní cestnej infraštruktúry je oprávneným územím obec uvedená v prílohe č. 7 – zoznam oprávnených žiadateľov. Je podmienkou výzvy, aby cieľová skupina bola sústredená na určitom území (napr. osada), alebo môže byť táto </a:t>
            </a:r>
            <a:r>
              <a:rPr lang="sk-SK" sz="1600" b="1" dirty="0">
                <a:latin typeface="Arial" panose="020B0604020202020204" pitchFamily="34" charset="0"/>
                <a:cs typeface="Arial" panose="020B0604020202020204" pitchFamily="34" charset="0"/>
              </a:rPr>
              <a:t>cieľová skupina roztrúsená v rámci obce, </a:t>
            </a:r>
            <a:r>
              <a:rPr lang="sk-SK" sz="1600" dirty="0">
                <a:latin typeface="Arial" panose="020B0604020202020204" pitchFamily="34" charset="0"/>
                <a:cs typeface="Arial" panose="020B0604020202020204" pitchFamily="34" charset="0"/>
              </a:rPr>
              <a:t>nakoľko merateľný ukazovateľ je počet obyvateľov z MRK, ktorým sa zlepšia podmienky bývania? </a:t>
            </a:r>
            <a:endParaRPr lang="sk-SK" sz="1600" dirty="0" smtClean="0">
              <a:latin typeface="Arial" panose="020B0604020202020204" pitchFamily="34" charset="0"/>
              <a:cs typeface="Arial" panose="020B0604020202020204" pitchFamily="34" charset="0"/>
            </a:endParaRPr>
          </a:p>
          <a:p>
            <a:pPr marL="0" indent="0" algn="just">
              <a:buNone/>
            </a:pPr>
            <a:r>
              <a:rPr lang="sk-SK" sz="1600" dirty="0" smtClean="0">
                <a:solidFill>
                  <a:schemeClr val="tx2">
                    <a:lumMod val="60000"/>
                    <a:lumOff val="40000"/>
                  </a:schemeClr>
                </a:solidFill>
                <a:latin typeface="Arial" panose="020B0604020202020204" pitchFamily="34" charset="0"/>
                <a:cs typeface="Arial" panose="020B0604020202020204" pitchFamily="34" charset="0"/>
              </a:rPr>
              <a:t>To</a:t>
            </a:r>
            <a:r>
              <a:rPr lang="sk-SK" sz="1600" dirty="0">
                <a:solidFill>
                  <a:schemeClr val="tx2">
                    <a:lumMod val="60000"/>
                    <a:lumOff val="40000"/>
                  </a:schemeClr>
                </a:solidFill>
                <a:latin typeface="Arial" panose="020B0604020202020204" pitchFamily="34" charset="0"/>
                <a:cs typeface="Arial" panose="020B0604020202020204" pitchFamily="34" charset="0"/>
              </a:rPr>
              <a:t>, že sa obec nachádza v prílohe č. 7 výzvy neznamená, že je obec automaticky oprávnená. </a:t>
            </a:r>
            <a:r>
              <a:rPr lang="sk-SK" sz="1600" b="1" dirty="0">
                <a:solidFill>
                  <a:schemeClr val="tx2">
                    <a:lumMod val="60000"/>
                    <a:lumOff val="40000"/>
                  </a:schemeClr>
                </a:solidFill>
                <a:latin typeface="Arial" panose="020B0604020202020204" pitchFamily="34" charset="0"/>
                <a:cs typeface="Arial" panose="020B0604020202020204" pitchFamily="34" charset="0"/>
              </a:rPr>
              <a:t>Obec musí mať (viď nižšie) na svojom území separované </a:t>
            </a:r>
            <a:r>
              <a:rPr lang="sk-SK" sz="1600" b="1" dirty="0" smtClean="0">
                <a:solidFill>
                  <a:schemeClr val="tx2">
                    <a:lumMod val="60000"/>
                    <a:lumOff val="40000"/>
                  </a:schemeClr>
                </a:solidFill>
                <a:latin typeface="Arial" panose="020B0604020202020204" pitchFamily="34" charset="0"/>
                <a:cs typeface="Arial" panose="020B0604020202020204" pitchFamily="34" charset="0"/>
              </a:rPr>
              <a:t>alebo </a:t>
            </a:r>
            <a:r>
              <a:rPr lang="sk-SK" sz="1600" b="1" dirty="0">
                <a:solidFill>
                  <a:schemeClr val="tx2">
                    <a:lumMod val="60000"/>
                    <a:lumOff val="40000"/>
                  </a:schemeClr>
                </a:solidFill>
                <a:latin typeface="Arial" panose="020B0604020202020204" pitchFamily="34" charset="0"/>
                <a:cs typeface="Arial" panose="020B0604020202020204" pitchFamily="34" charset="0"/>
              </a:rPr>
              <a:t>segregované rómske osídlenie a aktivity projektu sa musia dotknúť min. 50 osôb z týchto osídlení. </a:t>
            </a:r>
            <a:endParaRPr lang="sk-SK" sz="1600" dirty="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V zmysle prílohy č.9 výzvy – 3D, poznámka pod čiarou č. 3, </a:t>
            </a:r>
            <a:r>
              <a:rPr lang="sk-SK" sz="1600" b="1" dirty="0">
                <a:solidFill>
                  <a:schemeClr val="tx2">
                    <a:lumMod val="60000"/>
                    <a:lumOff val="40000"/>
                  </a:schemeClr>
                </a:solidFill>
                <a:latin typeface="Arial" panose="020B0604020202020204" pitchFamily="34" charset="0"/>
                <a:cs typeface="Arial" panose="020B0604020202020204" pitchFamily="34" charset="0"/>
              </a:rPr>
              <a:t>je možné podporiť osoby z MRK v separovaných a segregovaných osídleniach</a:t>
            </a:r>
            <a:r>
              <a:rPr lang="sk-SK" sz="1600" dirty="0">
                <a:solidFill>
                  <a:schemeClr val="tx2">
                    <a:lumMod val="60000"/>
                    <a:lumOff val="40000"/>
                  </a:schemeClr>
                </a:solidFill>
                <a:latin typeface="Arial" panose="020B0604020202020204" pitchFamily="34" charset="0"/>
                <a:cs typeface="Arial" panose="020B0604020202020204" pitchFamily="34" charset="0"/>
              </a:rPr>
              <a:t>, </a:t>
            </a:r>
            <a:r>
              <a:rPr lang="sk-SK" sz="1600" b="1" dirty="0">
                <a:solidFill>
                  <a:schemeClr val="tx2">
                    <a:lumMod val="60000"/>
                    <a:lumOff val="40000"/>
                  </a:schemeClr>
                </a:solidFill>
                <a:latin typeface="Arial" panose="020B0604020202020204" pitchFamily="34" charset="0"/>
                <a:cs typeface="Arial" panose="020B0604020202020204" pitchFamily="34" charset="0"/>
              </a:rPr>
              <a:t>nie rozptýlené v obci</a:t>
            </a:r>
            <a:r>
              <a:rPr lang="sk-SK" sz="1600" dirty="0">
                <a:solidFill>
                  <a:schemeClr val="tx2">
                    <a:lumMod val="60000"/>
                    <a:lumOff val="40000"/>
                  </a:schemeClr>
                </a:solidFill>
                <a:latin typeface="Arial" panose="020B0604020202020204" pitchFamily="34" charset="0"/>
                <a:cs typeface="Arial" panose="020B0604020202020204" pitchFamily="34" charset="0"/>
              </a:rPr>
              <a:t>. </a:t>
            </a: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Viď Príloha č.9 výzvy: </a:t>
            </a:r>
          </a:p>
          <a:p>
            <a:pPr marL="0" indent="0" algn="just">
              <a:buNone/>
            </a:pPr>
            <a:r>
              <a:rPr lang="pl-PL" sz="1600" b="1" dirty="0">
                <a:solidFill>
                  <a:schemeClr val="tx2">
                    <a:lumMod val="60000"/>
                    <a:lumOff val="40000"/>
                  </a:schemeClr>
                </a:solidFill>
                <a:latin typeface="Arial" panose="020B0604020202020204" pitchFamily="34" charset="0"/>
                <a:cs typeface="Arial" panose="020B0604020202020204" pitchFamily="34" charset="0"/>
              </a:rPr>
              <a:t>Separované rómske osídlenia/komunity </a:t>
            </a:r>
            <a:r>
              <a:rPr lang="pl-PL" sz="1600" dirty="0">
                <a:solidFill>
                  <a:schemeClr val="tx2">
                    <a:lumMod val="60000"/>
                    <a:lumOff val="40000"/>
                  </a:schemeClr>
                </a:solidFill>
                <a:latin typeface="Arial" panose="020B0604020202020204" pitchFamily="34" charset="0"/>
                <a:cs typeface="Arial" panose="020B0604020202020204" pitchFamily="34" charset="0"/>
              </a:rPr>
              <a:t>- Koncentrácie v obci alebo na jej okraji rozlišujeme: </a:t>
            </a: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(1) v obci koncentrované - Integrované/koncentrované (</a:t>
            </a:r>
            <a:r>
              <a:rPr lang="sk-SK" sz="1600" b="1" dirty="0">
                <a:solidFill>
                  <a:schemeClr val="tx2">
                    <a:lumMod val="60000"/>
                    <a:lumOff val="40000"/>
                  </a:schemeClr>
                </a:solidFill>
                <a:latin typeface="Arial" panose="020B0604020202020204" pitchFamily="34" charset="0"/>
                <a:cs typeface="Arial" panose="020B0604020202020204" pitchFamily="34" charset="0"/>
              </a:rPr>
              <a:t>osídlenia, v ktorých žije viac ako 80% Rómov a tvoria aspoň 3 obydlia); </a:t>
            </a:r>
            <a:r>
              <a:rPr lang="sk-SK" sz="1600" dirty="0">
                <a:solidFill>
                  <a:schemeClr val="tx2">
                    <a:lumMod val="60000"/>
                    <a:lumOff val="40000"/>
                  </a:schemeClr>
                </a:solidFill>
                <a:latin typeface="Arial" panose="020B0604020202020204" pitchFamily="34" charset="0"/>
                <a:cs typeface="Arial" panose="020B0604020202020204" pitchFamily="34" charset="0"/>
              </a:rPr>
              <a:t>(2) na okraji (zoskupenie domov, obývané rómskou populáciou, tvorí hranicu zastavanej časti obce). </a:t>
            </a:r>
          </a:p>
          <a:p>
            <a:pPr marL="0" indent="0" algn="just">
              <a:buNone/>
            </a:pPr>
            <a:r>
              <a:rPr lang="sk-SK" sz="1600" b="1" dirty="0">
                <a:solidFill>
                  <a:schemeClr val="tx2">
                    <a:lumMod val="60000"/>
                    <a:lumOff val="40000"/>
                  </a:schemeClr>
                </a:solidFill>
                <a:latin typeface="Arial" panose="020B0604020202020204" pitchFamily="34" charset="0"/>
                <a:cs typeface="Arial" panose="020B0604020202020204" pitchFamily="34" charset="0"/>
              </a:rPr>
              <a:t>Segregované rómske osídlenia/komunity </a:t>
            </a:r>
            <a:r>
              <a:rPr lang="sk-SK" sz="1600" dirty="0">
                <a:solidFill>
                  <a:schemeClr val="tx2">
                    <a:lumMod val="60000"/>
                    <a:lumOff val="40000"/>
                  </a:schemeClr>
                </a:solidFill>
                <a:latin typeface="Arial" panose="020B0604020202020204" pitchFamily="34" charset="0"/>
                <a:cs typeface="Arial" panose="020B0604020202020204" pitchFamily="34" charset="0"/>
              </a:rPr>
              <a:t>- Mimo obce/mesta alebo oddelené bariérou: Mimo obce/mesta alebo oddelené umelou alebo prírodnou bariérou (napr. lesom, cestou, železnicou, atď.), medzi osídlením, ktoré je mimo obce/mesta a obcou/mestom nie je súvislá zástavba. Rovnako sem patria segregované rómske komunity bez vodovodu, kde je podiel nelegálnych obydlí viac ako 20%. </a:t>
            </a:r>
          </a:p>
        </p:txBody>
      </p:sp>
    </p:spTree>
    <p:extLst>
      <p:ext uri="{BB962C8B-B14F-4D97-AF65-F5344CB8AC3E}">
        <p14:creationId xmlns:p14="http://schemas.microsoft.com/office/powerpoint/2010/main" val="2558094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836712"/>
            <a:ext cx="8229600" cy="5289451"/>
          </a:xfrm>
        </p:spPr>
        <p:txBody>
          <a:bodyPr/>
          <a:lstStyle/>
          <a:p>
            <a:pPr marL="0" indent="0" algn="just">
              <a:buNone/>
            </a:pPr>
            <a:r>
              <a:rPr lang="sk-SK" sz="1600" dirty="0" smtClean="0"/>
              <a:t>7. </a:t>
            </a:r>
            <a:r>
              <a:rPr lang="sk-SK" sz="1600" dirty="0" smtClean="0">
                <a:latin typeface="Arial" panose="020B0604020202020204" pitchFamily="34" charset="0"/>
                <a:cs typeface="Arial" panose="020B0604020202020204" pitchFamily="34" charset="0"/>
              </a:rPr>
              <a:t>Akým </a:t>
            </a:r>
            <a:r>
              <a:rPr lang="sk-SK" sz="1600" dirty="0">
                <a:latin typeface="Arial" panose="020B0604020202020204" pitchFamily="34" charset="0"/>
                <a:cs typeface="Arial" panose="020B0604020202020204" pitchFamily="34" charset="0"/>
              </a:rPr>
              <a:t>spôsobom budeme preukazovať počet podporených osôb MRK, ktorým sa v dôsledku realizácie projektu zlepšili podmienky? Musia mať tieto osoby trvalý pobyt v obci, kde sa projekt realizuje, konkrétne na mieste realizácie projektu (ulici, ktorá sa buduje, rekonštruuje)? Nakoľko vo viacerých prípadoch osoby nie sú nahlásené na trvalý pobyt alebo majú trvalý pobyt bez konkrétnej adresy - uvedená iba obec. Musia sa takéto osoby hlásiť k rómskej komunite, resp. ako preukážeme príslušnosť k MRK</a:t>
            </a:r>
            <a:r>
              <a:rPr lang="sk-SK" sz="1600" dirty="0" smtClean="0">
                <a:latin typeface="Arial" panose="020B0604020202020204" pitchFamily="34" charset="0"/>
                <a:cs typeface="Arial" panose="020B0604020202020204" pitchFamily="34" charset="0"/>
              </a:rPr>
              <a:t>?</a:t>
            </a:r>
          </a:p>
          <a:p>
            <a:pPr marL="0" indent="0" algn="just">
              <a:buNone/>
            </a:pPr>
            <a:r>
              <a:rPr lang="sk-SK" sz="1600" dirty="0" smtClean="0">
                <a:latin typeface="Arial" panose="020B0604020202020204" pitchFamily="34" charset="0"/>
                <a:cs typeface="Arial" panose="020B0604020202020204" pitchFamily="34" charset="0"/>
              </a:rPr>
              <a:t> </a:t>
            </a: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Osoby, ktoré projekt deklaruje ako oprávnenú cieľovú skupinu, </a:t>
            </a:r>
            <a:r>
              <a:rPr lang="sk-SK" sz="1600" u="sng" dirty="0">
                <a:solidFill>
                  <a:schemeClr val="tx2">
                    <a:lumMod val="60000"/>
                    <a:lumOff val="40000"/>
                  </a:schemeClr>
                </a:solidFill>
                <a:latin typeface="Arial" panose="020B0604020202020204" pitchFamily="34" charset="0"/>
                <a:cs typeface="Arial" panose="020B0604020202020204" pitchFamily="34" charset="0"/>
              </a:rPr>
              <a:t>nemusia mať trvalý pobyt v oprávnenom osídlení</a:t>
            </a:r>
            <a:r>
              <a:rPr lang="sk-SK" sz="1600" dirty="0">
                <a:solidFill>
                  <a:schemeClr val="tx2">
                    <a:lumMod val="60000"/>
                    <a:lumOff val="40000"/>
                  </a:schemeClr>
                </a:solidFill>
                <a:latin typeface="Arial" panose="020B0604020202020204" pitchFamily="34" charset="0"/>
                <a:cs typeface="Arial" panose="020B0604020202020204" pitchFamily="34" charset="0"/>
              </a:rPr>
              <a:t> (segregované a separované) dotknutom aktivitami projektu. </a:t>
            </a: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Čo sa týka otázky posudzovania príslušnosti k MRK, na Slovensku sa zbierajú a používajú údaje v tejto oblasti najmä na základe skupinových charakteristík, ktoré neporušujú zákony o ochrane osobných údajov. </a:t>
            </a: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V programovom období 2007-2013 Úrad splnomocnenca vlády pre rómske komunity v úlohe gestora Horizontálnej priority MRK zadefinoval v Systéme koordinácie implementácie horizontálnej priority MRK Marginalizované rómske komunity ako koncentrácie Rómov, ktoré patria medzi najohrozenejšie skupiny obyvateľstva, trpiace vysokou mierou deprivácie a sociálnej </a:t>
            </a:r>
            <a:r>
              <a:rPr lang="sk-SK" sz="1600" dirty="0" err="1">
                <a:solidFill>
                  <a:schemeClr val="tx2">
                    <a:lumMod val="60000"/>
                    <a:lumOff val="40000"/>
                  </a:schemeClr>
                </a:solidFill>
                <a:latin typeface="Arial" panose="020B0604020202020204" pitchFamily="34" charset="0"/>
                <a:cs typeface="Arial" panose="020B0604020202020204" pitchFamily="34" charset="0"/>
              </a:rPr>
              <a:t>exklúzie</a:t>
            </a:r>
            <a:r>
              <a:rPr lang="sk-SK" sz="1600" dirty="0">
                <a:solidFill>
                  <a:schemeClr val="tx2">
                    <a:lumMod val="60000"/>
                    <a:lumOff val="40000"/>
                  </a:schemeClr>
                </a:solidFill>
                <a:latin typeface="Arial" panose="020B0604020202020204" pitchFamily="34" charset="0"/>
                <a:cs typeface="Arial" panose="020B0604020202020204" pitchFamily="34" charset="0"/>
              </a:rPr>
              <a:t> (ekonomické vylúčenie, priestorové vylúčenie, kultúrne vylúčenie, symbolické vylúčenie, politické vylúčenie) ako aj silnou sociálnou závislosťou na štáte, charakteristické tiež osobitnou tradíciou života a inými špecifickými faktormi tohto etnika. </a:t>
            </a:r>
            <a:endParaRPr lang="sk-SK" sz="16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endParaRPr lang="sk-SK" dirty="0"/>
          </a:p>
        </p:txBody>
      </p:sp>
    </p:spTree>
    <p:extLst>
      <p:ext uri="{BB962C8B-B14F-4D97-AF65-F5344CB8AC3E}">
        <p14:creationId xmlns:p14="http://schemas.microsoft.com/office/powerpoint/2010/main" val="2263340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7544" y="404664"/>
            <a:ext cx="8229600" cy="5289451"/>
          </a:xfrm>
        </p:spPr>
        <p:txBody>
          <a:bodyPr/>
          <a:lstStyle/>
          <a:p>
            <a:pPr marL="0" indent="0" algn="just">
              <a:buNone/>
            </a:pPr>
            <a:endParaRPr lang="sk-SK" sz="16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600" dirty="0" smtClean="0">
                <a:solidFill>
                  <a:schemeClr val="tx2">
                    <a:lumMod val="60000"/>
                    <a:lumOff val="40000"/>
                  </a:schemeClr>
                </a:solidFill>
                <a:latin typeface="Arial" panose="020B0604020202020204" pitchFamily="34" charset="0"/>
                <a:cs typeface="Arial" panose="020B0604020202020204" pitchFamily="34" charset="0"/>
              </a:rPr>
              <a:t>Z </a:t>
            </a:r>
            <a:r>
              <a:rPr lang="sk-SK" sz="1600" dirty="0">
                <a:solidFill>
                  <a:schemeClr val="tx2">
                    <a:lumMod val="60000"/>
                    <a:lumOff val="40000"/>
                  </a:schemeClr>
                </a:solidFill>
                <a:latin typeface="Arial" panose="020B0604020202020204" pitchFamily="34" charset="0"/>
                <a:cs typeface="Arial" panose="020B0604020202020204" pitchFamily="34" charset="0"/>
              </a:rPr>
              <a:t>uvedeného vyplýva, </a:t>
            </a:r>
            <a:r>
              <a:rPr lang="sk-SK" sz="1600" b="1" dirty="0">
                <a:solidFill>
                  <a:schemeClr val="tx2">
                    <a:lumMod val="60000"/>
                    <a:lumOff val="40000"/>
                  </a:schemeClr>
                </a:solidFill>
                <a:latin typeface="Arial" panose="020B0604020202020204" pitchFamily="34" charset="0"/>
                <a:cs typeface="Arial" panose="020B0604020202020204" pitchFamily="34" charset="0"/>
              </a:rPr>
              <a:t>že je potrebné príslušnosť osôb k MRK posudzovať na základe skupinových charakteristík uvedenej komunity</a:t>
            </a:r>
            <a:r>
              <a:rPr lang="sk-SK" sz="1600" dirty="0">
                <a:solidFill>
                  <a:schemeClr val="tx2">
                    <a:lumMod val="60000"/>
                    <a:lumOff val="40000"/>
                  </a:schemeClr>
                </a:solidFill>
                <a:latin typeface="Arial" panose="020B0604020202020204" pitchFamily="34" charset="0"/>
                <a:cs typeface="Arial" panose="020B0604020202020204" pitchFamily="34" charset="0"/>
              </a:rPr>
              <a:t>. </a:t>
            </a:r>
            <a:endParaRPr lang="sk-SK" sz="16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endParaRPr lang="sk-SK" sz="16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600" dirty="0" smtClean="0">
                <a:solidFill>
                  <a:schemeClr val="tx2">
                    <a:lumMod val="60000"/>
                    <a:lumOff val="40000"/>
                  </a:schemeClr>
                </a:solidFill>
                <a:latin typeface="Arial" panose="020B0604020202020204" pitchFamily="34" charset="0"/>
                <a:cs typeface="Arial" panose="020B0604020202020204" pitchFamily="34" charset="0"/>
              </a:rPr>
              <a:t>Ako </a:t>
            </a:r>
            <a:r>
              <a:rPr lang="sk-SK" sz="1600" dirty="0">
                <a:solidFill>
                  <a:schemeClr val="tx2">
                    <a:lumMod val="60000"/>
                    <a:lumOff val="40000"/>
                  </a:schemeClr>
                </a:solidFill>
                <a:latin typeface="Arial" panose="020B0604020202020204" pitchFamily="34" charset="0"/>
                <a:cs typeface="Arial" panose="020B0604020202020204" pitchFamily="34" charset="0"/>
              </a:rPr>
              <a:t>zdroj údajov môže poslúžiť aj Atlas rómskych komunít 2013, ktorý je zverejnený na </a:t>
            </a:r>
            <a:r>
              <a:rPr lang="sk-SK" sz="1600" b="1" u="sng" dirty="0">
                <a:solidFill>
                  <a:schemeClr val="tx2">
                    <a:lumMod val="60000"/>
                    <a:lumOff val="40000"/>
                  </a:schemeClr>
                </a:solidFill>
                <a:latin typeface="Arial" panose="020B0604020202020204" pitchFamily="34" charset="0"/>
                <a:cs typeface="Arial" panose="020B0604020202020204" pitchFamily="34" charset="0"/>
              </a:rPr>
              <a:t>http://www.minv.sk/?atlas_2013</a:t>
            </a:r>
            <a:r>
              <a:rPr lang="sk-SK" sz="1600" dirty="0">
                <a:solidFill>
                  <a:schemeClr val="tx2">
                    <a:lumMod val="60000"/>
                    <a:lumOff val="40000"/>
                  </a:schemeClr>
                </a:solidFill>
                <a:latin typeface="Arial" panose="020B0604020202020204" pitchFamily="34" charset="0"/>
                <a:cs typeface="Arial" panose="020B0604020202020204" pitchFamily="34" charset="0"/>
              </a:rPr>
              <a:t>. </a:t>
            </a:r>
            <a:endParaRPr lang="sk-SK" sz="16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600" dirty="0" smtClean="0">
                <a:solidFill>
                  <a:schemeClr val="tx2">
                    <a:lumMod val="60000"/>
                    <a:lumOff val="40000"/>
                  </a:schemeClr>
                </a:solidFill>
                <a:latin typeface="Arial" panose="020B0604020202020204" pitchFamily="34" charset="0"/>
                <a:cs typeface="Arial" panose="020B0604020202020204" pitchFamily="34" charset="0"/>
              </a:rPr>
              <a:t>Ak </a:t>
            </a:r>
            <a:r>
              <a:rPr lang="sk-SK" sz="1600" dirty="0">
                <a:solidFill>
                  <a:schemeClr val="tx2">
                    <a:lumMod val="60000"/>
                    <a:lumOff val="40000"/>
                  </a:schemeClr>
                </a:solidFill>
                <a:latin typeface="Arial" panose="020B0604020202020204" pitchFamily="34" charset="0"/>
                <a:cs typeface="Arial" panose="020B0604020202020204" pitchFamily="34" charset="0"/>
              </a:rPr>
              <a:t>sa počet osôb výrazne odlišuje od poštu osôb MRK uvedených v Atlase RK, žiadateľ musí zdôvodniť túto odlišnosť (napr. sťahovanie cieľovej skupiny, pôrodnosť, údaje od terénnych pracovníkov, atď.) </a:t>
            </a: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Na základe kontroly zo strany SO bude žiadateľ v prípade nejasností požiadaný o metodiku, ktorou v súlade s vyššie uvedenou definíciou MRK dospel k počtu osôb z MRK. </a:t>
            </a:r>
            <a:endParaRPr lang="sk-SK" sz="16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endParaRPr lang="sk-SK" sz="1600" dirty="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600" dirty="0">
                <a:solidFill>
                  <a:schemeClr val="tx2">
                    <a:lumMod val="60000"/>
                    <a:lumOff val="40000"/>
                  </a:schemeClr>
                </a:solidFill>
                <a:latin typeface="Arial" panose="020B0604020202020204" pitchFamily="34" charset="0"/>
                <a:cs typeface="Arial" panose="020B0604020202020204" pitchFamily="34" charset="0"/>
              </a:rPr>
              <a:t>Žiadateľ v rámci Žiadosti o NFP podpisom Čestného vyhlásenia potvrdzuje, že všetky informácie obsiahnuté v žiadosti o nenávratný finančný príspevok a všetkých jej prílohách sú úplné, pravdivé a správne. </a:t>
            </a:r>
          </a:p>
          <a:p>
            <a:pPr marL="0" indent="0" algn="just">
              <a:buNone/>
            </a:pPr>
            <a:endParaRPr lang="sk-SK" dirty="0">
              <a:latin typeface="Arial" panose="020B0604020202020204" pitchFamily="34" charset="0"/>
              <a:cs typeface="Arial" panose="020B0604020202020204" pitchFamily="34" charset="0"/>
            </a:endParaRPr>
          </a:p>
          <a:p>
            <a:pPr marL="0" indent="0" algn="just">
              <a:buNone/>
            </a:pPr>
            <a:endParaRPr lang="sk-SK" dirty="0">
              <a:latin typeface="Arial" panose="020B0604020202020204" pitchFamily="34" charset="0"/>
              <a:cs typeface="Arial" panose="020B0604020202020204" pitchFamily="34" charset="0"/>
            </a:endParaRPr>
          </a:p>
          <a:p>
            <a:endParaRPr lang="sk-SK" dirty="0"/>
          </a:p>
        </p:txBody>
      </p:sp>
    </p:spTree>
    <p:extLst>
      <p:ext uri="{BB962C8B-B14F-4D97-AF65-F5344CB8AC3E}">
        <p14:creationId xmlns:p14="http://schemas.microsoft.com/office/powerpoint/2010/main" val="11662471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562074"/>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980728"/>
            <a:ext cx="8229600" cy="5145435"/>
          </a:xfrm>
        </p:spPr>
        <p:txBody>
          <a:bodyPr/>
          <a:lstStyle/>
          <a:p>
            <a:pPr marL="0" indent="0" algn="just">
              <a:buNone/>
            </a:pPr>
            <a:endParaRPr lang="sk-SK" sz="1800" dirty="0" smtClean="0">
              <a:latin typeface="Arial" panose="020B0604020202020204" pitchFamily="34" charset="0"/>
              <a:cs typeface="Arial" panose="020B0604020202020204" pitchFamily="34" charset="0"/>
            </a:endParaRPr>
          </a:p>
          <a:p>
            <a:pPr marL="0" indent="0" algn="just">
              <a:buNone/>
            </a:pPr>
            <a:r>
              <a:rPr lang="sk-SK" sz="1800" dirty="0" smtClean="0">
                <a:latin typeface="Arial" panose="020B0604020202020204" pitchFamily="34" charset="0"/>
                <a:cs typeface="Arial" panose="020B0604020202020204" pitchFamily="34" charset="0"/>
              </a:rPr>
              <a:t>8. Je </a:t>
            </a:r>
            <a:r>
              <a:rPr lang="sk-SK" sz="1800" dirty="0">
                <a:latin typeface="Arial" panose="020B0604020202020204" pitchFamily="34" charset="0"/>
                <a:cs typeface="Arial" panose="020B0604020202020204" pitchFamily="34" charset="0"/>
              </a:rPr>
              <a:t>daný percentuálny limit, v akom má byť zastúpená výstavba nového úseku ku rekonštrukcii existujúcej miestnej komunikácie z celkových oprávnených výdavkov? </a:t>
            </a:r>
          </a:p>
          <a:p>
            <a:pPr marL="0" indent="0" algn="just">
              <a:buNone/>
            </a:pPr>
            <a:endParaRPr lang="sk-SK" sz="18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800" dirty="0" smtClean="0">
                <a:solidFill>
                  <a:schemeClr val="tx2">
                    <a:lumMod val="60000"/>
                    <a:lumOff val="40000"/>
                  </a:schemeClr>
                </a:solidFill>
                <a:latin typeface="Arial" panose="020B0604020202020204" pitchFamily="34" charset="0"/>
                <a:cs typeface="Arial" panose="020B0604020202020204" pitchFamily="34" charset="0"/>
              </a:rPr>
              <a:t>Limit </a:t>
            </a:r>
            <a:r>
              <a:rPr lang="sk-SK" sz="1800" dirty="0">
                <a:solidFill>
                  <a:schemeClr val="tx2">
                    <a:lumMod val="60000"/>
                    <a:lumOff val="40000"/>
                  </a:schemeClr>
                </a:solidFill>
                <a:latin typeface="Arial" panose="020B0604020202020204" pitchFamily="34" charset="0"/>
                <a:cs typeface="Arial" panose="020B0604020202020204" pitchFamily="34" charset="0"/>
              </a:rPr>
              <a:t>nie je stanovený. Žiadateľ musí popísať v zmysle prílohy č.9 výzvy -3D nevyhnutnosť takto realizovaného projektu a posúdenie jeho súladu, opodstatnenosti a efektívnosti vynaložených výdavkov a nastavenia projektu s cieľmi operačného programu bude predmetom odborného hodnotenia aj vzhľadom na špecifické potreby každej obce/lokality s MRK. </a:t>
            </a:r>
            <a:endParaRPr lang="sk-SK" sz="18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endParaRPr lang="sk-SK" sz="18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800" dirty="0">
                <a:latin typeface="Arial" panose="020B0604020202020204" pitchFamily="34" charset="0"/>
                <a:cs typeface="Arial" panose="020B0604020202020204" pitchFamily="34" charset="0"/>
              </a:rPr>
              <a:t>9. V prípade, že vybudujeme nový úsek, ktorý napojíme na existujúcu komunikáciu, bude rekonštrukcia tejto existujúcej komunikácie oprávnená? </a:t>
            </a:r>
          </a:p>
          <a:p>
            <a:pPr marL="0" indent="0" algn="just">
              <a:buNone/>
            </a:pPr>
            <a:endParaRPr lang="sk-SK" sz="1800" dirty="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800" dirty="0">
                <a:solidFill>
                  <a:schemeClr val="tx2">
                    <a:lumMod val="60000"/>
                    <a:lumOff val="40000"/>
                  </a:schemeClr>
                </a:solidFill>
                <a:latin typeface="Arial" panose="020B0604020202020204" pitchFamily="34" charset="0"/>
                <a:cs typeface="Arial" panose="020B0604020202020204" pitchFamily="34" charset="0"/>
              </a:rPr>
              <a:t>Áno, aj táto alternatíva je oprávnená. Žiadateľ musí zároveň popísať zdôvodnenia budovania nového úseku a taktiež rekonštrukcie existujúceho – viď príloha č. 9 výzvy – 3D. </a:t>
            </a:r>
          </a:p>
          <a:p>
            <a:pPr marL="0" indent="0" algn="just">
              <a:buNone/>
            </a:pPr>
            <a:endParaRPr lang="sk-SK" sz="18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9493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1124744"/>
            <a:ext cx="8229600" cy="5001419"/>
          </a:xfrm>
        </p:spPr>
        <p:txBody>
          <a:bodyPr/>
          <a:lstStyle/>
          <a:p>
            <a:pPr marL="0" indent="0" algn="just">
              <a:buNone/>
            </a:pPr>
            <a:r>
              <a:rPr lang="sk-SK" sz="1800" dirty="0" smtClean="0">
                <a:latin typeface="Arial" panose="020B0604020202020204" pitchFamily="34" charset="0"/>
                <a:cs typeface="Arial" panose="020B0604020202020204" pitchFamily="34" charset="0"/>
              </a:rPr>
              <a:t>11</a:t>
            </a:r>
            <a:r>
              <a:rPr lang="sk-SK" sz="1800" dirty="0">
                <a:latin typeface="Arial" panose="020B0604020202020204" pitchFamily="34" charset="0"/>
                <a:cs typeface="Arial" panose="020B0604020202020204" pitchFamily="34" charset="0"/>
              </a:rPr>
              <a:t>. Ak uvažujeme o rekonštrukcii cesty vedúcej ku komunitnému centru a výstavbe chodníkov, môžeme ako počet podporených osôb MRK, ktorým sa v dôsledku realizácie projektu zlepšili podmienky, započítať osoby navštevujúce komunitné centrum? </a:t>
            </a:r>
          </a:p>
          <a:p>
            <a:pPr marL="0" indent="0">
              <a:buNone/>
            </a:pPr>
            <a:endParaRPr lang="sk-SK" sz="1800" dirty="0" smtClean="0">
              <a:latin typeface="Arial" panose="020B0604020202020204" pitchFamily="34" charset="0"/>
              <a:cs typeface="Arial" panose="020B0604020202020204" pitchFamily="34" charset="0"/>
            </a:endParaRPr>
          </a:p>
          <a:p>
            <a:pPr marL="0" indent="0" algn="just">
              <a:buNone/>
            </a:pPr>
            <a:r>
              <a:rPr lang="sk-SK" sz="1800" dirty="0" smtClean="0">
                <a:solidFill>
                  <a:schemeClr val="tx2">
                    <a:lumMod val="60000"/>
                    <a:lumOff val="40000"/>
                  </a:schemeClr>
                </a:solidFill>
                <a:latin typeface="Arial" panose="020B0604020202020204" pitchFamily="34" charset="0"/>
                <a:cs typeface="Arial" panose="020B0604020202020204" pitchFamily="34" charset="0"/>
              </a:rPr>
              <a:t>Do </a:t>
            </a:r>
            <a:r>
              <a:rPr lang="sk-SK" sz="1800" dirty="0">
                <a:solidFill>
                  <a:schemeClr val="tx2">
                    <a:lumMod val="60000"/>
                    <a:lumOff val="40000"/>
                  </a:schemeClr>
                </a:solidFill>
                <a:latin typeface="Arial" panose="020B0604020202020204" pitchFamily="34" charset="0"/>
                <a:cs typeface="Arial" panose="020B0604020202020204" pitchFamily="34" charset="0"/>
              </a:rPr>
              <a:t>počtu je možné započítať tie osoby, ktorým sa z ich lokality kde žijú, zabezpečí/zlepší prostredníctvom plánovaných aktivít projektu prístup ku KC. Ďalšie osoby MRK, ktoré napr. žijú na opačnom konci obce a navštevujú KC po inej komunikácií, ktorá je vo vyhovujúcom stave </a:t>
            </a:r>
            <a:r>
              <a:rPr lang="sk-SK" sz="1800" dirty="0" smtClean="0">
                <a:solidFill>
                  <a:schemeClr val="tx2">
                    <a:lumMod val="60000"/>
                    <a:lumOff val="40000"/>
                  </a:schemeClr>
                </a:solidFill>
                <a:latin typeface="Arial" panose="020B0604020202020204" pitchFamily="34" charset="0"/>
                <a:cs typeface="Arial" panose="020B0604020202020204" pitchFamily="34" charset="0"/>
              </a:rPr>
              <a:t>a </a:t>
            </a:r>
            <a:r>
              <a:rPr lang="sk-SK" sz="1800" dirty="0">
                <a:solidFill>
                  <a:schemeClr val="tx2">
                    <a:lumMod val="60000"/>
                    <a:lumOff val="40000"/>
                  </a:schemeClr>
                </a:solidFill>
                <a:latin typeface="Arial" panose="020B0604020202020204" pitchFamily="34" charset="0"/>
                <a:cs typeface="Arial" panose="020B0604020202020204" pitchFamily="34" charset="0"/>
              </a:rPr>
              <a:t>nebude predmetom projektu, sa nezapočítavajú do počtu podporených osôb MRK pre stanovenie max. </a:t>
            </a:r>
            <a:r>
              <a:rPr lang="sk-SK" sz="1800" dirty="0" smtClean="0">
                <a:solidFill>
                  <a:schemeClr val="tx2">
                    <a:lumMod val="60000"/>
                    <a:lumOff val="40000"/>
                  </a:schemeClr>
                </a:solidFill>
                <a:latin typeface="Arial" panose="020B0604020202020204" pitchFamily="34" charset="0"/>
                <a:cs typeface="Arial" panose="020B0604020202020204" pitchFamily="34" charset="0"/>
              </a:rPr>
              <a:t>COV a </a:t>
            </a:r>
            <a:r>
              <a:rPr lang="sk-SK" sz="1800" dirty="0">
                <a:solidFill>
                  <a:schemeClr val="tx2">
                    <a:lumMod val="60000"/>
                    <a:lumOff val="40000"/>
                  </a:schemeClr>
                </a:solidFill>
                <a:latin typeface="Arial" panose="020B0604020202020204" pitchFamily="34" charset="0"/>
                <a:cs typeface="Arial" panose="020B0604020202020204" pitchFamily="34" charset="0"/>
              </a:rPr>
              <a:t>ani sa nezapočítajú do ukazovateľa P0262</a:t>
            </a:r>
            <a:r>
              <a:rPr lang="sk-SK" dirty="0">
                <a:solidFill>
                  <a:schemeClr val="tx2">
                    <a:lumMod val="60000"/>
                    <a:lumOff val="40000"/>
                  </a:schemeClr>
                </a:solidFill>
              </a:rPr>
              <a:t>. </a:t>
            </a:r>
          </a:p>
        </p:txBody>
      </p:sp>
    </p:spTree>
    <p:extLst>
      <p:ext uri="{BB962C8B-B14F-4D97-AF65-F5344CB8AC3E}">
        <p14:creationId xmlns:p14="http://schemas.microsoft.com/office/powerpoint/2010/main" val="18415631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57200" y="1268760"/>
            <a:ext cx="8229600" cy="4824536"/>
          </a:xfrm>
        </p:spPr>
        <p:txBody>
          <a:bodyPr/>
          <a:lstStyle/>
          <a:p>
            <a:pPr marL="0" indent="0">
              <a:buNone/>
            </a:pPr>
            <a:r>
              <a:rPr lang="sk-SK" sz="1800" dirty="0" smtClean="0">
                <a:latin typeface="Arial" panose="020B0604020202020204" pitchFamily="34" charset="0"/>
                <a:cs typeface="Arial" panose="020B0604020202020204" pitchFamily="34" charset="0"/>
              </a:rPr>
              <a:t>14. Môže </a:t>
            </a:r>
            <a:r>
              <a:rPr lang="sk-SK" sz="1800" dirty="0">
                <a:latin typeface="Arial" panose="020B0604020202020204" pitchFamily="34" charset="0"/>
                <a:cs typeface="Arial" panose="020B0604020202020204" pitchFamily="34" charset="0"/>
              </a:rPr>
              <a:t>byť v rámci podporených komunikácii ako súčasť zahrnutá aj výstavba, rekonštrukcia autobusovej zastávky? </a:t>
            </a:r>
          </a:p>
          <a:p>
            <a:pPr marL="0" indent="0">
              <a:buNone/>
            </a:pPr>
            <a:endParaRPr lang="sk-SK" sz="1800" dirty="0" smtClean="0">
              <a:latin typeface="Arial" panose="020B0604020202020204" pitchFamily="34" charset="0"/>
              <a:cs typeface="Arial" panose="020B0604020202020204" pitchFamily="34" charset="0"/>
            </a:endParaRPr>
          </a:p>
          <a:p>
            <a:pPr marL="0" indent="0" algn="just">
              <a:buNone/>
            </a:pPr>
            <a:r>
              <a:rPr lang="sk-SK" sz="1800" dirty="0" smtClean="0">
                <a:solidFill>
                  <a:schemeClr val="tx2">
                    <a:lumMod val="60000"/>
                    <a:lumOff val="40000"/>
                  </a:schemeClr>
                </a:solidFill>
                <a:latin typeface="Arial" panose="020B0604020202020204" pitchFamily="34" charset="0"/>
                <a:cs typeface="Arial" panose="020B0604020202020204" pitchFamily="34" charset="0"/>
              </a:rPr>
              <a:t>Nakoľko </a:t>
            </a:r>
            <a:r>
              <a:rPr lang="sk-SK" sz="1800" dirty="0">
                <a:solidFill>
                  <a:schemeClr val="tx2">
                    <a:lumMod val="60000"/>
                    <a:lumOff val="40000"/>
                  </a:schemeClr>
                </a:solidFill>
                <a:latin typeface="Arial" panose="020B0604020202020204" pitchFamily="34" charset="0"/>
                <a:cs typeface="Arial" panose="020B0604020202020204" pitchFamily="34" charset="0"/>
              </a:rPr>
              <a:t>SO považuje plochu zastávok ako súčasť spevnených komunikácií, </a:t>
            </a:r>
            <a:r>
              <a:rPr lang="sk-SK" sz="1800" b="1" dirty="0">
                <a:solidFill>
                  <a:schemeClr val="tx2">
                    <a:lumMod val="60000"/>
                    <a:lumOff val="40000"/>
                  </a:schemeClr>
                </a:solidFill>
                <a:latin typeface="Arial" panose="020B0604020202020204" pitchFamily="34" charset="0"/>
                <a:cs typeface="Arial" panose="020B0604020202020204" pitchFamily="34" charset="0"/>
              </a:rPr>
              <a:t>môže žiadateľ </a:t>
            </a:r>
            <a:r>
              <a:rPr lang="sk-SK" sz="1800" dirty="0">
                <a:solidFill>
                  <a:schemeClr val="tx2">
                    <a:lumMod val="60000"/>
                    <a:lumOff val="40000"/>
                  </a:schemeClr>
                </a:solidFill>
                <a:latin typeface="Arial" panose="020B0604020202020204" pitchFamily="34" charset="0"/>
                <a:cs typeface="Arial" panose="020B0604020202020204" pitchFamily="34" charset="0"/>
              </a:rPr>
              <a:t>túto </a:t>
            </a:r>
            <a:r>
              <a:rPr lang="sk-SK" sz="1800" b="1" dirty="0">
                <a:solidFill>
                  <a:schemeClr val="tx2">
                    <a:lumMod val="60000"/>
                    <a:lumOff val="40000"/>
                  </a:schemeClr>
                </a:solidFill>
                <a:latin typeface="Arial" panose="020B0604020202020204" pitchFamily="34" charset="0"/>
                <a:cs typeface="Arial" panose="020B0604020202020204" pitchFamily="34" charset="0"/>
              </a:rPr>
              <a:t>plochu zahrnúť medzi oprávnené výdavky</a:t>
            </a:r>
            <a:r>
              <a:rPr lang="sk-SK" sz="1800" dirty="0">
                <a:solidFill>
                  <a:schemeClr val="tx2">
                    <a:lumMod val="60000"/>
                    <a:lumOff val="40000"/>
                  </a:schemeClr>
                </a:solidFill>
                <a:latin typeface="Arial" panose="020B0604020202020204" pitchFamily="34" charset="0"/>
                <a:cs typeface="Arial" panose="020B0604020202020204" pitchFamily="34" charset="0"/>
              </a:rPr>
              <a:t>. Ale ide výlučne o budovanie alebo rekonštrukciu plochy. </a:t>
            </a:r>
            <a:r>
              <a:rPr lang="sk-SK" sz="1800" b="1" dirty="0">
                <a:solidFill>
                  <a:schemeClr val="tx2">
                    <a:lumMod val="60000"/>
                    <a:lumOff val="40000"/>
                  </a:schemeClr>
                </a:solidFill>
                <a:latin typeface="Arial" panose="020B0604020202020204" pitchFamily="34" charset="0"/>
                <a:cs typeface="Arial" panose="020B0604020202020204" pitchFamily="34" charset="0"/>
              </a:rPr>
              <a:t>Budovanie prístreškov, resp. zakúpenie </a:t>
            </a:r>
            <a:r>
              <a:rPr lang="sk-SK" sz="1800" b="1" dirty="0" err="1">
                <a:solidFill>
                  <a:schemeClr val="tx2">
                    <a:lumMod val="60000"/>
                    <a:lumOff val="40000"/>
                  </a:schemeClr>
                </a:solidFill>
                <a:latin typeface="Arial" panose="020B0604020202020204" pitchFamily="34" charset="0"/>
                <a:cs typeface="Arial" panose="020B0604020202020204" pitchFamily="34" charset="0"/>
              </a:rPr>
              <a:t>mobiliáru</a:t>
            </a:r>
            <a:r>
              <a:rPr lang="sk-SK" sz="1800" b="1" dirty="0">
                <a:solidFill>
                  <a:schemeClr val="tx2">
                    <a:lumMod val="60000"/>
                    <a:lumOff val="40000"/>
                  </a:schemeClr>
                </a:solidFill>
                <a:latin typeface="Arial" panose="020B0604020202020204" pitchFamily="34" charset="0"/>
                <a:cs typeface="Arial" panose="020B0604020202020204" pitchFamily="34" charset="0"/>
              </a:rPr>
              <a:t> </a:t>
            </a:r>
            <a:r>
              <a:rPr lang="sk-SK" sz="1800" dirty="0">
                <a:solidFill>
                  <a:schemeClr val="tx2">
                    <a:lumMod val="60000"/>
                    <a:lumOff val="40000"/>
                  </a:schemeClr>
                </a:solidFill>
                <a:latin typeface="Arial" panose="020B0604020202020204" pitchFamily="34" charset="0"/>
                <a:cs typeface="Arial" panose="020B0604020202020204" pitchFamily="34" charset="0"/>
              </a:rPr>
              <a:t>je v zmysle výzvy považované za </a:t>
            </a:r>
            <a:r>
              <a:rPr lang="sk-SK" sz="1800" b="1" dirty="0">
                <a:solidFill>
                  <a:schemeClr val="tx2">
                    <a:lumMod val="60000"/>
                    <a:lumOff val="40000"/>
                  </a:schemeClr>
                </a:solidFill>
                <a:latin typeface="Arial" panose="020B0604020202020204" pitchFamily="34" charset="0"/>
                <a:cs typeface="Arial" panose="020B0604020202020204" pitchFamily="34" charset="0"/>
              </a:rPr>
              <a:t>neoprávnené</a:t>
            </a:r>
            <a:r>
              <a:rPr lang="sk-SK" sz="1800" b="1" dirty="0" smtClean="0">
                <a:solidFill>
                  <a:schemeClr val="tx2">
                    <a:lumMod val="60000"/>
                    <a:lumOff val="40000"/>
                  </a:schemeClr>
                </a:solidFill>
                <a:latin typeface="Arial" panose="020B0604020202020204" pitchFamily="34" charset="0"/>
                <a:cs typeface="Arial" panose="020B0604020202020204" pitchFamily="34" charset="0"/>
              </a:rPr>
              <a:t>.</a:t>
            </a:r>
          </a:p>
          <a:p>
            <a:pPr marL="0" indent="0" algn="just">
              <a:buNone/>
            </a:pPr>
            <a:r>
              <a:rPr lang="sk-SK" sz="1800" b="1" dirty="0" smtClean="0">
                <a:solidFill>
                  <a:schemeClr val="tx2">
                    <a:lumMod val="60000"/>
                    <a:lumOff val="40000"/>
                  </a:schemeClr>
                </a:solidFill>
                <a:latin typeface="Arial" panose="020B0604020202020204" pitchFamily="34" charset="0"/>
                <a:cs typeface="Arial" panose="020B0604020202020204" pitchFamily="34" charset="0"/>
              </a:rPr>
              <a:t> </a:t>
            </a:r>
          </a:p>
          <a:p>
            <a:pPr marL="0" indent="0">
              <a:buNone/>
            </a:pPr>
            <a:r>
              <a:rPr lang="sk-SK" sz="1800" dirty="0">
                <a:latin typeface="Arial" panose="020B0604020202020204" pitchFamily="34" charset="0"/>
                <a:cs typeface="Arial" panose="020B0604020202020204" pitchFamily="34" charset="0"/>
              </a:rPr>
              <a:t>15. Môžu byť v rámci projektu realizované výlučne spevnené alebo odstavné plochy? </a:t>
            </a:r>
          </a:p>
          <a:p>
            <a:pPr marL="0" indent="0">
              <a:buNone/>
            </a:pPr>
            <a:endParaRPr lang="sk-SK" sz="1800" dirty="0">
              <a:solidFill>
                <a:schemeClr val="tx2">
                  <a:lumMod val="60000"/>
                  <a:lumOff val="40000"/>
                </a:schemeClr>
              </a:solidFill>
            </a:endParaRPr>
          </a:p>
          <a:p>
            <a:pPr marL="0" indent="0" algn="just">
              <a:buNone/>
            </a:pPr>
            <a:r>
              <a:rPr lang="sk-SK" sz="1800" dirty="0">
                <a:solidFill>
                  <a:schemeClr val="tx2">
                    <a:lumMod val="60000"/>
                    <a:lumOff val="40000"/>
                  </a:schemeClr>
                </a:solidFill>
              </a:rPr>
              <a:t>Žiadateľ musí postupovať v zmysle PPP č. 10 výzvy, kde je uvedené, že upokojené komunikácie (spevnené plochy) a odstavné plochy sa môžu budovať </a:t>
            </a:r>
            <a:r>
              <a:rPr lang="sk-SK" sz="1800" b="1" dirty="0">
                <a:solidFill>
                  <a:schemeClr val="tx2">
                    <a:lumMod val="60000"/>
                    <a:lumOff val="40000"/>
                  </a:schemeClr>
                </a:solidFill>
              </a:rPr>
              <a:t>jedine ako súčasť podporenej infraštruktúry</a:t>
            </a:r>
            <a:r>
              <a:rPr lang="sk-SK" sz="1800" dirty="0">
                <a:solidFill>
                  <a:schemeClr val="tx2">
                    <a:lumMod val="60000"/>
                    <a:lumOff val="40000"/>
                  </a:schemeClr>
                </a:solidFill>
              </a:rPr>
              <a:t>, čím sú myslené pozemné komunikácie, chodníky, lávky a mostné objekty. Čiže </a:t>
            </a:r>
            <a:r>
              <a:rPr lang="sk-SK" sz="1800" b="1" dirty="0">
                <a:solidFill>
                  <a:schemeClr val="tx2">
                    <a:lumMod val="60000"/>
                    <a:lumOff val="40000"/>
                  </a:schemeClr>
                </a:solidFill>
              </a:rPr>
              <a:t>realizácia len spevnených alebo odstavných plôch nie je v rámci výzvy oprávnená. </a:t>
            </a:r>
            <a:endParaRPr lang="sk-SK" sz="1800" dirty="0">
              <a:solidFill>
                <a:schemeClr val="tx2">
                  <a:lumMod val="60000"/>
                  <a:lumOff val="40000"/>
                </a:schemeClr>
              </a:solidFill>
            </a:endParaRPr>
          </a:p>
          <a:p>
            <a:pPr marL="0" indent="0" algn="just">
              <a:buNone/>
            </a:pPr>
            <a:endParaRPr lang="sk-SK" sz="18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511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6659" y="116632"/>
            <a:ext cx="8229600" cy="706090"/>
          </a:xfrm>
        </p:spPr>
        <p:txBody>
          <a:bodyPr/>
          <a:lstStyle/>
          <a:p>
            <a:r>
              <a:rPr lang="sk-SK" sz="1800" b="1" cap="all" dirty="0">
                <a:solidFill>
                  <a:schemeClr val="accent6">
                    <a:lumMod val="75000"/>
                  </a:schemeClr>
                </a:solidFill>
                <a:latin typeface="Arial" charset="0"/>
                <a:cs typeface="Arial" charset="0"/>
              </a:rPr>
              <a:t>často kladené otázky</a:t>
            </a:r>
            <a:endParaRPr lang="sk-SK" sz="1800" dirty="0">
              <a:solidFill>
                <a:schemeClr val="accent6">
                  <a:lumMod val="75000"/>
                </a:schemeClr>
              </a:solidFill>
            </a:endParaRPr>
          </a:p>
        </p:txBody>
      </p:sp>
      <p:sp>
        <p:nvSpPr>
          <p:cNvPr id="3" name="Zástupný symbol obsahu 2"/>
          <p:cNvSpPr>
            <a:spLocks noGrp="1"/>
          </p:cNvSpPr>
          <p:nvPr>
            <p:ph idx="1"/>
          </p:nvPr>
        </p:nvSpPr>
        <p:spPr>
          <a:xfrm>
            <a:off x="446659" y="908720"/>
            <a:ext cx="8229600" cy="5688632"/>
          </a:xfrm>
        </p:spPr>
        <p:txBody>
          <a:bodyPr/>
          <a:lstStyle/>
          <a:p>
            <a:pPr marL="0" indent="0">
              <a:buNone/>
            </a:pPr>
            <a:r>
              <a:rPr lang="sk-SK" sz="1800" dirty="0" smtClean="0">
                <a:latin typeface="Arial" panose="020B0604020202020204" pitchFamily="34" charset="0"/>
                <a:cs typeface="Arial" panose="020B0604020202020204" pitchFamily="34" charset="0"/>
              </a:rPr>
              <a:t>17. Môže </a:t>
            </a:r>
            <a:r>
              <a:rPr lang="sk-SK" sz="1800" dirty="0">
                <a:latin typeface="Arial" panose="020B0604020202020204" pitchFamily="34" charset="0"/>
                <a:cs typeface="Arial" panose="020B0604020202020204" pitchFamily="34" charset="0"/>
              </a:rPr>
              <a:t>žiadateľ realizovať výlučne novú komunikáciu v rámci osady. </a:t>
            </a:r>
          </a:p>
          <a:p>
            <a:pPr marL="0" indent="0" algn="just">
              <a:buNone/>
            </a:pPr>
            <a:r>
              <a:rPr lang="sk-SK" sz="1800" dirty="0" smtClean="0">
                <a:solidFill>
                  <a:schemeClr val="tx2">
                    <a:lumMod val="60000"/>
                    <a:lumOff val="40000"/>
                  </a:schemeClr>
                </a:solidFill>
                <a:latin typeface="Arial" panose="020B0604020202020204" pitchFamily="34" charset="0"/>
                <a:cs typeface="Arial" panose="020B0604020202020204" pitchFamily="34" charset="0"/>
              </a:rPr>
              <a:t>Žiadateľ </a:t>
            </a:r>
            <a:r>
              <a:rPr lang="sk-SK" sz="1800" dirty="0">
                <a:solidFill>
                  <a:schemeClr val="tx2">
                    <a:lumMod val="60000"/>
                    <a:lumOff val="40000"/>
                  </a:schemeClr>
                </a:solidFill>
                <a:latin typeface="Arial" panose="020B0604020202020204" pitchFamily="34" charset="0"/>
                <a:cs typeface="Arial" panose="020B0604020202020204" pitchFamily="34" charset="0"/>
              </a:rPr>
              <a:t>môže realizáciou projektu výlučne podporiť výstavbu komunikácie v rámci osady, ale musí dôjsť k jej napojeniu na už existujúcu komunikáciu vedúcu k niektorým službám, ktoré sú zadefinované v prílohe č.9 výzvy – 3D. Žiadateľ musí popísať v zmysle tejto prílohy, ako dôjde k zlepšeniu dostupnosti služieb pre túto komunitu. </a:t>
            </a:r>
            <a:endParaRPr lang="sk-SK" sz="18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endParaRPr lang="sk-SK" sz="1800" dirty="0" smtClean="0">
              <a:solidFill>
                <a:schemeClr val="tx2">
                  <a:lumMod val="60000"/>
                  <a:lumOff val="40000"/>
                </a:schemeClr>
              </a:solidFill>
              <a:latin typeface="Arial" panose="020B0604020202020204" pitchFamily="34" charset="0"/>
              <a:cs typeface="Arial" panose="020B0604020202020204" pitchFamily="34" charset="0"/>
            </a:endParaRPr>
          </a:p>
          <a:p>
            <a:pPr marL="0" indent="0" algn="just">
              <a:buNone/>
            </a:pPr>
            <a:r>
              <a:rPr lang="sk-SK" sz="1800" dirty="0">
                <a:latin typeface="Arial" panose="020B0604020202020204" pitchFamily="34" charset="0"/>
                <a:cs typeface="Arial" panose="020B0604020202020204" pitchFamily="34" charset="0"/>
              </a:rPr>
              <a:t>18. V rámci projektu chceme realizovať cestu, ktorá nebola doteraz „oficiálnou“ cestou. Bola zhotovená len ako dočasné riešenie pre komunitu, aby nechodili výlučne po blate. Pred 15 rokmi došlo na niektorých miestach k vyliatiu pár cm asfaltu a inde k navozeniu štrku, ktorý sa z času načas dosypával. Samozrejme táto cesta nespĺňa žiadne technické normy. Stačí na preukázanie realizácie nového úseku popis v rámci projektovej dokumentácie, ktorý preukáže súlad s podmienkami výzvy? </a:t>
            </a:r>
          </a:p>
          <a:p>
            <a:pPr marL="0" indent="0" algn="just">
              <a:buNone/>
            </a:pPr>
            <a:r>
              <a:rPr lang="sk-SK" sz="1800" dirty="0">
                <a:latin typeface="Arial" panose="020B0604020202020204" pitchFamily="34" charset="0"/>
                <a:cs typeface="Arial" panose="020B0604020202020204" pitchFamily="34" charset="0"/>
              </a:rPr>
              <a:t>Je potrebné, aby stavebné povolenie, resp. oznámenie k ohláseniu </a:t>
            </a:r>
            <a:r>
              <a:rPr lang="sk-SK" sz="1800" dirty="0" err="1">
                <a:latin typeface="Arial" panose="020B0604020202020204" pitchFamily="34" charset="0"/>
                <a:cs typeface="Arial" panose="020B0604020202020204" pitchFamily="34" charset="0"/>
              </a:rPr>
              <a:t>staveb</a:t>
            </a:r>
            <a:r>
              <a:rPr lang="sk-SK" sz="1800" dirty="0">
                <a:latin typeface="Arial" panose="020B0604020202020204" pitchFamily="34" charset="0"/>
                <a:cs typeface="Arial" panose="020B0604020202020204" pitchFamily="34" charset="0"/>
              </a:rPr>
              <a:t>. úprav bolo zadefinované ako novostavba? </a:t>
            </a:r>
          </a:p>
          <a:p>
            <a:pPr marL="0" indent="0" algn="just">
              <a:buNone/>
            </a:pPr>
            <a:r>
              <a:rPr lang="sk-SK" sz="1800" dirty="0">
                <a:solidFill>
                  <a:schemeClr val="tx2">
                    <a:lumMod val="60000"/>
                    <a:lumOff val="40000"/>
                  </a:schemeClr>
                </a:solidFill>
                <a:latin typeface="Arial" panose="020B0604020202020204" pitchFamily="34" charset="0"/>
                <a:cs typeface="Arial" panose="020B0604020202020204" pitchFamily="34" charset="0"/>
              </a:rPr>
              <a:t>Z projektovej dokumentácie (napr. technické správy, výkresová časť) a aj z dokumentu vydaného príslušným povoľovacím orgánom (napr. stavebný úrad) musí vyplývať, že ide o budovanie </a:t>
            </a:r>
            <a:r>
              <a:rPr lang="sk-SK" sz="1800" b="1" dirty="0">
                <a:solidFill>
                  <a:schemeClr val="tx2">
                    <a:lumMod val="60000"/>
                    <a:lumOff val="40000"/>
                  </a:schemeClr>
                </a:solidFill>
                <a:latin typeface="Arial" panose="020B0604020202020204" pitchFamily="34" charset="0"/>
                <a:cs typeface="Arial" panose="020B0604020202020204" pitchFamily="34" charset="0"/>
              </a:rPr>
              <a:t>nového </a:t>
            </a:r>
            <a:r>
              <a:rPr lang="sk-SK" sz="1800" dirty="0">
                <a:solidFill>
                  <a:schemeClr val="tx2">
                    <a:lumMod val="60000"/>
                    <a:lumOff val="40000"/>
                  </a:schemeClr>
                </a:solidFill>
                <a:latin typeface="Arial" panose="020B0604020202020204" pitchFamily="34" charset="0"/>
                <a:cs typeface="Arial" panose="020B0604020202020204" pitchFamily="34" charset="0"/>
              </a:rPr>
              <a:t>úseku komunikácie. </a:t>
            </a:r>
          </a:p>
          <a:p>
            <a:pPr marL="0" indent="0" algn="just">
              <a:buNone/>
            </a:pPr>
            <a:endParaRPr lang="sk-SK" sz="1800" dirty="0">
              <a:solidFill>
                <a:schemeClr val="tx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685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107504" y="1783106"/>
            <a:ext cx="8760289" cy="3139321"/>
          </a:xfrm>
          <a:prstGeom prst="rect">
            <a:avLst/>
          </a:prstGeom>
        </p:spPr>
        <p:txBody>
          <a:bodyPr wrap="square">
            <a:spAutoFit/>
          </a:bodyPr>
          <a:lstStyle/>
          <a:p>
            <a:r>
              <a:rPr lang="sk-SK" b="1" dirty="0" smtClean="0">
                <a:latin typeface="Arial" panose="020B0604020202020204" pitchFamily="34" charset="0"/>
                <a:cs typeface="Arial" panose="020B0604020202020204" pitchFamily="34" charset="0"/>
              </a:rPr>
              <a:t>Aktivity (podporné)</a:t>
            </a:r>
            <a:r>
              <a:rPr lang="sk-SK" dirty="0" smtClean="0">
                <a:latin typeface="Arial" panose="020B0604020202020204" pitchFamily="34" charset="0"/>
                <a:cs typeface="Arial" panose="020B0604020202020204" pitchFamily="34" charset="0"/>
              </a:rPr>
              <a:t>:</a:t>
            </a:r>
          </a:p>
          <a:p>
            <a:pPr marL="285750" lvl="0" indent="-285750" algn="just">
              <a:buFont typeface="Arial" panose="020B0604020202020204" pitchFamily="34" charset="0"/>
              <a:buChar char="•"/>
            </a:pPr>
            <a:endParaRPr lang="sk-SK" dirty="0" smtClean="0"/>
          </a:p>
          <a:p>
            <a:pPr marL="285750" lvl="0" indent="-285750" algn="just">
              <a:buFont typeface="Arial" panose="020B0604020202020204" pitchFamily="34" charset="0"/>
              <a:buChar char="•"/>
            </a:pPr>
            <a:r>
              <a:rPr lang="sk-SK" dirty="0" smtClean="0"/>
              <a:t>Prípravná projektová dokumentácia </a:t>
            </a:r>
            <a:r>
              <a:rPr lang="sk-SK" b="1" dirty="0" smtClean="0"/>
              <a:t>3,7 </a:t>
            </a:r>
            <a:r>
              <a:rPr lang="sk-SK" b="1" dirty="0"/>
              <a:t>– </a:t>
            </a:r>
            <a:r>
              <a:rPr lang="sk-SK" b="1" dirty="0" smtClean="0"/>
              <a:t>7,5 % zo stavebný prác</a:t>
            </a:r>
            <a:endParaRPr lang="sk-SK" dirty="0" smtClean="0"/>
          </a:p>
          <a:p>
            <a:pPr marL="285750" lvl="0" indent="-285750" algn="just">
              <a:buFont typeface="Arial" panose="020B0604020202020204" pitchFamily="34" charset="0"/>
              <a:buChar char="•"/>
            </a:pPr>
            <a:r>
              <a:rPr lang="sk-SK" dirty="0" smtClean="0"/>
              <a:t>Stavebný dozor </a:t>
            </a:r>
            <a:r>
              <a:rPr lang="sk-SK" b="1" dirty="0" smtClean="0"/>
              <a:t>2,1 – 2,5 % zo stavených prác</a:t>
            </a:r>
            <a:endParaRPr lang="sk-SK" b="1" dirty="0"/>
          </a:p>
          <a:p>
            <a:pPr marL="285750" lvl="0" indent="-285750" algn="just">
              <a:buFont typeface="Arial" panose="020B0604020202020204" pitchFamily="34" charset="0"/>
              <a:buChar char="•"/>
            </a:pPr>
            <a:r>
              <a:rPr lang="sk-SK" dirty="0" smtClean="0"/>
              <a:t>Externý/interný </a:t>
            </a:r>
            <a:r>
              <a:rPr lang="sk-SK" dirty="0"/>
              <a:t>manažment </a:t>
            </a:r>
            <a:r>
              <a:rPr lang="sk-SK" b="1" dirty="0" smtClean="0"/>
              <a:t>11,60 - 13,93 €/hod.; </a:t>
            </a:r>
            <a:r>
              <a:rPr lang="sk-SK" b="1" dirty="0"/>
              <a:t>2 </a:t>
            </a:r>
            <a:r>
              <a:rPr lang="sk-SK" b="1" dirty="0" smtClean="0"/>
              <a:t>424,13€ CCP/mesiac</a:t>
            </a:r>
            <a:endParaRPr lang="sk-SK" dirty="0"/>
          </a:p>
          <a:p>
            <a:pPr marL="285750" lvl="0" indent="-285750" algn="just">
              <a:buFont typeface="Arial" panose="020B0604020202020204" pitchFamily="34" charset="0"/>
              <a:buChar char="•"/>
            </a:pPr>
            <a:r>
              <a:rPr lang="sk-SK" dirty="0" smtClean="0"/>
              <a:t>Výkon </a:t>
            </a:r>
            <a:r>
              <a:rPr lang="sk-SK" dirty="0"/>
              <a:t>procesu verejného obstarávania na aktivity </a:t>
            </a:r>
            <a:r>
              <a:rPr lang="sk-SK" dirty="0" smtClean="0"/>
              <a:t>projektu</a:t>
            </a:r>
            <a:r>
              <a:rPr lang="sk-SK" dirty="0"/>
              <a:t> </a:t>
            </a:r>
            <a:r>
              <a:rPr lang="sk-SK" b="1" dirty="0" smtClean="0"/>
              <a:t>0,3 – 0,5 % z priamych výdavkov</a:t>
            </a:r>
          </a:p>
          <a:p>
            <a:pPr marL="285750" indent="-285750" algn="just">
              <a:buFont typeface="Arial" panose="020B0604020202020204" pitchFamily="34" charset="0"/>
              <a:buChar char="•"/>
            </a:pPr>
            <a:r>
              <a:rPr lang="sk-SK" dirty="0" smtClean="0"/>
              <a:t>Rezerva </a:t>
            </a:r>
            <a:r>
              <a:rPr lang="sk-SK" dirty="0"/>
              <a:t>na nepredvídané </a:t>
            </a:r>
            <a:r>
              <a:rPr lang="sk-SK" dirty="0" smtClean="0"/>
              <a:t>výdavky </a:t>
            </a:r>
            <a:r>
              <a:rPr lang="sk-SK" b="1" dirty="0" smtClean="0"/>
              <a:t>2,5 % </a:t>
            </a:r>
            <a:r>
              <a:rPr lang="sk-SK" b="1" dirty="0"/>
              <a:t>zo stavebný prác</a:t>
            </a:r>
            <a:endParaRPr lang="sk-SK" dirty="0"/>
          </a:p>
          <a:p>
            <a:pPr marL="285750" lvl="0" indent="-285750" algn="just">
              <a:buFont typeface="Arial" panose="020B0604020202020204" pitchFamily="34" charset="0"/>
              <a:buChar char="•"/>
            </a:pPr>
            <a:endParaRPr lang="sk-SK" b="1" dirty="0"/>
          </a:p>
          <a:p>
            <a:pPr marL="0" indent="0">
              <a:buNone/>
            </a:pPr>
            <a:endParaRPr lang="sk-SK" dirty="0" smtClean="0">
              <a:latin typeface="Arial" panose="020B0604020202020204" pitchFamily="34" charset="0"/>
              <a:cs typeface="Arial" panose="020B0604020202020204" pitchFamily="34" charset="0"/>
            </a:endParaRPr>
          </a:p>
          <a:p>
            <a:endParaRPr lang="sk-SK" dirty="0" smtClean="0">
              <a:cs typeface="WenQuanYi Zen Hei" charset="0"/>
            </a:endParaRPr>
          </a:p>
        </p:txBody>
      </p:sp>
      <p:sp>
        <p:nvSpPr>
          <p:cNvPr id="4" name="Obdĺžnik 3"/>
          <p:cNvSpPr/>
          <p:nvPr/>
        </p:nvSpPr>
        <p:spPr>
          <a:xfrm>
            <a:off x="-684584" y="411908"/>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214290"/>
            <a:ext cx="2581281" cy="1371198"/>
          </a:xfrm>
          <a:prstGeom prst="rect">
            <a:avLst/>
          </a:prstGeom>
          <a:noFill/>
          <a:ln w="9525">
            <a:noFill/>
            <a:miter lim="800000"/>
            <a:headEnd/>
            <a:tailEnd/>
          </a:ln>
          <a:effectLst/>
        </p:spPr>
      </p:pic>
    </p:spTree>
    <p:extLst>
      <p:ext uri="{BB962C8B-B14F-4D97-AF65-F5344CB8AC3E}">
        <p14:creationId xmlns:p14="http://schemas.microsoft.com/office/powerpoint/2010/main" val="11281082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864096"/>
          </a:xfrm>
        </p:spPr>
        <p:txBody>
          <a:bodyPr/>
          <a:lstStyle/>
          <a:p>
            <a:r>
              <a:rPr lang="sk-SK" sz="3200" b="1" dirty="0" smtClean="0"/>
              <a:t>Príklad na prezentovanie oprávnených aktivít a podmienok výzvy</a:t>
            </a:r>
            <a:endParaRPr lang="sk-SK" sz="3200" b="1" dirty="0"/>
          </a:p>
        </p:txBody>
      </p:sp>
      <p:pic>
        <p:nvPicPr>
          <p:cNvPr id="4" name="Zástupný symbol obsah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8945" y="1268760"/>
            <a:ext cx="7786451" cy="5256584"/>
          </a:xfrm>
        </p:spPr>
      </p:pic>
    </p:spTree>
    <p:extLst>
      <p:ext uri="{BB962C8B-B14F-4D97-AF65-F5344CB8AC3E}">
        <p14:creationId xmlns:p14="http://schemas.microsoft.com/office/powerpoint/2010/main" val="3759321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125760" y="548680"/>
            <a:ext cx="8892480" cy="707886"/>
          </a:xfrm>
          <a:prstGeom prst="rect">
            <a:avLst/>
          </a:prstGeom>
        </p:spPr>
        <p:txBody>
          <a:bodyPr wrap="square">
            <a:spAutoFit/>
          </a:bodyPr>
          <a:lstStyle/>
          <a:p>
            <a:pPr algn="ctr"/>
            <a:r>
              <a:rPr lang="sk-SK" sz="4000" b="1" dirty="0" smtClean="0">
                <a:solidFill>
                  <a:srgbClr val="F79646">
                    <a:lumMod val="75000"/>
                  </a:srgbClr>
                </a:solidFill>
                <a:cs typeface="WenQuanYi Zen Hei" charset="0"/>
              </a:rPr>
              <a:t>Vaše otázky</a:t>
            </a:r>
            <a:endParaRPr lang="en-AU" sz="2150" b="1" dirty="0">
              <a:solidFill>
                <a:srgbClr val="F79646">
                  <a:lumMod val="75000"/>
                </a:srgbClr>
              </a:solidFill>
              <a:cs typeface="WenQuanYi Zen Hei" charset="0"/>
            </a:endParaRPr>
          </a:p>
        </p:txBody>
      </p:sp>
      <p:pic>
        <p:nvPicPr>
          <p:cNvPr id="22531" name="Picture 3"/>
          <p:cNvPicPr>
            <a:picLocks noChangeAspect="1" noChangeArrowheads="1"/>
          </p:cNvPicPr>
          <p:nvPr/>
        </p:nvPicPr>
        <p:blipFill>
          <a:blip r:embed="rId4"/>
          <a:srcRect/>
          <a:stretch>
            <a:fillRect/>
          </a:stretch>
        </p:blipFill>
        <p:spPr bwMode="auto">
          <a:xfrm>
            <a:off x="1857356" y="1285860"/>
            <a:ext cx="5394150" cy="3956061"/>
          </a:xfrm>
          <a:prstGeom prst="rect">
            <a:avLst/>
          </a:prstGeom>
          <a:noFill/>
          <a:ln w="9525">
            <a:noFill/>
            <a:miter lim="800000"/>
            <a:headEnd/>
            <a:tailEnd/>
          </a:ln>
          <a:effectLst/>
        </p:spPr>
      </p:pic>
    </p:spTree>
    <p:extLst>
      <p:ext uri="{BB962C8B-B14F-4D97-AF65-F5344CB8AC3E}">
        <p14:creationId xmlns:p14="http://schemas.microsoft.com/office/powerpoint/2010/main" val="28532167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404664"/>
            <a:ext cx="8229600" cy="6192688"/>
          </a:xfrm>
        </p:spPr>
        <p:txBody>
          <a:bodyPr/>
          <a:lstStyle/>
          <a:p>
            <a:r>
              <a:rPr lang="sk-SK" sz="2400" b="1" dirty="0">
                <a:solidFill>
                  <a:schemeClr val="accent6">
                    <a:lumMod val="75000"/>
                  </a:schemeClr>
                </a:solidFill>
                <a:cs typeface="WenQuanYi Zen Hei" charset="0"/>
              </a:rPr>
              <a:t>Výzva </a:t>
            </a:r>
            <a:r>
              <a:rPr lang="sk-SK" sz="2400" b="1" dirty="0" smtClean="0">
                <a:solidFill>
                  <a:schemeClr val="accent6">
                    <a:lumMod val="75000"/>
                  </a:schemeClr>
                </a:solidFill>
                <a:cs typeface="WenQuanYi Zen Hei" charset="0"/>
              </a:rPr>
              <a:t>– informácie</a:t>
            </a:r>
            <a:endParaRPr lang="sk-SK" sz="2400" b="1" dirty="0">
              <a:solidFill>
                <a:schemeClr val="accent6">
                  <a:lumMod val="75000"/>
                </a:schemeClr>
              </a:solidFill>
              <a:cs typeface="WenQuanYi Zen Hei" charset="0"/>
            </a:endParaRPr>
          </a:p>
          <a:p>
            <a:r>
              <a:rPr lang="sk-SK" sz="2000" b="1" dirty="0">
                <a:solidFill>
                  <a:schemeClr val="accent6">
                    <a:lumMod val="75000"/>
                  </a:schemeClr>
                </a:solidFill>
                <a:cs typeface="WenQuanYi Zen Hei" charset="0"/>
              </a:rPr>
              <a:t>Web:  </a:t>
            </a:r>
            <a:r>
              <a:rPr lang="sk-SK" sz="2000" b="1" dirty="0">
                <a:solidFill>
                  <a:schemeClr val="accent6">
                    <a:lumMod val="75000"/>
                  </a:schemeClr>
                </a:solidFill>
                <a:cs typeface="WenQuanYi Zen Hei" charset="0"/>
                <a:hlinkClick r:id="rId2"/>
              </a:rPr>
              <a:t>http://www.minv.sk/?</a:t>
            </a:r>
            <a:r>
              <a:rPr lang="sk-SK" sz="2000" b="1" dirty="0" smtClean="0">
                <a:solidFill>
                  <a:schemeClr val="accent6">
                    <a:lumMod val="75000"/>
                  </a:schemeClr>
                </a:solidFill>
                <a:cs typeface="WenQuanYi Zen Hei" charset="0"/>
                <a:hlinkClick r:id="rId2"/>
              </a:rPr>
              <a:t>OPLZ</a:t>
            </a:r>
            <a:endParaRPr lang="sk-SK" sz="2000" b="1" dirty="0" smtClean="0">
              <a:solidFill>
                <a:schemeClr val="accent6">
                  <a:lumMod val="75000"/>
                </a:schemeClr>
              </a:solidFill>
              <a:cs typeface="WenQuanYi Zen Hei" charset="0"/>
            </a:endParaRPr>
          </a:p>
          <a:p>
            <a:r>
              <a:rPr lang="sk-SK" sz="2000" b="1" dirty="0" smtClean="0">
                <a:solidFill>
                  <a:schemeClr val="accent6">
                    <a:lumMod val="75000"/>
                  </a:schemeClr>
                </a:solidFill>
                <a:cs typeface="WenQuanYi Zen Hei" charset="0"/>
              </a:rPr>
              <a:t>email</a:t>
            </a:r>
            <a:r>
              <a:rPr lang="sk-SK" sz="2000" b="1" dirty="0">
                <a:solidFill>
                  <a:schemeClr val="accent6">
                    <a:lumMod val="75000"/>
                  </a:schemeClr>
                </a:solidFill>
                <a:cs typeface="WenQuanYi Zen Hei" charset="0"/>
              </a:rPr>
              <a:t>: </a:t>
            </a:r>
            <a:r>
              <a:rPr lang="sk-SK" sz="2000" b="1" dirty="0" smtClean="0">
                <a:solidFill>
                  <a:schemeClr val="accent6">
                    <a:lumMod val="75000"/>
                  </a:schemeClr>
                </a:solidFill>
                <a:cs typeface="WenQuanYi Zen Hei" charset="0"/>
                <a:hlinkClick r:id="rId3"/>
              </a:rPr>
              <a:t>metodika.imrk@minv.sk</a:t>
            </a:r>
            <a:endParaRPr lang="sk-SK" sz="2000" b="1" dirty="0" smtClean="0">
              <a:solidFill>
                <a:schemeClr val="accent6">
                  <a:lumMod val="75000"/>
                </a:schemeClr>
              </a:solidFill>
              <a:cs typeface="WenQuanYi Zen Hei" charset="0"/>
            </a:endParaRPr>
          </a:p>
          <a:p>
            <a:pPr marL="0" indent="0">
              <a:buNone/>
            </a:pPr>
            <a:r>
              <a:rPr lang="sk-SK" sz="2000" b="1" dirty="0" smtClean="0">
                <a:solidFill>
                  <a:schemeClr val="tx1">
                    <a:lumMod val="65000"/>
                    <a:lumOff val="35000"/>
                  </a:schemeClr>
                </a:solidFill>
                <a:cs typeface="WenQuanYi Zen Hei" charset="0"/>
              </a:rPr>
              <a:t>Oddelenie </a:t>
            </a:r>
            <a:r>
              <a:rPr lang="sk-SK" sz="2000" b="1" dirty="0">
                <a:solidFill>
                  <a:schemeClr val="tx1">
                    <a:lumMod val="65000"/>
                    <a:lumOff val="35000"/>
                  </a:schemeClr>
                </a:solidFill>
                <a:cs typeface="WenQuanYi Zen Hei" charset="0"/>
              </a:rPr>
              <a:t>programovania, monitorovania, hodnotenia a metodiky </a:t>
            </a:r>
          </a:p>
          <a:p>
            <a:r>
              <a:rPr lang="sk-SK" sz="1800" b="1" dirty="0">
                <a:solidFill>
                  <a:schemeClr val="accent6">
                    <a:lumMod val="75000"/>
                  </a:schemeClr>
                </a:solidFill>
                <a:cs typeface="WenQuanYi Zen Hei" charset="0"/>
              </a:rPr>
              <a:t>email: </a:t>
            </a:r>
            <a:r>
              <a:rPr lang="sk-SK" sz="1800" b="1" dirty="0" smtClean="0">
                <a:solidFill>
                  <a:schemeClr val="accent6">
                    <a:lumMod val="75000"/>
                  </a:schemeClr>
                </a:solidFill>
                <a:cs typeface="WenQuanYi Zen Hei" charset="0"/>
                <a:hlinkClick r:id="rId4"/>
              </a:rPr>
              <a:t>matej.mikuska@minv.sk</a:t>
            </a:r>
            <a:endParaRPr lang="sk-SK" sz="1800" b="1" dirty="0">
              <a:solidFill>
                <a:schemeClr val="accent6">
                  <a:lumMod val="75000"/>
                </a:schemeClr>
              </a:solidFill>
              <a:cs typeface="WenQuanYi Zen Hei" charset="0"/>
            </a:endParaRPr>
          </a:p>
          <a:p>
            <a:r>
              <a:rPr lang="sk-SK" sz="1800" b="1" dirty="0">
                <a:solidFill>
                  <a:schemeClr val="accent6">
                    <a:lumMod val="75000"/>
                  </a:schemeClr>
                </a:solidFill>
                <a:cs typeface="WenQuanYi Zen Hei" charset="0"/>
              </a:rPr>
              <a:t>tel.      </a:t>
            </a:r>
            <a:r>
              <a:rPr lang="sk-SK" sz="1800" dirty="0"/>
              <a:t>+421 2 509 45 </a:t>
            </a:r>
            <a:r>
              <a:rPr lang="sk-SK" sz="1800" dirty="0" smtClean="0"/>
              <a:t>110</a:t>
            </a:r>
          </a:p>
          <a:p>
            <a:r>
              <a:rPr lang="sk-SK" sz="1800" b="1" dirty="0" smtClean="0">
                <a:solidFill>
                  <a:schemeClr val="accent6">
                    <a:lumMod val="75000"/>
                  </a:schemeClr>
                </a:solidFill>
                <a:cs typeface="WenQuanYi Zen Hei" charset="0"/>
              </a:rPr>
              <a:t>email: </a:t>
            </a:r>
            <a:r>
              <a:rPr lang="sk-SK" sz="1800" b="1" u="sng" dirty="0" smtClean="0">
                <a:solidFill>
                  <a:schemeClr val="accent6">
                    <a:lumMod val="75000"/>
                  </a:schemeClr>
                </a:solidFill>
                <a:cs typeface="WenQuanYi Zen Hei" charset="0"/>
              </a:rPr>
              <a:t> </a:t>
            </a:r>
            <a:r>
              <a:rPr lang="sk-SK" sz="1800" b="1" u="sng" dirty="0" smtClean="0">
                <a:solidFill>
                  <a:srgbClr val="0000FF"/>
                </a:solidFill>
                <a:cs typeface="WenQuanYi Zen Hei" charset="0"/>
                <a:hlinkClick r:id="rId5"/>
              </a:rPr>
              <a:t>robert</a:t>
            </a:r>
            <a:r>
              <a:rPr lang="sk-SK" sz="1800" b="1" u="sng" dirty="0" smtClean="0">
                <a:solidFill>
                  <a:schemeClr val="accent6">
                    <a:lumMod val="75000"/>
                  </a:schemeClr>
                </a:solidFill>
                <a:cs typeface="WenQuanYi Zen Hei" charset="0"/>
                <a:hlinkClick r:id="rId5"/>
              </a:rPr>
              <a:t>.korec@minv.sk</a:t>
            </a:r>
            <a:endParaRPr lang="sk-SK" sz="1800" b="1" u="sng" dirty="0" smtClean="0">
              <a:solidFill>
                <a:schemeClr val="accent6">
                  <a:lumMod val="75000"/>
                </a:schemeClr>
              </a:solidFill>
              <a:cs typeface="WenQuanYi Zen Hei" charset="0"/>
            </a:endParaRPr>
          </a:p>
          <a:p>
            <a:pPr>
              <a:buFont typeface="Arial" panose="020B0604020202020204" pitchFamily="34" charset="0"/>
              <a:buChar char="•"/>
            </a:pPr>
            <a:r>
              <a:rPr lang="sk-SK" sz="1800" b="1" dirty="0" smtClean="0">
                <a:solidFill>
                  <a:schemeClr val="accent6">
                    <a:lumMod val="75000"/>
                  </a:schemeClr>
                </a:solidFill>
                <a:cs typeface="WenQuanYi Zen Hei" charset="0"/>
              </a:rPr>
              <a:t> tel.      </a:t>
            </a:r>
            <a:r>
              <a:rPr lang="sk-SK" sz="1800" dirty="0" smtClean="0"/>
              <a:t>+421 2 509 45 112</a:t>
            </a:r>
          </a:p>
          <a:p>
            <a:r>
              <a:rPr lang="sk-SK" sz="1800" b="1" dirty="0">
                <a:solidFill>
                  <a:schemeClr val="accent6">
                    <a:lumMod val="75000"/>
                  </a:schemeClr>
                </a:solidFill>
                <a:cs typeface="WenQuanYi Zen Hei" charset="0"/>
              </a:rPr>
              <a:t>email: </a:t>
            </a:r>
            <a:r>
              <a:rPr lang="sk-SK" sz="1800" b="1" u="sng" dirty="0" smtClean="0">
                <a:solidFill>
                  <a:schemeClr val="accent6">
                    <a:lumMod val="75000"/>
                  </a:schemeClr>
                </a:solidFill>
                <a:cs typeface="WenQuanYi Zen Hei" charset="0"/>
                <a:hlinkClick r:id="rId6"/>
              </a:rPr>
              <a:t>lucia.liptakova@minv.sk</a:t>
            </a:r>
            <a:endParaRPr lang="sk-SK" sz="1800" b="1" u="sng" dirty="0" smtClean="0">
              <a:solidFill>
                <a:schemeClr val="accent6">
                  <a:lumMod val="75000"/>
                </a:schemeClr>
              </a:solidFill>
              <a:cs typeface="WenQuanYi Zen Hei" charset="0"/>
            </a:endParaRPr>
          </a:p>
          <a:p>
            <a:r>
              <a:rPr lang="sk-SK" sz="1800" b="1" dirty="0" smtClean="0">
                <a:solidFill>
                  <a:schemeClr val="accent6">
                    <a:lumMod val="75000"/>
                  </a:schemeClr>
                </a:solidFill>
                <a:cs typeface="WenQuanYi Zen Hei" charset="0"/>
              </a:rPr>
              <a:t> </a:t>
            </a:r>
            <a:r>
              <a:rPr lang="sk-SK" sz="1800" b="1" dirty="0">
                <a:solidFill>
                  <a:schemeClr val="accent6">
                    <a:lumMod val="75000"/>
                  </a:schemeClr>
                </a:solidFill>
                <a:cs typeface="WenQuanYi Zen Hei" charset="0"/>
              </a:rPr>
              <a:t>tel.      </a:t>
            </a:r>
            <a:r>
              <a:rPr lang="sk-SK" sz="1800" dirty="0"/>
              <a:t>+421 2 509 45 </a:t>
            </a:r>
            <a:r>
              <a:rPr lang="sk-SK" sz="1800" dirty="0" smtClean="0"/>
              <a:t>117</a:t>
            </a:r>
          </a:p>
          <a:p>
            <a:r>
              <a:rPr lang="sk-SK" sz="1800" b="1" dirty="0" smtClean="0">
                <a:solidFill>
                  <a:schemeClr val="accent6">
                    <a:lumMod val="75000"/>
                  </a:schemeClr>
                </a:solidFill>
                <a:cs typeface="WenQuanYi Zen Hei" charset="0"/>
              </a:rPr>
              <a:t>email:  </a:t>
            </a:r>
            <a:r>
              <a:rPr lang="sk-SK" sz="1800" b="1" u="sng" dirty="0" smtClean="0">
                <a:solidFill>
                  <a:srgbClr val="0000FF"/>
                </a:solidFill>
                <a:cs typeface="WenQuanYi Zen Hei" charset="0"/>
              </a:rPr>
              <a:t>blanka</a:t>
            </a:r>
            <a:r>
              <a:rPr lang="sk-SK" sz="1800" b="1" u="sng" dirty="0" smtClean="0">
                <a:solidFill>
                  <a:schemeClr val="accent6">
                    <a:lumMod val="75000"/>
                  </a:schemeClr>
                </a:solidFill>
                <a:cs typeface="WenQuanYi Zen Hei" charset="0"/>
                <a:hlinkClick r:id="rId7"/>
              </a:rPr>
              <a:t>.fejes@minv.sk</a:t>
            </a:r>
            <a:endParaRPr lang="sk-SK" sz="1800" b="1" u="sng" dirty="0" smtClean="0">
              <a:solidFill>
                <a:schemeClr val="accent6">
                  <a:lumMod val="75000"/>
                </a:schemeClr>
              </a:solidFill>
              <a:cs typeface="WenQuanYi Zen Hei" charset="0"/>
            </a:endParaRPr>
          </a:p>
          <a:p>
            <a:pPr>
              <a:buFont typeface="Arial" panose="020B0604020202020204" pitchFamily="34" charset="0"/>
              <a:buChar char="•"/>
            </a:pPr>
            <a:r>
              <a:rPr lang="sk-SK" sz="1800" b="1" dirty="0" smtClean="0">
                <a:solidFill>
                  <a:schemeClr val="accent6">
                    <a:lumMod val="75000"/>
                  </a:schemeClr>
                </a:solidFill>
                <a:cs typeface="WenQuanYi Zen Hei" charset="0"/>
              </a:rPr>
              <a:t> </a:t>
            </a:r>
            <a:r>
              <a:rPr lang="sk-SK" sz="1800" b="1" dirty="0">
                <a:solidFill>
                  <a:schemeClr val="accent6">
                    <a:lumMod val="75000"/>
                  </a:schemeClr>
                </a:solidFill>
                <a:cs typeface="WenQuanYi Zen Hei" charset="0"/>
              </a:rPr>
              <a:t>tel.      </a:t>
            </a:r>
            <a:r>
              <a:rPr lang="sk-SK" sz="1800" dirty="0"/>
              <a:t>+421 2 509 45 </a:t>
            </a:r>
            <a:r>
              <a:rPr lang="sk-SK" sz="1800" dirty="0" smtClean="0"/>
              <a:t>116</a:t>
            </a:r>
          </a:p>
          <a:p>
            <a:pPr marL="0" indent="0">
              <a:buNone/>
            </a:pPr>
            <a:r>
              <a:rPr lang="sk-SK" sz="2000" b="1" dirty="0">
                <a:solidFill>
                  <a:schemeClr val="tx1">
                    <a:lumMod val="65000"/>
                    <a:lumOff val="35000"/>
                  </a:schemeClr>
                </a:solidFill>
                <a:cs typeface="WenQuanYi Zen Hei" charset="0"/>
              </a:rPr>
              <a:t>ITMS 2014+</a:t>
            </a:r>
          </a:p>
          <a:p>
            <a:r>
              <a:rPr lang="sk-SK" sz="1800" b="1" dirty="0">
                <a:solidFill>
                  <a:schemeClr val="accent6">
                    <a:lumMod val="75000"/>
                  </a:schemeClr>
                </a:solidFill>
                <a:cs typeface="WenQuanYi Zen Hei" charset="0"/>
              </a:rPr>
              <a:t>email:  </a:t>
            </a:r>
            <a:r>
              <a:rPr lang="sk-SK" sz="1800" b="1" u="sng" dirty="0" smtClean="0">
                <a:solidFill>
                  <a:srgbClr val="0000FF"/>
                </a:solidFill>
                <a:cs typeface="WenQuanYi Zen Hei" charset="0"/>
              </a:rPr>
              <a:t>lubomira.kopcova@</a:t>
            </a:r>
            <a:r>
              <a:rPr lang="sk-SK" sz="1800" b="1" u="sng" dirty="0" smtClean="0">
                <a:solidFill>
                  <a:schemeClr val="accent6">
                    <a:lumMod val="75000"/>
                  </a:schemeClr>
                </a:solidFill>
                <a:cs typeface="WenQuanYi Zen Hei" charset="0"/>
                <a:hlinkClick r:id="rId8"/>
              </a:rPr>
              <a:t>minv.sk</a:t>
            </a:r>
            <a:endParaRPr lang="sk-SK" sz="1800" b="1" u="sng" dirty="0">
              <a:solidFill>
                <a:schemeClr val="accent6">
                  <a:lumMod val="75000"/>
                </a:schemeClr>
              </a:solidFill>
              <a:cs typeface="WenQuanYi Zen Hei" charset="0"/>
            </a:endParaRPr>
          </a:p>
          <a:p>
            <a:pPr>
              <a:buFont typeface="Arial" panose="020B0604020202020204" pitchFamily="34" charset="0"/>
              <a:buChar char="•"/>
            </a:pPr>
            <a:r>
              <a:rPr lang="sk-SK" sz="1800" b="1" dirty="0">
                <a:solidFill>
                  <a:schemeClr val="accent6">
                    <a:lumMod val="75000"/>
                  </a:schemeClr>
                </a:solidFill>
                <a:cs typeface="WenQuanYi Zen Hei" charset="0"/>
              </a:rPr>
              <a:t> tel.      </a:t>
            </a:r>
            <a:r>
              <a:rPr lang="sk-SK" sz="1800" dirty="0"/>
              <a:t>+421 2 509 45 </a:t>
            </a:r>
            <a:r>
              <a:rPr lang="sk-SK" sz="1800" dirty="0" smtClean="0"/>
              <a:t>113</a:t>
            </a:r>
            <a:endParaRPr lang="sk-SK" sz="2000" dirty="0"/>
          </a:p>
          <a:p>
            <a:pPr marL="0" indent="0">
              <a:buNone/>
            </a:pPr>
            <a:r>
              <a:rPr lang="sk-SK" sz="2000" b="1" dirty="0" smtClean="0">
                <a:solidFill>
                  <a:schemeClr val="tx1">
                    <a:lumMod val="65000"/>
                    <a:lumOff val="35000"/>
                  </a:schemeClr>
                </a:solidFill>
                <a:cs typeface="WenQuanYi Zen Hei" charset="0"/>
              </a:rPr>
              <a:t>Oddelenie </a:t>
            </a:r>
            <a:r>
              <a:rPr lang="sk-SK" sz="2000" b="1" dirty="0">
                <a:solidFill>
                  <a:schemeClr val="tx1">
                    <a:lumMod val="65000"/>
                    <a:lumOff val="35000"/>
                  </a:schemeClr>
                </a:solidFill>
                <a:cs typeface="WenQuanYi Zen Hei" charset="0"/>
              </a:rPr>
              <a:t>výberu projektov</a:t>
            </a:r>
          </a:p>
          <a:p>
            <a:r>
              <a:rPr lang="sk-SK" sz="1800" b="1" dirty="0">
                <a:solidFill>
                  <a:schemeClr val="accent6">
                    <a:lumMod val="75000"/>
                  </a:schemeClr>
                </a:solidFill>
                <a:cs typeface="WenQuanYi Zen Hei" charset="0"/>
              </a:rPr>
              <a:t>email: </a:t>
            </a:r>
            <a:r>
              <a:rPr lang="sk-SK" sz="1800" b="1" dirty="0" smtClean="0">
                <a:solidFill>
                  <a:schemeClr val="accent6">
                    <a:lumMod val="75000"/>
                  </a:schemeClr>
                </a:solidFill>
                <a:cs typeface="WenQuanYi Zen Hei" charset="0"/>
                <a:hlinkClick r:id="rId9"/>
              </a:rPr>
              <a:t>jozef.rosko@minv.sk</a:t>
            </a:r>
            <a:endParaRPr lang="sk-SK" sz="1800" b="1" dirty="0">
              <a:solidFill>
                <a:schemeClr val="accent6">
                  <a:lumMod val="75000"/>
                </a:schemeClr>
              </a:solidFill>
              <a:cs typeface="WenQuanYi Zen Hei" charset="0"/>
            </a:endParaRPr>
          </a:p>
          <a:p>
            <a:r>
              <a:rPr lang="sk-SK" sz="1800" b="1" dirty="0">
                <a:solidFill>
                  <a:schemeClr val="accent6">
                    <a:lumMod val="75000"/>
                  </a:schemeClr>
                </a:solidFill>
                <a:cs typeface="WenQuanYi Zen Hei" charset="0"/>
              </a:rPr>
              <a:t>tel.      </a:t>
            </a:r>
            <a:r>
              <a:rPr lang="sk-SK" sz="1800" dirty="0"/>
              <a:t>+421 2 509 45 070</a:t>
            </a:r>
          </a:p>
          <a:p>
            <a:endParaRPr lang="sk-SK" sz="1800" dirty="0"/>
          </a:p>
        </p:txBody>
      </p:sp>
    </p:spTree>
    <p:extLst>
      <p:ext uri="{BB962C8B-B14F-4D97-AF65-F5344CB8AC3E}">
        <p14:creationId xmlns:p14="http://schemas.microsoft.com/office/powerpoint/2010/main" val="24727422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Obdĺžnik 4"/>
          <p:cNvSpPr/>
          <p:nvPr/>
        </p:nvSpPr>
        <p:spPr>
          <a:xfrm>
            <a:off x="323528" y="1159448"/>
            <a:ext cx="7848872" cy="5539978"/>
          </a:xfrm>
          <a:prstGeom prst="rect">
            <a:avLst/>
          </a:prstGeom>
        </p:spPr>
        <p:txBody>
          <a:bodyPr wrap="square">
            <a:spAutoFit/>
          </a:bodyPr>
          <a:lstStyle/>
          <a:p>
            <a:pPr algn="ctr"/>
            <a:endParaRPr lang="sk-SK" sz="3200" b="1" dirty="0" smtClean="0">
              <a:solidFill>
                <a:schemeClr val="accent6">
                  <a:lumMod val="75000"/>
                </a:schemeClr>
              </a:solidFill>
              <a:cs typeface="WenQuanYi Zen Hei" charset="0"/>
            </a:endParaRPr>
          </a:p>
          <a:p>
            <a:pPr algn="ctr"/>
            <a:endParaRPr lang="sk-SK" sz="3200" b="1" dirty="0">
              <a:solidFill>
                <a:schemeClr val="accent6">
                  <a:lumMod val="75000"/>
                </a:schemeClr>
              </a:solidFill>
              <a:cs typeface="WenQuanYi Zen Hei" charset="0"/>
            </a:endParaRPr>
          </a:p>
          <a:p>
            <a:pPr algn="ctr"/>
            <a:endParaRPr lang="sk-SK" sz="3200" b="1" dirty="0" smtClean="0">
              <a:solidFill>
                <a:schemeClr val="accent6">
                  <a:lumMod val="75000"/>
                </a:schemeClr>
              </a:solidFill>
              <a:cs typeface="WenQuanYi Zen Hei" charset="0"/>
            </a:endParaRPr>
          </a:p>
          <a:p>
            <a:pPr algn="ctr"/>
            <a:r>
              <a:rPr lang="sk-SK" sz="3200" b="1" dirty="0" smtClean="0">
                <a:solidFill>
                  <a:schemeClr val="accent6">
                    <a:lumMod val="75000"/>
                  </a:schemeClr>
                </a:solidFill>
                <a:cs typeface="WenQuanYi Zen Hei" charset="0"/>
              </a:rPr>
              <a:t>ĎAKUJEME </a:t>
            </a:r>
            <a:r>
              <a:rPr lang="sk-SK" sz="3200" b="1" dirty="0">
                <a:solidFill>
                  <a:schemeClr val="accent6">
                    <a:lumMod val="75000"/>
                  </a:schemeClr>
                </a:solidFill>
                <a:cs typeface="WenQuanYi Zen Hei" charset="0"/>
              </a:rPr>
              <a:t>ZA </a:t>
            </a:r>
            <a:r>
              <a:rPr lang="sk-SK" sz="3200" b="1" dirty="0" smtClean="0">
                <a:solidFill>
                  <a:schemeClr val="accent6">
                    <a:lumMod val="75000"/>
                  </a:schemeClr>
                </a:solidFill>
                <a:cs typeface="WenQuanYi Zen Hei" charset="0"/>
              </a:rPr>
              <a:t>POZORNOSŤ</a:t>
            </a:r>
          </a:p>
          <a:p>
            <a:pPr algn="ctr"/>
            <a:endParaRPr lang="sk-SK" sz="3200" b="1" dirty="0" smtClean="0">
              <a:solidFill>
                <a:schemeClr val="accent6">
                  <a:lumMod val="75000"/>
                </a:schemeClr>
              </a:solidFill>
              <a:cs typeface="WenQuanYi Zen Hei" charset="0"/>
            </a:endParaRPr>
          </a:p>
          <a:p>
            <a:pPr algn="ctr"/>
            <a:r>
              <a:rPr lang="sk-SK" sz="2000" b="1" dirty="0" smtClean="0">
                <a:solidFill>
                  <a:schemeClr val="accent6">
                    <a:lumMod val="75000"/>
                  </a:schemeClr>
                </a:solidFill>
                <a:cs typeface="WenQuanYi Zen Hei" charset="0"/>
              </a:rPr>
              <a:t>Ing. Matej </a:t>
            </a:r>
            <a:r>
              <a:rPr lang="sk-SK" sz="2000" b="1" dirty="0" err="1" smtClean="0">
                <a:solidFill>
                  <a:schemeClr val="accent6">
                    <a:lumMod val="75000"/>
                  </a:schemeClr>
                </a:solidFill>
                <a:cs typeface="WenQuanYi Zen Hei" charset="0"/>
              </a:rPr>
              <a:t>Mikuška</a:t>
            </a:r>
            <a:endParaRPr lang="sk-SK" sz="2000" b="1" dirty="0" smtClean="0">
              <a:solidFill>
                <a:schemeClr val="accent6">
                  <a:lumMod val="75000"/>
                </a:schemeClr>
              </a:solidFill>
              <a:cs typeface="WenQuanYi Zen Hei" charset="0"/>
            </a:endParaRPr>
          </a:p>
          <a:p>
            <a:pPr algn="ctr"/>
            <a:r>
              <a:rPr lang="sk-SK" sz="2000" b="1" dirty="0" smtClean="0">
                <a:solidFill>
                  <a:schemeClr val="accent6">
                    <a:lumMod val="75000"/>
                  </a:schemeClr>
                </a:solidFill>
                <a:cs typeface="WenQuanYi Zen Hei" charset="0"/>
              </a:rPr>
              <a:t>Ing. Jozef </a:t>
            </a:r>
            <a:r>
              <a:rPr lang="sk-SK" sz="2000" b="1" dirty="0" err="1" smtClean="0">
                <a:solidFill>
                  <a:schemeClr val="accent6">
                    <a:lumMod val="75000"/>
                  </a:schemeClr>
                </a:solidFill>
                <a:cs typeface="WenQuanYi Zen Hei" charset="0"/>
              </a:rPr>
              <a:t>Roško</a:t>
            </a:r>
            <a:endParaRPr lang="sk-SK" sz="2000" b="1" dirty="0" smtClean="0">
              <a:solidFill>
                <a:schemeClr val="accent6">
                  <a:lumMod val="75000"/>
                </a:schemeClr>
              </a:solidFill>
              <a:cs typeface="WenQuanYi Zen Hei" charset="0"/>
            </a:endParaRPr>
          </a:p>
          <a:p>
            <a:endParaRPr lang="sk-SK" sz="2000" b="1" dirty="0">
              <a:solidFill>
                <a:schemeClr val="accent6">
                  <a:lumMod val="75000"/>
                </a:schemeClr>
              </a:solidFill>
              <a:cs typeface="WenQuanYi Zen Hei" charset="0"/>
            </a:endParaRPr>
          </a:p>
          <a:p>
            <a:endParaRPr lang="sk-SK" sz="2000" b="1" dirty="0" smtClean="0">
              <a:solidFill>
                <a:schemeClr val="accent6">
                  <a:lumMod val="75000"/>
                </a:schemeClr>
              </a:solidFill>
              <a:cs typeface="WenQuanYi Zen Hei" charset="0"/>
            </a:endParaRPr>
          </a:p>
          <a:p>
            <a:endParaRPr lang="sk-SK" sz="2000" b="1" dirty="0">
              <a:solidFill>
                <a:schemeClr val="accent6">
                  <a:lumMod val="75000"/>
                </a:schemeClr>
              </a:solidFill>
              <a:cs typeface="WenQuanYi Zen Hei" charset="0"/>
            </a:endParaRPr>
          </a:p>
          <a:p>
            <a:endParaRPr lang="sk-SK" sz="2000" b="1" dirty="0" smtClean="0">
              <a:solidFill>
                <a:schemeClr val="accent6">
                  <a:lumMod val="75000"/>
                </a:schemeClr>
              </a:solidFill>
              <a:cs typeface="WenQuanYi Zen Hei" charset="0"/>
            </a:endParaRPr>
          </a:p>
          <a:p>
            <a:endParaRPr lang="sk-SK" sz="2000" b="1" dirty="0">
              <a:solidFill>
                <a:schemeClr val="accent6">
                  <a:lumMod val="75000"/>
                </a:schemeClr>
              </a:solidFill>
              <a:cs typeface="WenQuanYi Zen Hei" charset="0"/>
            </a:endParaRPr>
          </a:p>
          <a:p>
            <a:endParaRPr lang="sk-SK" dirty="0" smtClean="0"/>
          </a:p>
          <a:p>
            <a:endParaRPr lang="sk-SK" dirty="0" smtClean="0"/>
          </a:p>
          <a:p>
            <a:endParaRPr lang="sk-SK" dirty="0"/>
          </a:p>
        </p:txBody>
      </p:sp>
    </p:spTree>
    <p:extLst>
      <p:ext uri="{BB962C8B-B14F-4D97-AF65-F5344CB8AC3E}">
        <p14:creationId xmlns:p14="http://schemas.microsoft.com/office/powerpoint/2010/main" val="1167171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571685" y="904750"/>
            <a:ext cx="8226364" cy="4770537"/>
          </a:xfrm>
          <a:prstGeom prst="rect">
            <a:avLst/>
          </a:prstGeom>
        </p:spPr>
        <p:txBody>
          <a:bodyPr wrap="square">
            <a:spAutoFit/>
          </a:bodyPr>
          <a:lstStyle/>
          <a:p>
            <a:pPr marL="0" lvl="1"/>
            <a:r>
              <a:rPr lang="sk-SK" sz="1600" dirty="0">
                <a:latin typeface="Arial" panose="020B0604020202020204" pitchFamily="34" charset="0"/>
                <a:cs typeface="Arial" panose="020B0604020202020204" pitchFamily="34" charset="0"/>
              </a:rPr>
              <a:t>V rámci </a:t>
            </a:r>
            <a:r>
              <a:rPr lang="sk-SK" sz="1600" dirty="0" smtClean="0">
                <a:latin typeface="Arial" panose="020B0604020202020204" pitchFamily="34" charset="0"/>
                <a:cs typeface="Arial" panose="020B0604020202020204" pitchFamily="34" charset="0"/>
              </a:rPr>
              <a:t>jedného </a:t>
            </a:r>
            <a:r>
              <a:rPr lang="sk-SK" sz="1600" dirty="0" smtClean="0"/>
              <a:t>hodnotiaceho</a:t>
            </a:r>
            <a:r>
              <a:rPr lang="sk-SK" sz="1600" dirty="0" smtClean="0">
                <a:latin typeface="Arial" panose="020B0604020202020204" pitchFamily="34" charset="0"/>
                <a:cs typeface="Arial" panose="020B0604020202020204" pitchFamily="34" charset="0"/>
              </a:rPr>
              <a:t> </a:t>
            </a:r>
            <a:r>
              <a:rPr lang="sk-SK" sz="1600" dirty="0">
                <a:latin typeface="Arial" panose="020B0604020202020204" pitchFamily="34" charset="0"/>
                <a:cs typeface="Arial" panose="020B0604020202020204" pitchFamily="34" charset="0"/>
              </a:rPr>
              <a:t>kola výzvy, </a:t>
            </a:r>
            <a:r>
              <a:rPr lang="sk-SK" sz="1600" dirty="0" smtClean="0">
                <a:latin typeface="Arial" panose="020B0604020202020204" pitchFamily="34" charset="0"/>
                <a:cs typeface="Arial" panose="020B0604020202020204" pitchFamily="34" charset="0"/>
              </a:rPr>
              <a:t>môže</a:t>
            </a:r>
          </a:p>
          <a:p>
            <a:pPr marL="0" lvl="1"/>
            <a:r>
              <a:rPr lang="sk-SK" sz="1600" dirty="0" smtClean="0">
                <a:latin typeface="Arial" panose="020B0604020202020204" pitchFamily="34" charset="0"/>
                <a:cs typeface="Arial" panose="020B0604020202020204" pitchFamily="34" charset="0"/>
              </a:rPr>
              <a:t>žiadateľ </a:t>
            </a:r>
            <a:r>
              <a:rPr lang="sk-SK" sz="1600" dirty="0">
                <a:latin typeface="Arial" panose="020B0604020202020204" pitchFamily="34" charset="0"/>
                <a:cs typeface="Arial" panose="020B0604020202020204" pitchFamily="34" charset="0"/>
              </a:rPr>
              <a:t>predložiť </a:t>
            </a:r>
            <a:r>
              <a:rPr lang="sk-SK" sz="1600" b="1" dirty="0">
                <a:latin typeface="Arial" panose="020B0604020202020204" pitchFamily="34" charset="0"/>
                <a:cs typeface="Arial" panose="020B0604020202020204" pitchFamily="34" charset="0"/>
              </a:rPr>
              <a:t>maximálne 1 ŽoNFP</a:t>
            </a:r>
          </a:p>
          <a:p>
            <a:endParaRPr lang="sk-SK" sz="1600" b="1" dirty="0"/>
          </a:p>
          <a:p>
            <a:r>
              <a:rPr lang="sk-SK" sz="1600" b="1" dirty="0" smtClean="0"/>
              <a:t>V</a:t>
            </a:r>
            <a:r>
              <a:rPr lang="sk-SK" sz="1600" b="1" dirty="0"/>
              <a:t> rámci </a:t>
            </a:r>
            <a:r>
              <a:rPr lang="sk-SK" sz="1600" b="1" dirty="0" smtClean="0"/>
              <a:t>výzvy </a:t>
            </a:r>
            <a:r>
              <a:rPr lang="sk-SK" sz="1600" dirty="0" smtClean="0"/>
              <a:t>(vo viacerých hodnotiacich kolách)</a:t>
            </a:r>
            <a:r>
              <a:rPr lang="sk-SK" sz="1600" b="1" dirty="0" smtClean="0"/>
              <a:t> </a:t>
            </a:r>
            <a:r>
              <a:rPr lang="sk-SK" sz="1600" b="1" dirty="0"/>
              <a:t>môže žiadateľ predložiť viac ako 1 ŽoNFP, ak budú splnené nasledujúce podmienky:</a:t>
            </a:r>
            <a:endParaRPr lang="sk-SK" sz="1600" dirty="0"/>
          </a:p>
          <a:p>
            <a:pPr marL="342900" lvl="0" indent="-342900">
              <a:buFont typeface="+mj-lt"/>
              <a:buAutoNum type="arabicPeriod"/>
            </a:pPr>
            <a:r>
              <a:rPr lang="sk-SK" sz="1600" dirty="0"/>
              <a:t>Celkové oprávnené výdavky požadované v ŽoNFP súhrnne za všetky predložené ŽoNFP nesmú presiahnuť sumu </a:t>
            </a:r>
            <a:r>
              <a:rPr lang="sk-SK" sz="1600" b="1" dirty="0"/>
              <a:t>1 500 000,00 EUR </a:t>
            </a:r>
            <a:r>
              <a:rPr lang="sk-SK" sz="1600" dirty="0" smtClean="0"/>
              <a:t>a súčasne</a:t>
            </a:r>
          </a:p>
          <a:p>
            <a:pPr marL="342900" lvl="0" indent="-342900">
              <a:buFont typeface="+mj-lt"/>
              <a:buAutoNum type="arabicPeriod"/>
            </a:pPr>
            <a:r>
              <a:rPr lang="sk-SK" sz="1600" dirty="0" smtClean="0"/>
              <a:t>bola </a:t>
            </a:r>
            <a:r>
              <a:rPr lang="sk-SK" sz="1600" dirty="0"/>
              <a:t>dodržaná maximálna výška celkových oprávnených výdavkov na celkový počet podporených osôb MRK za všetky predložené </a:t>
            </a:r>
            <a:r>
              <a:rPr lang="sk-SK" sz="1600" dirty="0" smtClean="0"/>
              <a:t>ŽoNFP</a:t>
            </a:r>
          </a:p>
          <a:p>
            <a:pPr lvl="0"/>
            <a:endParaRPr lang="sk-SK" sz="1600" dirty="0"/>
          </a:p>
          <a:p>
            <a:r>
              <a:rPr lang="sk-SK" sz="1600" dirty="0"/>
              <a:t>V prípade, ak má žiadateľ schválenú ŽoNFP v predchádzajúcich kolách, posudzuje sa kumulatívna hodnota predloženej ŽoNFP v spojitosti so schválenou sumou skôr predložených ŽoNFP v iných </a:t>
            </a:r>
            <a:r>
              <a:rPr lang="sk-SK" sz="1600" dirty="0" smtClean="0"/>
              <a:t>kolách.</a:t>
            </a:r>
          </a:p>
          <a:p>
            <a:endParaRPr lang="sk-SK" sz="1600" dirty="0"/>
          </a:p>
          <a:p>
            <a:pPr lvl="0"/>
            <a:r>
              <a:rPr lang="sk-SK" sz="1600" dirty="0"/>
              <a:t>V prípade, ak žiadateľ predkladá viac projektov v rámci výzvy v tom istom osídlení (podporené tie isté osoby  MRK), pre posúdenie maximálnej výšky COV, sa do celkového počtu podporených osôb MRK počítajú tieto osoby iba raz. Nedochádza k ich spočítaniu, nakoľko sa jedná o tie isté osoby. </a:t>
            </a:r>
          </a:p>
          <a:p>
            <a:endParaRPr lang="sk-SK" sz="1600" dirty="0"/>
          </a:p>
        </p:txBody>
      </p:sp>
      <p:sp>
        <p:nvSpPr>
          <p:cNvPr id="4" name="Obdĺžnik 3"/>
          <p:cNvSpPr/>
          <p:nvPr/>
        </p:nvSpPr>
        <p:spPr>
          <a:xfrm>
            <a:off x="-612576" y="214290"/>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214290"/>
            <a:ext cx="2581281" cy="1371198"/>
          </a:xfrm>
          <a:prstGeom prst="rect">
            <a:avLst/>
          </a:prstGeom>
          <a:noFill/>
          <a:ln w="9525">
            <a:noFill/>
            <a:miter lim="800000"/>
            <a:headEnd/>
            <a:tailEnd/>
          </a:ln>
          <a:effectLst/>
        </p:spPr>
      </p:pic>
    </p:spTree>
    <p:extLst>
      <p:ext uri="{BB962C8B-B14F-4D97-AF65-F5344CB8AC3E}">
        <p14:creationId xmlns:p14="http://schemas.microsoft.com/office/powerpoint/2010/main" val="2121202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467544" y="737510"/>
            <a:ext cx="8226364" cy="5293757"/>
          </a:xfrm>
          <a:prstGeom prst="rect">
            <a:avLst/>
          </a:prstGeom>
        </p:spPr>
        <p:txBody>
          <a:bodyPr wrap="square">
            <a:spAutoFit/>
          </a:bodyPr>
          <a:lstStyle/>
          <a:p>
            <a:pPr marL="0" lvl="1"/>
            <a:r>
              <a:rPr lang="sk-SK" b="1" dirty="0" smtClean="0">
                <a:latin typeface="Arial" panose="020B0604020202020204" pitchFamily="34" charset="0"/>
                <a:cs typeface="Arial" panose="020B0604020202020204" pitchFamily="34" charset="0"/>
              </a:rPr>
              <a:t>Podmienky poskytnutia príspevku</a:t>
            </a:r>
          </a:p>
          <a:p>
            <a:pPr marL="0" lvl="1"/>
            <a:r>
              <a:rPr lang="sk-SK" sz="1600" dirty="0" smtClean="0">
                <a:latin typeface="Arial" panose="020B0604020202020204" pitchFamily="34" charset="0"/>
                <a:cs typeface="Arial" panose="020B0604020202020204" pitchFamily="34" charset="0"/>
              </a:rPr>
              <a:t>sú uvedené v prílohe č. 8 vyzvania. </a:t>
            </a:r>
          </a:p>
          <a:p>
            <a:pPr marL="0" lvl="1"/>
            <a:endParaRPr lang="sk-SK" sz="1600" b="1" dirty="0">
              <a:latin typeface="Arial" panose="020B0604020202020204" pitchFamily="34" charset="0"/>
              <a:cs typeface="Arial" panose="020B0604020202020204" pitchFamily="34" charset="0"/>
            </a:endParaRPr>
          </a:p>
          <a:p>
            <a:pPr marL="0" lvl="1"/>
            <a:r>
              <a:rPr lang="sk-SK" sz="1600" b="1" dirty="0" smtClean="0">
                <a:latin typeface="Arial" panose="020B0604020202020204" pitchFamily="34" charset="0"/>
                <a:cs typeface="Arial" panose="020B0604020202020204" pitchFamily="34" charset="0"/>
              </a:rPr>
              <a:t>Špecifickú podmienky poskytnutia príspevku oproti iným výzvam:</a:t>
            </a:r>
          </a:p>
          <a:p>
            <a:pPr marL="0" lvl="1"/>
            <a:endParaRPr lang="sk-SK" sz="1600" b="1" dirty="0">
              <a:latin typeface="Arial" panose="020B0604020202020204" pitchFamily="34" charset="0"/>
              <a:cs typeface="Arial" panose="020B0604020202020204" pitchFamily="34" charset="0"/>
            </a:endParaRPr>
          </a:p>
          <a:p>
            <a:pPr marL="285750" lvl="1" indent="-285750">
              <a:buFont typeface="Arial" panose="020B0604020202020204" pitchFamily="34" charset="0"/>
              <a:buChar char="•"/>
            </a:pPr>
            <a:r>
              <a:rPr lang="sk-SK" sz="1600" b="1" dirty="0" smtClean="0">
                <a:latin typeface="Arial" panose="020B0604020202020204" pitchFamily="34" charset="0"/>
                <a:cs typeface="Arial" panose="020B0604020202020204" pitchFamily="34" charset="0"/>
              </a:rPr>
              <a:t>Preukazovanie majetkovo-právnych vzťahov – </a:t>
            </a:r>
            <a:r>
              <a:rPr lang="sk-SK" sz="1600" dirty="0" smtClean="0">
                <a:latin typeface="Arial" panose="020B0604020202020204" pitchFamily="34" charset="0"/>
                <a:cs typeface="Arial" panose="020B0604020202020204" pitchFamily="34" charset="0"/>
              </a:rPr>
              <a:t>postačuje právoplatné rozhodnutie príslušného orgánu o povolení realizácie stavby /napr. právoplatné stavebné povolenie/ </a:t>
            </a:r>
            <a:endParaRPr lang="sk-SK" sz="1600" b="1" dirty="0">
              <a:latin typeface="Arial" panose="020B0604020202020204" pitchFamily="34" charset="0"/>
              <a:cs typeface="Arial" panose="020B0604020202020204" pitchFamily="34" charset="0"/>
            </a:endParaRPr>
          </a:p>
          <a:p>
            <a:endParaRPr lang="sk-SK" sz="1600" b="1" dirty="0"/>
          </a:p>
          <a:p>
            <a:pPr marL="285750" indent="-285750" algn="just">
              <a:buFont typeface="Arial" panose="020B0604020202020204" pitchFamily="34" charset="0"/>
              <a:buChar char="•"/>
            </a:pPr>
            <a:r>
              <a:rPr lang="sk-SK" sz="1600" dirty="0">
                <a:latin typeface="Arial" panose="020B0604020202020204" pitchFamily="34" charset="0"/>
                <a:cs typeface="Arial" panose="020B0604020202020204" pitchFamily="34" charset="0"/>
              </a:rPr>
              <a:t>Žiadateľ musí mať vypracovaný </a:t>
            </a:r>
            <a:r>
              <a:rPr lang="sk-SK" sz="1600" b="1" dirty="0">
                <a:latin typeface="Arial" panose="020B0604020202020204" pitchFamily="34" charset="0"/>
                <a:cs typeface="Arial" panose="020B0604020202020204" pitchFamily="34" charset="0"/>
              </a:rPr>
              <a:t>stavebný zámer verejnej práce </a:t>
            </a:r>
            <a:r>
              <a:rPr lang="sk-SK" sz="1600" dirty="0">
                <a:latin typeface="Arial" panose="020B0604020202020204" pitchFamily="34" charset="0"/>
                <a:cs typeface="Arial" panose="020B0604020202020204" pitchFamily="34" charset="0"/>
              </a:rPr>
              <a:t>v zmysle zákona č. 254/1998 Z. z. o verejných prácach v znení neskorších </a:t>
            </a:r>
            <a:r>
              <a:rPr lang="sk-SK" sz="1600" dirty="0" smtClean="0">
                <a:latin typeface="Arial" panose="020B0604020202020204" pitchFamily="34" charset="0"/>
                <a:cs typeface="Arial" panose="020B0604020202020204" pitchFamily="34" charset="0"/>
              </a:rPr>
              <a:t>predpisov. Žiadateľ </a:t>
            </a:r>
            <a:r>
              <a:rPr lang="sk-SK" sz="1600" dirty="0">
                <a:latin typeface="Arial" panose="020B0604020202020204" pitchFamily="34" charset="0"/>
                <a:cs typeface="Arial" panose="020B0604020202020204" pitchFamily="34" charset="0"/>
              </a:rPr>
              <a:t>preukazuje splnenie tejto podmienky </a:t>
            </a:r>
            <a:r>
              <a:rPr lang="sk-SK" sz="1600" dirty="0" smtClean="0">
                <a:latin typeface="Arial" panose="020B0604020202020204" pitchFamily="34" charset="0"/>
                <a:cs typeface="Arial" panose="020B0604020202020204" pitchFamily="34" charset="0"/>
              </a:rPr>
              <a:t>formou </a:t>
            </a:r>
            <a:r>
              <a:rPr lang="sk-SK" sz="1600" dirty="0">
                <a:latin typeface="Arial" panose="020B0604020202020204" pitchFamily="34" charset="0"/>
                <a:cs typeface="Arial" panose="020B0604020202020204" pitchFamily="34" charset="0"/>
              </a:rPr>
              <a:t>čestného vyhlásenia v rámci formulára ŽoNFP, časť 15. Čestné </a:t>
            </a:r>
            <a:r>
              <a:rPr lang="sk-SK" sz="1600" dirty="0" smtClean="0">
                <a:latin typeface="Arial" panose="020B0604020202020204" pitchFamily="34" charset="0"/>
                <a:cs typeface="Arial" panose="020B0604020202020204" pitchFamily="34" charset="0"/>
              </a:rPr>
              <a:t>vyhlásenie. </a:t>
            </a:r>
          </a:p>
          <a:p>
            <a:pPr algn="just"/>
            <a:r>
              <a:rPr lang="sk-SK" sz="1600" dirty="0" smtClean="0">
                <a:latin typeface="Arial" panose="020B0604020202020204" pitchFamily="34" charset="0"/>
                <a:cs typeface="Arial" panose="020B0604020202020204" pitchFamily="34" charset="0"/>
              </a:rPr>
              <a:t>     Relevantné </a:t>
            </a:r>
            <a:r>
              <a:rPr lang="sk-SK" sz="1600" dirty="0">
                <a:latin typeface="Arial" panose="020B0604020202020204" pitchFamily="34" charset="0"/>
                <a:cs typeface="Arial" panose="020B0604020202020204" pitchFamily="34" charset="0"/>
              </a:rPr>
              <a:t>pre projekty, ktorých výška </a:t>
            </a:r>
            <a:r>
              <a:rPr lang="sk-SK" sz="1600" b="1" u="sng" dirty="0">
                <a:latin typeface="Arial" panose="020B0604020202020204" pitchFamily="34" charset="0"/>
                <a:cs typeface="Arial" panose="020B0604020202020204" pitchFamily="34" charset="0"/>
              </a:rPr>
              <a:t>stavebných prác </a:t>
            </a:r>
            <a:r>
              <a:rPr lang="sk-SK" sz="1600" b="1" dirty="0">
                <a:latin typeface="Arial" panose="020B0604020202020204" pitchFamily="34" charset="0"/>
                <a:cs typeface="Arial" panose="020B0604020202020204" pitchFamily="34" charset="0"/>
              </a:rPr>
              <a:t>je viac ako </a:t>
            </a:r>
            <a:r>
              <a:rPr lang="sk-SK" sz="1600" b="1" dirty="0" smtClean="0">
                <a:latin typeface="Arial" panose="020B0604020202020204" pitchFamily="34" charset="0"/>
                <a:cs typeface="Arial" panose="020B0604020202020204" pitchFamily="34" charset="0"/>
              </a:rPr>
              <a:t>1 </a:t>
            </a:r>
            <a:r>
              <a:rPr lang="sk-SK" sz="1600" b="1" dirty="0">
                <a:latin typeface="Arial" panose="020B0604020202020204" pitchFamily="34" charset="0"/>
                <a:cs typeface="Arial" panose="020B0604020202020204" pitchFamily="34" charset="0"/>
              </a:rPr>
              <a:t>327 756,75</a:t>
            </a:r>
            <a:r>
              <a:rPr lang="sk-SK" sz="1600" b="1" dirty="0" smtClean="0">
                <a:latin typeface="Arial" panose="020B0604020202020204" pitchFamily="34" charset="0"/>
                <a:cs typeface="Arial" panose="020B0604020202020204" pitchFamily="34" charset="0"/>
              </a:rPr>
              <a:t>€</a:t>
            </a:r>
          </a:p>
          <a:p>
            <a:pPr algn="just"/>
            <a:endParaRPr lang="sk-SK" sz="1600" b="1" dirty="0">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sk-SK" sz="1600" b="1" dirty="0" smtClean="0">
                <a:latin typeface="Arial" panose="020B0604020202020204" pitchFamily="34" charset="0"/>
                <a:cs typeface="Arial" panose="020B0604020202020204" pitchFamily="34" charset="0"/>
              </a:rPr>
              <a:t>Maximálna a minimálna výška pomoci</a:t>
            </a:r>
          </a:p>
          <a:p>
            <a:pPr marL="285750" indent="-285750" algn="just">
              <a:buFont typeface="Arial" panose="020B0604020202020204" pitchFamily="34" charset="0"/>
              <a:buChar char="•"/>
            </a:pPr>
            <a:r>
              <a:rPr lang="sk-SK" sz="1600" b="1" dirty="0" smtClean="0">
                <a:latin typeface="Arial" panose="020B0604020202020204" pitchFamily="34" charset="0"/>
                <a:cs typeface="Arial" panose="020B0604020202020204" pitchFamily="34" charset="0"/>
              </a:rPr>
              <a:t>Hodnotenie ŽoNFP zohľadňuje parametrický údaj – </a:t>
            </a:r>
            <a:r>
              <a:rPr lang="sk-SK" sz="1600" dirty="0" smtClean="0">
                <a:latin typeface="Arial" panose="020B0604020202020204" pitchFamily="34" charset="0"/>
                <a:cs typeface="Arial" panose="020B0604020202020204" pitchFamily="34" charset="0"/>
              </a:rPr>
              <a:t>ide o hodnotu projektu na jednotku </a:t>
            </a:r>
            <a:r>
              <a:rPr lang="sk-SK" sz="1600" dirty="0" smtClean="0">
                <a:latin typeface="Arial" panose="020B0604020202020204" pitchFamily="34" charset="0"/>
                <a:cs typeface="Arial" panose="020B0604020202020204" pitchFamily="34" charset="0"/>
              </a:rPr>
              <a:t>ukazovateľa</a:t>
            </a:r>
          </a:p>
          <a:p>
            <a:pPr marL="285750" indent="-285750" algn="just">
              <a:buFont typeface="Arial" panose="020B0604020202020204" pitchFamily="34" charset="0"/>
              <a:buChar char="•"/>
            </a:pPr>
            <a:r>
              <a:rPr lang="sk-SK" sz="1600" b="1" dirty="0" smtClean="0">
                <a:latin typeface="Arial" panose="020B0604020202020204" pitchFamily="34" charset="0"/>
                <a:cs typeface="Arial" panose="020B0604020202020204" pitchFamily="34" charset="0"/>
              </a:rPr>
              <a:t>Sociálny aspekt vo verejnom obstarávaní – </a:t>
            </a:r>
            <a:r>
              <a:rPr lang="sk-SK" sz="1600" dirty="0" smtClean="0">
                <a:latin typeface="Arial" panose="020B0604020202020204" pitchFamily="34" charset="0"/>
                <a:cs typeface="Arial" panose="020B0604020202020204" pitchFamily="34" charset="0"/>
              </a:rPr>
              <a:t>zmluvná povinnosť zamestnať 2 osoby z prostredia MRK (</a:t>
            </a:r>
            <a:r>
              <a:rPr lang="sk-SK" sz="1600" dirty="0" err="1" smtClean="0">
                <a:latin typeface="Arial" panose="020B0604020202020204" pitchFamily="34" charset="0"/>
                <a:cs typeface="Arial" panose="020B0604020202020204" pitchFamily="34" charset="0"/>
              </a:rPr>
              <a:t>info</a:t>
            </a:r>
            <a:r>
              <a:rPr lang="sk-SK" sz="1600" dirty="0" smtClean="0">
                <a:latin typeface="Arial" panose="020B0604020202020204" pitchFamily="34" charset="0"/>
                <a:cs typeface="Arial" panose="020B0604020202020204" pitchFamily="34" charset="0"/>
              </a:rPr>
              <a:t> vo formulári </a:t>
            </a:r>
            <a:r>
              <a:rPr lang="sk-SK" sz="1600" dirty="0" err="1" smtClean="0">
                <a:latin typeface="Arial" panose="020B0604020202020204" pitchFamily="34" charset="0"/>
                <a:cs typeface="Arial" panose="020B0604020202020204" pitchFamily="34" charset="0"/>
              </a:rPr>
              <a:t>ŽoNFP</a:t>
            </a:r>
            <a:r>
              <a:rPr lang="sk-SK" sz="1600" dirty="0" smtClean="0">
                <a:latin typeface="Arial" panose="020B0604020202020204" pitchFamily="34" charset="0"/>
                <a:cs typeface="Arial" panose="020B0604020202020204" pitchFamily="34" charset="0"/>
              </a:rPr>
              <a:t>)</a:t>
            </a:r>
            <a:endParaRPr lang="sk-SK" sz="1600" b="1" dirty="0">
              <a:latin typeface="Arial" panose="020B0604020202020204" pitchFamily="34" charset="0"/>
              <a:cs typeface="Arial" panose="020B0604020202020204" pitchFamily="34" charset="0"/>
            </a:endParaRPr>
          </a:p>
          <a:p>
            <a:endParaRPr lang="sk-SK" sz="1600" dirty="0"/>
          </a:p>
        </p:txBody>
      </p:sp>
      <p:sp>
        <p:nvSpPr>
          <p:cNvPr id="4" name="Obdĺžnik 3"/>
          <p:cNvSpPr/>
          <p:nvPr/>
        </p:nvSpPr>
        <p:spPr>
          <a:xfrm>
            <a:off x="-612576" y="214290"/>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214290"/>
            <a:ext cx="2581281" cy="1371198"/>
          </a:xfrm>
          <a:prstGeom prst="rect">
            <a:avLst/>
          </a:prstGeom>
          <a:noFill/>
          <a:ln w="9525">
            <a:noFill/>
            <a:miter lim="800000"/>
            <a:headEnd/>
            <a:tailEnd/>
          </a:ln>
          <a:effectLst/>
        </p:spPr>
      </p:pic>
    </p:spTree>
    <p:extLst>
      <p:ext uri="{BB962C8B-B14F-4D97-AF65-F5344CB8AC3E}">
        <p14:creationId xmlns:p14="http://schemas.microsoft.com/office/powerpoint/2010/main" val="3289912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629013" y="740043"/>
            <a:ext cx="8760289" cy="1292662"/>
          </a:xfrm>
          <a:prstGeom prst="rect">
            <a:avLst/>
          </a:prstGeom>
        </p:spPr>
        <p:txBody>
          <a:bodyPr wrap="square">
            <a:spAutoFit/>
          </a:bodyPr>
          <a:lstStyle/>
          <a:p>
            <a:pPr lvl="0" eaLnBrk="0" hangingPunct="0"/>
            <a:r>
              <a:rPr lang="sk-SK" sz="2400" b="1" u="sng" dirty="0" smtClean="0">
                <a:solidFill>
                  <a:srgbClr val="000000"/>
                </a:solidFill>
                <a:latin typeface="Calibri" panose="020F0502020204030204" pitchFamily="34" charset="0"/>
                <a:ea typeface="Calibri" panose="020F0502020204030204" pitchFamily="34" charset="0"/>
                <a:cs typeface="Calibri" panose="020F0502020204030204" pitchFamily="34" charset="0"/>
              </a:rPr>
              <a:t>Výška </a:t>
            </a:r>
            <a:r>
              <a:rPr lang="sk-SK" sz="2400" b="1" u="sng" dirty="0">
                <a:solidFill>
                  <a:srgbClr val="000000"/>
                </a:solidFill>
                <a:latin typeface="Calibri" panose="020F0502020204030204" pitchFamily="34" charset="0"/>
                <a:ea typeface="Calibri" panose="020F0502020204030204" pitchFamily="34" charset="0"/>
                <a:cs typeface="Calibri" panose="020F0502020204030204" pitchFamily="34" charset="0"/>
              </a:rPr>
              <a:t>príspevku na projekt</a:t>
            </a:r>
            <a:endParaRPr lang="sk-SK" sz="800" dirty="0"/>
          </a:p>
          <a:p>
            <a:pPr lvl="0" eaLnBrk="0" hangingPunct="0"/>
            <a:r>
              <a:rPr lang="sk-SK" b="1" dirty="0">
                <a:latin typeface="Calibri" panose="020F0502020204030204" pitchFamily="34" charset="0"/>
                <a:ea typeface="Calibri" panose="020F0502020204030204" pitchFamily="34" charset="0"/>
                <a:cs typeface="Calibri" panose="020F0502020204030204" pitchFamily="34" charset="0"/>
              </a:rPr>
              <a:t>Minimálna</a:t>
            </a:r>
            <a:r>
              <a:rPr lang="sk-SK" dirty="0">
                <a:latin typeface="Calibri" panose="020F0502020204030204" pitchFamily="34" charset="0"/>
                <a:ea typeface="Calibri" panose="020F0502020204030204" pitchFamily="34" charset="0"/>
                <a:cs typeface="Calibri" panose="020F0502020204030204" pitchFamily="34" charset="0"/>
              </a:rPr>
              <a:t> </a:t>
            </a:r>
            <a:r>
              <a:rPr lang="sk-SK" b="1" dirty="0">
                <a:latin typeface="Calibri" panose="020F0502020204030204" pitchFamily="34" charset="0"/>
                <a:ea typeface="Calibri" panose="020F0502020204030204" pitchFamily="34" charset="0"/>
                <a:cs typeface="Calibri" panose="020F0502020204030204" pitchFamily="34" charset="0"/>
              </a:rPr>
              <a:t>výška príspevku</a:t>
            </a:r>
            <a:r>
              <a:rPr lang="sk-SK" dirty="0">
                <a:latin typeface="Calibri" panose="020F0502020204030204" pitchFamily="34" charset="0"/>
                <a:ea typeface="Calibri" panose="020F0502020204030204" pitchFamily="34" charset="0"/>
                <a:cs typeface="Calibri" panose="020F0502020204030204" pitchFamily="34" charset="0"/>
              </a:rPr>
              <a:t> pre projekt nie je stanovená.    </a:t>
            </a:r>
            <a:endParaRPr lang="sk-SK" sz="800" dirty="0"/>
          </a:p>
          <a:p>
            <a:pPr lvl="0" eaLnBrk="0" hangingPunct="0"/>
            <a:r>
              <a:rPr lang="sk-SK" b="1" dirty="0">
                <a:latin typeface="Calibri" panose="020F0502020204030204" pitchFamily="34" charset="0"/>
                <a:ea typeface="Calibri" panose="020F0502020204030204" pitchFamily="34" charset="0"/>
                <a:cs typeface="Calibri" panose="020F0502020204030204" pitchFamily="34" charset="0"/>
              </a:rPr>
              <a:t>Maximálna výška príspevku</a:t>
            </a:r>
            <a:r>
              <a:rPr lang="sk-SK" dirty="0">
                <a:latin typeface="Calibri" panose="020F0502020204030204" pitchFamily="34" charset="0"/>
                <a:ea typeface="Calibri" panose="020F0502020204030204" pitchFamily="34" charset="0"/>
                <a:cs typeface="Calibri" panose="020F0502020204030204" pitchFamily="34" charset="0"/>
              </a:rPr>
              <a:t>: </a:t>
            </a:r>
            <a:r>
              <a:rPr lang="sk-SK" b="1" dirty="0">
                <a:latin typeface="Calibri" panose="020F0502020204030204" pitchFamily="34" charset="0"/>
                <a:ea typeface="Calibri" panose="020F0502020204030204" pitchFamily="34" charset="0"/>
                <a:cs typeface="Calibri" panose="020F0502020204030204" pitchFamily="34" charset="0"/>
              </a:rPr>
              <a:t>1 425 000,- EUR (NFP) </a:t>
            </a:r>
            <a:endParaRPr lang="sk-SK" sz="800" dirty="0"/>
          </a:p>
          <a:p>
            <a:pPr lvl="0" eaLnBrk="0" hangingPunct="0"/>
            <a:r>
              <a:rPr lang="sk-SK" dirty="0">
                <a:latin typeface="Calibri" panose="020F0502020204030204" pitchFamily="34" charset="0"/>
                <a:ea typeface="Calibri" panose="020F0502020204030204" pitchFamily="34" charset="0"/>
                <a:cs typeface="Calibri" panose="020F0502020204030204" pitchFamily="34" charset="0"/>
              </a:rPr>
              <a:t>Celkové oprávnené výdavky (COV) uvedené v ŽoNFP </a:t>
            </a:r>
            <a:r>
              <a:rPr lang="sk-SK" b="1" dirty="0">
                <a:latin typeface="Calibri" panose="020F0502020204030204" pitchFamily="34" charset="0"/>
                <a:ea typeface="Calibri" panose="020F0502020204030204" pitchFamily="34" charset="0"/>
                <a:cs typeface="Calibri" panose="020F0502020204030204" pitchFamily="34" charset="0"/>
              </a:rPr>
              <a:t>nesmú presiahnuť 1 500 000,- </a:t>
            </a:r>
            <a:r>
              <a:rPr lang="sk-SK" b="1" dirty="0" smtClean="0">
                <a:latin typeface="Calibri" panose="020F0502020204030204" pitchFamily="34" charset="0"/>
                <a:ea typeface="Calibri" panose="020F0502020204030204" pitchFamily="34" charset="0"/>
                <a:cs typeface="Calibri" panose="020F0502020204030204" pitchFamily="34" charset="0"/>
              </a:rPr>
              <a:t>EUR</a:t>
            </a:r>
            <a:endParaRPr lang="sk-SK" sz="800" dirty="0"/>
          </a:p>
        </p:txBody>
      </p:sp>
      <p:sp>
        <p:nvSpPr>
          <p:cNvPr id="4" name="Obdĺžnik 3"/>
          <p:cNvSpPr/>
          <p:nvPr/>
        </p:nvSpPr>
        <p:spPr>
          <a:xfrm>
            <a:off x="-684584" y="214290"/>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214290"/>
            <a:ext cx="2581281" cy="1371198"/>
          </a:xfrm>
          <a:prstGeom prst="rect">
            <a:avLst/>
          </a:prstGeom>
          <a:noFill/>
          <a:ln w="9525">
            <a:noFill/>
            <a:miter lim="800000"/>
            <a:headEnd/>
            <a:tailEnd/>
          </a:ln>
          <a:effectLst/>
        </p:spPr>
      </p:pic>
      <p:graphicFrame>
        <p:nvGraphicFramePr>
          <p:cNvPr id="7" name="Tabuľka 6"/>
          <p:cNvGraphicFramePr>
            <a:graphicFrameLocks noGrp="1"/>
          </p:cNvGraphicFramePr>
          <p:nvPr>
            <p:extLst>
              <p:ext uri="{D42A27DB-BD31-4B8C-83A1-F6EECF244321}">
                <p14:modId xmlns:p14="http://schemas.microsoft.com/office/powerpoint/2010/main" val="266080636"/>
              </p:ext>
            </p:extLst>
          </p:nvPr>
        </p:nvGraphicFramePr>
        <p:xfrm>
          <a:off x="683568" y="2111241"/>
          <a:ext cx="7752036" cy="2453640"/>
        </p:xfrm>
        <a:graphic>
          <a:graphicData uri="http://schemas.openxmlformats.org/drawingml/2006/table">
            <a:tbl>
              <a:tblPr firstRow="1" firstCol="1" bandRow="1">
                <a:tableStyleId>{16D9F66E-5EB9-4882-86FB-DCBF35E3C3E4}</a:tableStyleId>
              </a:tblPr>
              <a:tblGrid>
                <a:gridCol w="4896543">
                  <a:extLst>
                    <a:ext uri="{9D8B030D-6E8A-4147-A177-3AD203B41FA5}">
                      <a16:colId xmlns:a16="http://schemas.microsoft.com/office/drawing/2014/main" val="20000"/>
                    </a:ext>
                  </a:extLst>
                </a:gridCol>
                <a:gridCol w="2855493">
                  <a:extLst>
                    <a:ext uri="{9D8B030D-6E8A-4147-A177-3AD203B41FA5}">
                      <a16:colId xmlns:a16="http://schemas.microsoft.com/office/drawing/2014/main" val="20001"/>
                    </a:ext>
                  </a:extLst>
                </a:gridCol>
              </a:tblGrid>
              <a:tr h="207645">
                <a:tc>
                  <a:txBody>
                    <a:bodyPr/>
                    <a:lstStyle/>
                    <a:p>
                      <a:pPr algn="ctr">
                        <a:lnSpc>
                          <a:spcPct val="115000"/>
                        </a:lnSpc>
                        <a:spcAft>
                          <a:spcPts val="600"/>
                        </a:spcAft>
                      </a:pPr>
                      <a:r>
                        <a:rPr lang="sk-SK" sz="1400" dirty="0">
                          <a:effectLst/>
                        </a:rPr>
                        <a:t>Počet podporených osôb MRK, ktorým sa v dôsledku realizácie projektu zabezpečí prístup k zlepšeným podmienkam bývania prostredníctvom základnej technickej infraštruktúry</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600"/>
                        </a:spcAft>
                      </a:pPr>
                      <a:r>
                        <a:rPr lang="sk-SK" sz="1400" dirty="0">
                          <a:effectLst/>
                        </a:rPr>
                        <a:t>Maximálna výška COV </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000"/>
                  </a:ext>
                </a:extLst>
              </a:tr>
              <a:tr h="199390">
                <a:tc>
                  <a:txBody>
                    <a:bodyPr/>
                    <a:lstStyle/>
                    <a:p>
                      <a:pPr algn="ctr">
                        <a:lnSpc>
                          <a:spcPct val="115000"/>
                        </a:lnSpc>
                        <a:spcAft>
                          <a:spcPts val="0"/>
                        </a:spcAft>
                      </a:pPr>
                      <a:r>
                        <a:rPr lang="sk-SK" sz="1400">
                          <a:effectLst/>
                        </a:rPr>
                        <a:t>50 - 99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a:effectLst/>
                        </a:rPr>
                        <a:t>150 000,00 EUR</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99390">
                <a:tc>
                  <a:txBody>
                    <a:bodyPr/>
                    <a:lstStyle/>
                    <a:p>
                      <a:pPr algn="ctr">
                        <a:lnSpc>
                          <a:spcPct val="115000"/>
                        </a:lnSpc>
                        <a:spcAft>
                          <a:spcPts val="0"/>
                        </a:spcAft>
                      </a:pPr>
                      <a:r>
                        <a:rPr lang="sk-SK" sz="1400">
                          <a:effectLst/>
                        </a:rPr>
                        <a:t>100 - 199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a:effectLst/>
                        </a:rPr>
                        <a:t>250 000,00 EUR</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07645">
                <a:tc>
                  <a:txBody>
                    <a:bodyPr/>
                    <a:lstStyle/>
                    <a:p>
                      <a:pPr algn="ctr">
                        <a:lnSpc>
                          <a:spcPct val="115000"/>
                        </a:lnSpc>
                        <a:spcAft>
                          <a:spcPts val="0"/>
                        </a:spcAft>
                      </a:pPr>
                      <a:r>
                        <a:rPr lang="sk-SK" sz="1400">
                          <a:effectLst/>
                        </a:rPr>
                        <a:t>200 – 349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a:effectLst/>
                        </a:rPr>
                        <a:t>500 000,00 EUR</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207645">
                <a:tc>
                  <a:txBody>
                    <a:bodyPr/>
                    <a:lstStyle/>
                    <a:p>
                      <a:pPr algn="ctr">
                        <a:lnSpc>
                          <a:spcPct val="115000"/>
                        </a:lnSpc>
                        <a:spcAft>
                          <a:spcPts val="0"/>
                        </a:spcAft>
                      </a:pPr>
                      <a:r>
                        <a:rPr lang="sk-SK" sz="1400">
                          <a:effectLst/>
                        </a:rPr>
                        <a:t>350 – 499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a:effectLst/>
                        </a:rPr>
                        <a:t>750 000,00 EUR</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207645">
                <a:tc>
                  <a:txBody>
                    <a:bodyPr/>
                    <a:lstStyle/>
                    <a:p>
                      <a:pPr algn="ctr">
                        <a:lnSpc>
                          <a:spcPct val="115000"/>
                        </a:lnSpc>
                        <a:spcAft>
                          <a:spcPts val="0"/>
                        </a:spcAft>
                      </a:pPr>
                      <a:r>
                        <a:rPr lang="sk-SK" sz="1400">
                          <a:effectLst/>
                        </a:rPr>
                        <a:t>500 – 749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a:effectLst/>
                        </a:rPr>
                        <a:t>1 000 000,00 EUR</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207645">
                <a:tc>
                  <a:txBody>
                    <a:bodyPr/>
                    <a:lstStyle/>
                    <a:p>
                      <a:pPr algn="ctr">
                        <a:lnSpc>
                          <a:spcPct val="115000"/>
                        </a:lnSpc>
                        <a:spcAft>
                          <a:spcPts val="0"/>
                        </a:spcAft>
                      </a:pPr>
                      <a:r>
                        <a:rPr lang="sk-SK" sz="1400">
                          <a:effectLst/>
                        </a:rPr>
                        <a:t>750 – 1099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a:effectLst/>
                        </a:rPr>
                        <a:t>1 250 000,00 EUR</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207645">
                <a:tc>
                  <a:txBody>
                    <a:bodyPr/>
                    <a:lstStyle/>
                    <a:p>
                      <a:pPr algn="ctr">
                        <a:lnSpc>
                          <a:spcPct val="115000"/>
                        </a:lnSpc>
                        <a:spcAft>
                          <a:spcPts val="0"/>
                        </a:spcAft>
                      </a:pPr>
                      <a:r>
                        <a:rPr lang="sk-SK" sz="1400">
                          <a:effectLst/>
                        </a:rPr>
                        <a:t>1100 – a viac osôb MRK</a:t>
                      </a:r>
                      <a:endParaRPr lang="sk-SK"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400" dirty="0">
                          <a:effectLst/>
                        </a:rPr>
                        <a:t>1 500 000,00 EUR</a:t>
                      </a:r>
                      <a:endParaRPr lang="sk-S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bl>
          </a:graphicData>
        </a:graphic>
      </p:graphicFrame>
      <p:sp>
        <p:nvSpPr>
          <p:cNvPr id="10" name="Rectangle 3"/>
          <p:cNvSpPr>
            <a:spLocks noChangeArrowheads="1"/>
          </p:cNvSpPr>
          <p:nvPr/>
        </p:nvSpPr>
        <p:spPr bwMode="auto">
          <a:xfrm>
            <a:off x="629013" y="4653136"/>
            <a:ext cx="81369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180975" algn="l"/>
              </a:tabLst>
              <a:defRPr>
                <a:solidFill>
                  <a:schemeClr val="tx1"/>
                </a:solidFill>
                <a:latin typeface="Arial" panose="020B0604020202020204" pitchFamily="34" charset="0"/>
              </a:defRPr>
            </a:lvl1pPr>
            <a:lvl2pPr eaLnBrk="0" hangingPunct="0">
              <a:tabLst>
                <a:tab pos="180975" algn="l"/>
              </a:tabLst>
              <a:defRPr>
                <a:solidFill>
                  <a:schemeClr val="tx1"/>
                </a:solidFill>
                <a:latin typeface="Arial" panose="020B0604020202020204" pitchFamily="34" charset="0"/>
              </a:defRPr>
            </a:lvl2pPr>
            <a:lvl3pPr eaLnBrk="0" hangingPunct="0">
              <a:tabLst>
                <a:tab pos="180975" algn="l"/>
              </a:tabLst>
              <a:defRPr>
                <a:solidFill>
                  <a:schemeClr val="tx1"/>
                </a:solidFill>
                <a:latin typeface="Arial" panose="020B0604020202020204" pitchFamily="34" charset="0"/>
              </a:defRPr>
            </a:lvl3pPr>
            <a:lvl4pPr eaLnBrk="0" hangingPunct="0">
              <a:tabLst>
                <a:tab pos="180975" algn="l"/>
              </a:tabLst>
              <a:defRPr>
                <a:solidFill>
                  <a:schemeClr val="tx1"/>
                </a:solidFill>
                <a:latin typeface="Arial" panose="020B0604020202020204" pitchFamily="34" charset="0"/>
              </a:defRPr>
            </a:lvl4pPr>
            <a:lvl5pPr eaLnBrk="0" hangingPunct="0">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lang="sk-SK" sz="1600" dirty="0" smtClean="0">
                <a:latin typeface="Calibri" panose="020F0502020204030204" pitchFamily="34" charset="0"/>
                <a:ea typeface="Calibri" panose="020F0502020204030204" pitchFamily="34" charset="0"/>
                <a:cs typeface="Calibri" panose="020F0502020204030204" pitchFamily="34" charset="0"/>
              </a:rPr>
              <a:t>V</a:t>
            </a:r>
            <a:r>
              <a:rPr lang="sk-SK" sz="1600" dirty="0">
                <a:latin typeface="Calibri" panose="020F0502020204030204" pitchFamily="34" charset="0"/>
                <a:ea typeface="Calibri" panose="020F0502020204030204" pitchFamily="34" charset="0"/>
                <a:cs typeface="Calibri" panose="020F0502020204030204" pitchFamily="34" charset="0"/>
              </a:rPr>
              <a:t> prípade, ak žiadateľ predkladá viac projektov v rámci výzvy v tom istom osídlení (podporené tie isté osoby  MRK), pre posúdenie maximálnej výšky COV, sa do celkového počtu podporených osôb MRK počítajú tieto osoby iba raz. Nedochádza k ich spočítaniu, nakoľko sa jedná o tie isté osoby. </a:t>
            </a:r>
          </a:p>
        </p:txBody>
      </p:sp>
    </p:spTree>
    <p:extLst>
      <p:ext uri="{BB962C8B-B14F-4D97-AF65-F5344CB8AC3E}">
        <p14:creationId xmlns:p14="http://schemas.microsoft.com/office/powerpoint/2010/main" val="3123467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611560" y="1211542"/>
            <a:ext cx="8760289" cy="369332"/>
          </a:xfrm>
          <a:prstGeom prst="rect">
            <a:avLst/>
          </a:prstGeom>
        </p:spPr>
        <p:txBody>
          <a:bodyPr wrap="square">
            <a:spAutoFit/>
          </a:bodyPr>
          <a:lstStyle/>
          <a:p>
            <a:r>
              <a:rPr lang="sk-SK" b="1" u="sng"/>
              <a:t>Benchmarky a finančné limity</a:t>
            </a:r>
            <a:endParaRPr lang="sk-SK" dirty="0" smtClean="0">
              <a:cs typeface="WenQuanYi Zen Hei" charset="0"/>
            </a:endParaRPr>
          </a:p>
        </p:txBody>
      </p:sp>
      <p:sp>
        <p:nvSpPr>
          <p:cNvPr id="4" name="Obdĺžnik 3"/>
          <p:cNvSpPr/>
          <p:nvPr/>
        </p:nvSpPr>
        <p:spPr>
          <a:xfrm>
            <a:off x="-684584" y="411908"/>
            <a:ext cx="8784976" cy="523220"/>
          </a:xfrm>
          <a:prstGeom prst="rect">
            <a:avLst/>
          </a:prstGeom>
        </p:spPr>
        <p:txBody>
          <a:bodyPr wrap="square">
            <a:spAutoFit/>
          </a:bodyPr>
          <a:lstStyle/>
          <a:p>
            <a:pPr algn="ctr"/>
            <a:r>
              <a:rPr lang="sk-SK" sz="2800" b="1" dirty="0" smtClean="0">
                <a:solidFill>
                  <a:srgbClr val="F79646">
                    <a:lumMod val="75000"/>
                  </a:srgbClr>
                </a:solidFill>
              </a:rPr>
              <a:t>Informácie k výzve</a:t>
            </a:r>
            <a:endParaRPr lang="en-AU" dirty="0">
              <a:solidFill>
                <a:prstClr val="black">
                  <a:lumMod val="65000"/>
                  <a:lumOff val="35000"/>
                </a:prstClr>
              </a:solidFill>
            </a:endParaRPr>
          </a:p>
        </p:txBody>
      </p:sp>
      <p:pic>
        <p:nvPicPr>
          <p:cNvPr id="1026" name="Picture 2"/>
          <p:cNvPicPr>
            <a:picLocks noChangeAspect="1" noChangeArrowheads="1"/>
          </p:cNvPicPr>
          <p:nvPr/>
        </p:nvPicPr>
        <p:blipFill>
          <a:blip r:embed="rId4"/>
          <a:srcRect t="17246"/>
          <a:stretch>
            <a:fillRect/>
          </a:stretch>
        </p:blipFill>
        <p:spPr bwMode="auto">
          <a:xfrm>
            <a:off x="6286512" y="214290"/>
            <a:ext cx="2581281" cy="1371198"/>
          </a:xfrm>
          <a:prstGeom prst="rect">
            <a:avLst/>
          </a:prstGeom>
          <a:noFill/>
          <a:ln w="9525">
            <a:noFill/>
            <a:miter lim="800000"/>
            <a:headEnd/>
            <a:tailEnd/>
          </a:ln>
          <a:effectLst/>
        </p:spPr>
      </p:pic>
      <p:graphicFrame>
        <p:nvGraphicFramePr>
          <p:cNvPr id="2" name="Tabuľka 1"/>
          <p:cNvGraphicFramePr>
            <a:graphicFrameLocks noGrp="1"/>
          </p:cNvGraphicFramePr>
          <p:nvPr>
            <p:extLst>
              <p:ext uri="{D42A27DB-BD31-4B8C-83A1-F6EECF244321}">
                <p14:modId xmlns:p14="http://schemas.microsoft.com/office/powerpoint/2010/main" val="4087245328"/>
              </p:ext>
            </p:extLst>
          </p:nvPr>
        </p:nvGraphicFramePr>
        <p:xfrm>
          <a:off x="539552" y="1785939"/>
          <a:ext cx="7848872" cy="3816939"/>
        </p:xfrm>
        <a:graphic>
          <a:graphicData uri="http://schemas.openxmlformats.org/drawingml/2006/table">
            <a:tbl>
              <a:tblPr firstRow="1" firstCol="1" bandRow="1">
                <a:tableStyleId>{16D9F66E-5EB9-4882-86FB-DCBF35E3C3E4}</a:tableStyleId>
              </a:tblPr>
              <a:tblGrid>
                <a:gridCol w="4485071">
                  <a:extLst>
                    <a:ext uri="{9D8B030D-6E8A-4147-A177-3AD203B41FA5}">
                      <a16:colId xmlns:a16="http://schemas.microsoft.com/office/drawing/2014/main" val="20000"/>
                    </a:ext>
                  </a:extLst>
                </a:gridCol>
                <a:gridCol w="1611822">
                  <a:extLst>
                    <a:ext uri="{9D8B030D-6E8A-4147-A177-3AD203B41FA5}">
                      <a16:colId xmlns:a16="http://schemas.microsoft.com/office/drawing/2014/main" val="20001"/>
                    </a:ext>
                  </a:extLst>
                </a:gridCol>
                <a:gridCol w="1751979">
                  <a:extLst>
                    <a:ext uri="{9D8B030D-6E8A-4147-A177-3AD203B41FA5}">
                      <a16:colId xmlns:a16="http://schemas.microsoft.com/office/drawing/2014/main" val="20002"/>
                    </a:ext>
                  </a:extLst>
                </a:gridCol>
              </a:tblGrid>
              <a:tr h="274909">
                <a:tc>
                  <a:txBody>
                    <a:bodyPr/>
                    <a:lstStyle/>
                    <a:p>
                      <a:pPr algn="ctr">
                        <a:lnSpc>
                          <a:spcPct val="115000"/>
                        </a:lnSpc>
                        <a:spcAft>
                          <a:spcPts val="0"/>
                        </a:spcAft>
                      </a:pPr>
                      <a:r>
                        <a:rPr lang="sk-SK" sz="1200" dirty="0">
                          <a:effectLst/>
                        </a:rPr>
                        <a:t>Oprávnený výdavok na stavebné </a:t>
                      </a:r>
                      <a:r>
                        <a:rPr lang="sk-SK" sz="1200" dirty="0" smtClean="0">
                          <a:effectLst/>
                        </a:rPr>
                        <a:t>práce s </a:t>
                      </a:r>
                      <a:r>
                        <a:rPr lang="sk-SK" sz="1200" dirty="0">
                          <a:effectLst/>
                        </a:rPr>
                        <a:t>DPH</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tc>
                  <a:txBody>
                    <a:bodyPr/>
                    <a:lstStyle/>
                    <a:p>
                      <a:pPr algn="ctr">
                        <a:lnSpc>
                          <a:spcPct val="115000"/>
                        </a:lnSpc>
                        <a:spcAft>
                          <a:spcPts val="0"/>
                        </a:spcAft>
                      </a:pPr>
                      <a:r>
                        <a:rPr lang="sk-SK" sz="1200">
                          <a:effectLst/>
                        </a:rPr>
                        <a:t>Benchmark</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tc>
                  <a:txBody>
                    <a:bodyPr/>
                    <a:lstStyle/>
                    <a:p>
                      <a:pPr algn="ctr">
                        <a:lnSpc>
                          <a:spcPct val="115000"/>
                        </a:lnSpc>
                        <a:spcAft>
                          <a:spcPts val="0"/>
                        </a:spcAft>
                      </a:pPr>
                      <a:r>
                        <a:rPr lang="sk-SK" sz="1200" dirty="0">
                          <a:effectLst/>
                        </a:rPr>
                        <a:t>Finančný limit</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0000"/>
                  </a:ext>
                </a:extLst>
              </a:tr>
              <a:tr h="353060">
                <a:tc>
                  <a:txBody>
                    <a:bodyPr/>
                    <a:lstStyle/>
                    <a:p>
                      <a:pPr>
                        <a:lnSpc>
                          <a:spcPct val="115000"/>
                        </a:lnSpc>
                        <a:spcAft>
                          <a:spcPts val="0"/>
                        </a:spcAft>
                      </a:pPr>
                      <a:r>
                        <a:rPr lang="sk-SK" sz="1200" dirty="0">
                          <a:effectLst/>
                        </a:rPr>
                        <a:t>Pozemné komunikácie (cesty) </a:t>
                      </a:r>
                      <a:r>
                        <a:rPr lang="sk-SK" sz="1200" dirty="0" smtClean="0">
                          <a:effectLst/>
                        </a:rPr>
                        <a:t> NOVOSTAVBA, REKONŠTRUKCIA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110,00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140,00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356235">
                <a:tc>
                  <a:txBody>
                    <a:bodyPr/>
                    <a:lstStyle/>
                    <a:p>
                      <a:pPr>
                        <a:lnSpc>
                          <a:spcPct val="115000"/>
                        </a:lnSpc>
                        <a:spcAft>
                          <a:spcPts val="0"/>
                        </a:spcAft>
                      </a:pPr>
                      <a:r>
                        <a:rPr lang="sk-SK" sz="1200">
                          <a:effectLst/>
                        </a:rPr>
                        <a:t>Pozemné komunikácie</a:t>
                      </a:r>
                      <a:r>
                        <a:rPr lang="sk-SK" sz="1200" baseline="30000">
                          <a:effectLst/>
                        </a:rPr>
                        <a:t>5</a:t>
                      </a:r>
                      <a:r>
                        <a:rPr lang="sk-SK" sz="1200">
                          <a:effectLst/>
                        </a:rPr>
                        <a:t> (cesty) </a:t>
                      </a:r>
                      <a:endParaRPr lang="sk-SK" sz="1600">
                        <a:effectLst/>
                      </a:endParaRPr>
                    </a:p>
                    <a:p>
                      <a:pPr marL="21590" algn="just">
                        <a:lnSpc>
                          <a:spcPct val="115000"/>
                        </a:lnSpc>
                        <a:spcAft>
                          <a:spcPts val="0"/>
                        </a:spcAft>
                      </a:pPr>
                      <a:r>
                        <a:rPr lang="sk-SK" sz="1200">
                          <a:effectLst/>
                        </a:rPr>
                        <a:t>Rekonštrukcia - výmena povrchu (podkladná a obrusná vrstva vozovky) </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70,00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dirty="0">
                          <a:effectLst/>
                        </a:rPr>
                        <a:t>-</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56235">
                <a:tc>
                  <a:txBody>
                    <a:bodyPr/>
                    <a:lstStyle/>
                    <a:p>
                      <a:pPr>
                        <a:lnSpc>
                          <a:spcPct val="115000"/>
                        </a:lnSpc>
                        <a:spcAft>
                          <a:spcPts val="0"/>
                        </a:spcAft>
                      </a:pPr>
                      <a:r>
                        <a:rPr lang="sk-SK" sz="1200" dirty="0">
                          <a:effectLst/>
                        </a:rPr>
                        <a:t>Pozemné komunikácie</a:t>
                      </a:r>
                      <a:r>
                        <a:rPr lang="sk-SK" sz="1200" baseline="30000" dirty="0">
                          <a:effectLst/>
                        </a:rPr>
                        <a:t>5</a:t>
                      </a:r>
                      <a:r>
                        <a:rPr lang="sk-SK" sz="1200" dirty="0">
                          <a:effectLst/>
                        </a:rPr>
                        <a:t> (chodníky</a:t>
                      </a:r>
                      <a:r>
                        <a:rPr lang="sk-SK" sz="1200" dirty="0" smtClean="0">
                          <a:effectLst/>
                        </a:rPr>
                        <a:t>) NOVOSTAVBA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110,00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140,00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356235">
                <a:tc>
                  <a:txBody>
                    <a:bodyPr/>
                    <a:lstStyle/>
                    <a:p>
                      <a:pPr>
                        <a:lnSpc>
                          <a:spcPct val="115000"/>
                        </a:lnSpc>
                        <a:spcAft>
                          <a:spcPts val="0"/>
                        </a:spcAft>
                      </a:pPr>
                      <a:r>
                        <a:rPr lang="sk-SK" sz="1200" dirty="0">
                          <a:effectLst/>
                        </a:rPr>
                        <a:t>Pozemné komunikácie</a:t>
                      </a:r>
                      <a:r>
                        <a:rPr lang="sk-SK" sz="1200" baseline="30000" dirty="0">
                          <a:effectLst/>
                        </a:rPr>
                        <a:t>5</a:t>
                      </a:r>
                      <a:r>
                        <a:rPr lang="sk-SK" sz="1200" dirty="0">
                          <a:effectLst/>
                        </a:rPr>
                        <a:t> (chodníky) </a:t>
                      </a:r>
                      <a:r>
                        <a:rPr lang="sk-SK" sz="1200" dirty="0" smtClean="0">
                          <a:effectLst/>
                        </a:rPr>
                        <a:t>REKONŠTRUKCIA </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95,00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125,00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356235">
                <a:tc>
                  <a:txBody>
                    <a:bodyPr/>
                    <a:lstStyle/>
                    <a:p>
                      <a:pPr>
                        <a:lnSpc>
                          <a:spcPct val="115000"/>
                        </a:lnSpc>
                        <a:spcAft>
                          <a:spcPts val="0"/>
                        </a:spcAft>
                      </a:pPr>
                      <a:r>
                        <a:rPr lang="sk-SK" sz="1200" dirty="0">
                          <a:effectLst/>
                        </a:rPr>
                        <a:t>Mostné objekty (mosty, lávky</a:t>
                      </a:r>
                      <a:r>
                        <a:rPr lang="sk-SK" sz="1200" dirty="0" smtClean="0">
                          <a:effectLst/>
                        </a:rPr>
                        <a:t>) NOVOSTAVBA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1400,00 EUR/ 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1960,00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356235">
                <a:tc>
                  <a:txBody>
                    <a:bodyPr/>
                    <a:lstStyle/>
                    <a:p>
                      <a:pPr>
                        <a:lnSpc>
                          <a:spcPct val="115000"/>
                        </a:lnSpc>
                        <a:spcAft>
                          <a:spcPts val="0"/>
                        </a:spcAft>
                      </a:pPr>
                      <a:r>
                        <a:rPr lang="sk-SK" sz="1200" dirty="0">
                          <a:effectLst/>
                        </a:rPr>
                        <a:t>Mostné objekty</a:t>
                      </a:r>
                      <a:r>
                        <a:rPr lang="sk-SK" sz="1200" baseline="30000" dirty="0">
                          <a:effectLst/>
                        </a:rPr>
                        <a:t>6</a:t>
                      </a:r>
                      <a:r>
                        <a:rPr lang="sk-SK" sz="1200" dirty="0">
                          <a:effectLst/>
                        </a:rPr>
                        <a:t> (mosty, lávky</a:t>
                      </a:r>
                      <a:r>
                        <a:rPr lang="sk-SK" sz="1200" dirty="0" smtClean="0">
                          <a:effectLst/>
                        </a:rPr>
                        <a:t>) NOVOSTAVBA</a:t>
                      </a:r>
                      <a:endParaRPr lang="sk-SK" sz="1600" dirty="0">
                        <a:effectLst/>
                      </a:endParaRPr>
                    </a:p>
                    <a:p>
                      <a:pPr>
                        <a:lnSpc>
                          <a:spcPct val="115000"/>
                        </a:lnSpc>
                        <a:spcAft>
                          <a:spcPts val="0"/>
                        </a:spcAft>
                      </a:pPr>
                      <a:r>
                        <a:rPr lang="sk-SK" sz="1200" dirty="0">
                          <a:effectLst/>
                        </a:rPr>
                        <a:t>typ nosnej konštrukcie - presypaný</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940,00 EUR/ 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1580,00 EUR/m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356235">
                <a:tc>
                  <a:txBody>
                    <a:bodyPr/>
                    <a:lstStyle/>
                    <a:p>
                      <a:pPr>
                        <a:lnSpc>
                          <a:spcPct val="115000"/>
                        </a:lnSpc>
                        <a:spcAft>
                          <a:spcPts val="0"/>
                        </a:spcAft>
                      </a:pPr>
                      <a:r>
                        <a:rPr lang="sk-SK" sz="1200" dirty="0">
                          <a:effectLst/>
                        </a:rPr>
                        <a:t>Mostné objekty</a:t>
                      </a:r>
                      <a:r>
                        <a:rPr lang="sk-SK" sz="1200" baseline="30000" dirty="0">
                          <a:effectLst/>
                        </a:rPr>
                        <a:t>6</a:t>
                      </a:r>
                      <a:r>
                        <a:rPr lang="sk-SK" sz="1200" dirty="0">
                          <a:effectLst/>
                        </a:rPr>
                        <a:t> (mosty, lávky</a:t>
                      </a:r>
                      <a:r>
                        <a:rPr lang="sk-SK" sz="1200" dirty="0" smtClean="0">
                          <a:effectLst/>
                        </a:rPr>
                        <a:t>) REKONŠTRUKCIA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1680,00 EUR/ 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2360,00 EUR/ 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356235">
                <a:tc>
                  <a:txBody>
                    <a:bodyPr/>
                    <a:lstStyle/>
                    <a:p>
                      <a:pPr>
                        <a:lnSpc>
                          <a:spcPct val="115000"/>
                        </a:lnSpc>
                        <a:spcAft>
                          <a:spcPts val="0"/>
                        </a:spcAft>
                      </a:pPr>
                      <a:r>
                        <a:rPr lang="sk-SK" sz="1200" dirty="0">
                          <a:effectLst/>
                        </a:rPr>
                        <a:t>Mostné objekty</a:t>
                      </a:r>
                      <a:r>
                        <a:rPr lang="sk-SK" sz="1200" baseline="30000" dirty="0">
                          <a:effectLst/>
                        </a:rPr>
                        <a:t>6</a:t>
                      </a:r>
                      <a:r>
                        <a:rPr lang="sk-SK" sz="1200" dirty="0">
                          <a:effectLst/>
                        </a:rPr>
                        <a:t> (mosty, lávky</a:t>
                      </a:r>
                      <a:r>
                        <a:rPr lang="sk-SK" sz="1200" dirty="0" smtClean="0">
                          <a:effectLst/>
                        </a:rPr>
                        <a:t>) REKONŠTRUKCIA - </a:t>
                      </a:r>
                      <a:r>
                        <a:rPr lang="sk-SK" sz="1200" dirty="0">
                          <a:effectLst/>
                        </a:rPr>
                        <a:t>mostný zvršok</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580,00 EUR/ m</a:t>
                      </a:r>
                      <a:r>
                        <a:rPr lang="sk-SK" sz="1200" baseline="30000">
                          <a:effectLst/>
                        </a:rPr>
                        <a:t>2</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356235">
                <a:tc>
                  <a:txBody>
                    <a:bodyPr/>
                    <a:lstStyle/>
                    <a:p>
                      <a:pPr>
                        <a:lnSpc>
                          <a:spcPct val="115000"/>
                        </a:lnSpc>
                        <a:spcAft>
                          <a:spcPts val="0"/>
                        </a:spcAft>
                      </a:pPr>
                      <a:r>
                        <a:rPr lang="sk-SK" sz="1200" dirty="0">
                          <a:effectLst/>
                        </a:rPr>
                        <a:t>Verejné </a:t>
                      </a:r>
                      <a:r>
                        <a:rPr lang="sk-SK" sz="1200" dirty="0" smtClean="0">
                          <a:effectLst/>
                        </a:rPr>
                        <a:t>osvetlenie  NOVOSTAVBA</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a:effectLst/>
                        </a:rPr>
                        <a:t>110,00/m</a:t>
                      </a:r>
                      <a:endParaRPr lang="sk-SK"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sk-SK" sz="1200" dirty="0">
                          <a:effectLst/>
                        </a:rPr>
                        <a:t>-</a:t>
                      </a:r>
                      <a:endParaRPr lang="sk-SK"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
        <p:nvSpPr>
          <p:cNvPr id="5" name="Rectangle 1"/>
          <p:cNvSpPr>
            <a:spLocks noChangeArrowheads="1"/>
          </p:cNvSpPr>
          <p:nvPr/>
        </p:nvSpPr>
        <p:spPr bwMode="auto">
          <a:xfrm>
            <a:off x="1646238" y="1785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sk-SK" sz="1800" b="0" i="0" u="none" strike="noStrike" cap="none" normalizeH="0" baseline="0" smtClean="0">
                <a:ln>
                  <a:noFill/>
                </a:ln>
                <a:solidFill>
                  <a:schemeClr val="tx1"/>
                </a:solidFill>
                <a:effectLst/>
                <a:latin typeface="Arial" panose="020B0604020202020204" pitchFamily="34" charset="0"/>
              </a:rPr>
              <a:t/>
            </a:r>
            <a:br>
              <a:rPr kumimoji="0" lang="sk-SK" sz="1800" b="0" i="0" u="none" strike="noStrike" cap="none" normalizeH="0" baseline="0" smtClean="0">
                <a:ln>
                  <a:noFill/>
                </a:ln>
                <a:solidFill>
                  <a:schemeClr val="tx1"/>
                </a:solidFill>
                <a:effectLst/>
                <a:latin typeface="Arial" panose="020B0604020202020204" pitchFamily="34" charset="0"/>
              </a:rPr>
            </a:br>
            <a:endParaRPr kumimoji="0" lang="sk-SK" sz="1800" b="0" i="0" u="none" strike="noStrike" cap="none" normalizeH="0" baseline="0" smtClean="0">
              <a:ln>
                <a:noFill/>
              </a:ln>
              <a:solidFill>
                <a:schemeClr val="tx1"/>
              </a:solidFill>
              <a:effectLst/>
              <a:latin typeface="Arial" panose="020B0604020202020204" pitchFamily="34" charset="0"/>
            </a:endParaRPr>
          </a:p>
        </p:txBody>
      </p:sp>
      <p:sp>
        <p:nvSpPr>
          <p:cNvPr id="6" name="Rectangle 2"/>
          <p:cNvSpPr>
            <a:spLocks noChangeArrowheads="1"/>
          </p:cNvSpPr>
          <p:nvPr/>
        </p:nvSpPr>
        <p:spPr bwMode="auto">
          <a:xfrm>
            <a:off x="1646238" y="1785938"/>
            <a:ext cx="3017837"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k-SK"/>
          </a:p>
        </p:txBody>
      </p:sp>
    </p:spTree>
    <p:extLst>
      <p:ext uri="{BB962C8B-B14F-4D97-AF65-F5344CB8AC3E}">
        <p14:creationId xmlns:p14="http://schemas.microsoft.com/office/powerpoint/2010/main" val="333897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Obdĺžnik 2"/>
          <p:cNvSpPr/>
          <p:nvPr/>
        </p:nvSpPr>
        <p:spPr>
          <a:xfrm>
            <a:off x="214282" y="214290"/>
            <a:ext cx="5857916" cy="523220"/>
          </a:xfrm>
          <a:prstGeom prst="rect">
            <a:avLst/>
          </a:prstGeom>
        </p:spPr>
        <p:txBody>
          <a:bodyPr wrap="square">
            <a:spAutoFit/>
          </a:bodyPr>
          <a:lstStyle/>
          <a:p>
            <a:pPr algn="ctr"/>
            <a:r>
              <a:rPr lang="sk-SK" sz="2800" b="1" dirty="0" smtClean="0">
                <a:solidFill>
                  <a:srgbClr val="F79646">
                    <a:lumMod val="75000"/>
                  </a:srgbClr>
                </a:solidFill>
                <a:cs typeface="WenQuanYi Zen Hei" charset="0"/>
              </a:rPr>
              <a:t>Pozemné komunikácie</a:t>
            </a:r>
            <a:endParaRPr lang="sk-SK" sz="1500" b="1" u="sng" dirty="0" smtClean="0">
              <a:solidFill>
                <a:srgbClr val="F79646">
                  <a:lumMod val="75000"/>
                </a:srgbClr>
              </a:solidFill>
              <a:cs typeface="WenQuanYi Zen Hei" charset="0"/>
            </a:endParaRPr>
          </a:p>
        </p:txBody>
      </p:sp>
      <p:pic>
        <p:nvPicPr>
          <p:cNvPr id="5" name="Picture 2"/>
          <p:cNvPicPr>
            <a:picLocks noChangeAspect="1" noChangeArrowheads="1"/>
          </p:cNvPicPr>
          <p:nvPr/>
        </p:nvPicPr>
        <p:blipFill>
          <a:blip r:embed="rId4"/>
          <a:srcRect/>
          <a:stretch>
            <a:fillRect/>
          </a:stretch>
        </p:blipFill>
        <p:spPr bwMode="auto">
          <a:xfrm>
            <a:off x="6338265" y="290542"/>
            <a:ext cx="2431539" cy="1343573"/>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092280" y="290541"/>
            <a:ext cx="1677524" cy="877855"/>
          </a:xfrm>
          <a:prstGeom prst="rect">
            <a:avLst/>
          </a:prstGeom>
          <a:noFill/>
          <a:ln w="9525">
            <a:noFill/>
            <a:miter lim="800000"/>
            <a:headEnd/>
            <a:tailEnd/>
          </a:ln>
          <a:effectLst/>
        </p:spPr>
      </p:pic>
      <p:sp>
        <p:nvSpPr>
          <p:cNvPr id="2" name="Obdĺžnik 1"/>
          <p:cNvSpPr/>
          <p:nvPr/>
        </p:nvSpPr>
        <p:spPr>
          <a:xfrm>
            <a:off x="395536" y="836712"/>
            <a:ext cx="8374268" cy="5355312"/>
          </a:xfrm>
          <a:prstGeom prst="rect">
            <a:avLst/>
          </a:prstGeom>
        </p:spPr>
        <p:txBody>
          <a:bodyPr wrap="square">
            <a:spAutoFit/>
          </a:bodyPr>
          <a:lstStyle/>
          <a:p>
            <a:r>
              <a:rPr lang="sk-SK" b="1" u="sng" dirty="0" smtClean="0">
                <a:solidFill>
                  <a:srgbClr val="000000"/>
                </a:solidFill>
                <a:latin typeface="Calibri" panose="020F0502020204030204" pitchFamily="34" charset="0"/>
              </a:rPr>
              <a:t>Dôležité informácie z prílohy č. 9 </a:t>
            </a:r>
          </a:p>
          <a:p>
            <a:r>
              <a:rPr lang="pl-PL" b="1" u="sng" dirty="0" smtClean="0">
                <a:solidFill>
                  <a:srgbClr val="000000"/>
                </a:solidFill>
                <a:latin typeface="Calibri" panose="020F0502020204030204" pitchFamily="34" charset="0"/>
              </a:rPr>
              <a:t>Podmienky </a:t>
            </a:r>
            <a:r>
              <a:rPr lang="pl-PL" b="1" u="sng" dirty="0">
                <a:solidFill>
                  <a:srgbClr val="000000"/>
                </a:solidFill>
                <a:latin typeface="Calibri" panose="020F0502020204030204" pitchFamily="34" charset="0"/>
              </a:rPr>
              <a:t>súladu projektu s princípmi </a:t>
            </a:r>
            <a:r>
              <a:rPr lang="sk-SK" b="1" u="sng" dirty="0" smtClean="0">
                <a:solidFill>
                  <a:srgbClr val="000000"/>
                </a:solidFill>
                <a:latin typeface="Calibri" panose="020F0502020204030204" pitchFamily="34" charset="0"/>
              </a:rPr>
              <a:t>3D: </a:t>
            </a:r>
          </a:p>
          <a:p>
            <a:endParaRPr lang="sk-SK" u="sng" dirty="0">
              <a:solidFill>
                <a:srgbClr val="000000"/>
              </a:solidFill>
              <a:latin typeface="Calibri" panose="020F0502020204030204" pitchFamily="34" charset="0"/>
            </a:endParaRPr>
          </a:p>
          <a:p>
            <a:pPr algn="just"/>
            <a:r>
              <a:rPr lang="sk-SK" dirty="0">
                <a:solidFill>
                  <a:srgbClr val="000000"/>
                </a:solidFill>
                <a:latin typeface="Calibri" panose="020F0502020204030204" pitchFamily="34" charset="0"/>
              </a:rPr>
              <a:t>Výstupom realizovaných aktivít musí byť zabezpečenie </a:t>
            </a:r>
            <a:r>
              <a:rPr lang="sk-SK" b="1" dirty="0">
                <a:solidFill>
                  <a:srgbClr val="000000"/>
                </a:solidFill>
                <a:latin typeface="Calibri" panose="020F0502020204030204" pitchFamily="34" charset="0"/>
              </a:rPr>
              <a:t>spojenia osídlenia s infraštruktúrou obce</a:t>
            </a:r>
            <a:r>
              <a:rPr lang="sk-SK" dirty="0">
                <a:solidFill>
                  <a:srgbClr val="000000"/>
                </a:solidFill>
                <a:latin typeface="Calibri" panose="020F0502020204030204" pitchFamily="34" charset="0"/>
              </a:rPr>
              <a:t> (pozemnou komunikáciou) </a:t>
            </a:r>
            <a:r>
              <a:rPr lang="sk-SK" b="1" dirty="0">
                <a:solidFill>
                  <a:srgbClr val="000000"/>
                </a:solidFill>
                <a:latin typeface="Calibri" panose="020F0502020204030204" pitchFamily="34" charset="0"/>
              </a:rPr>
              <a:t>vedúcou k nasledovným inštitúciám/službám</a:t>
            </a:r>
            <a:r>
              <a:rPr lang="sk-SK" dirty="0">
                <a:solidFill>
                  <a:srgbClr val="000000"/>
                </a:solidFill>
                <a:latin typeface="Calibri" panose="020F0502020204030204" pitchFamily="34" charset="0"/>
              </a:rPr>
              <a:t>: </a:t>
            </a:r>
          </a:p>
          <a:p>
            <a:pPr algn="just"/>
            <a:r>
              <a:rPr lang="sk-SK" dirty="0" smtClean="0">
                <a:solidFill>
                  <a:srgbClr val="000000"/>
                </a:solidFill>
                <a:latin typeface="Calibri" panose="020F0502020204030204" pitchFamily="34" charset="0"/>
              </a:rPr>
              <a:t>•   vzdelávacie </a:t>
            </a:r>
            <a:r>
              <a:rPr lang="sk-SK" dirty="0">
                <a:solidFill>
                  <a:srgbClr val="000000"/>
                </a:solidFill>
                <a:latin typeface="Calibri" panose="020F0502020204030204" pitchFamily="34" charset="0"/>
              </a:rPr>
              <a:t>inštitúcie (napr. škola, škôlka) a/alebo </a:t>
            </a:r>
          </a:p>
          <a:p>
            <a:pPr algn="just"/>
            <a:r>
              <a:rPr lang="sk-SK" dirty="0" smtClean="0">
                <a:solidFill>
                  <a:srgbClr val="000000"/>
                </a:solidFill>
                <a:latin typeface="Calibri" panose="020F0502020204030204" pitchFamily="34" charset="0"/>
              </a:rPr>
              <a:t>• zariadenia </a:t>
            </a:r>
            <a:r>
              <a:rPr lang="sk-SK" dirty="0">
                <a:solidFill>
                  <a:srgbClr val="000000"/>
                </a:solidFill>
                <a:latin typeface="Calibri" panose="020F0502020204030204" pitchFamily="34" charset="0"/>
              </a:rPr>
              <a:t>poskytujúce ambulantnú formu sociálnej služby (napr. komunitné centrum, </a:t>
            </a:r>
            <a:r>
              <a:rPr lang="sk-SK" dirty="0" smtClean="0">
                <a:solidFill>
                  <a:srgbClr val="000000"/>
                </a:solidFill>
                <a:latin typeface="Calibri" panose="020F0502020204030204" pitchFamily="34" charset="0"/>
              </a:rPr>
              <a:t>   centrum </a:t>
            </a:r>
            <a:r>
              <a:rPr lang="sk-SK" dirty="0">
                <a:solidFill>
                  <a:srgbClr val="000000"/>
                </a:solidFill>
                <a:latin typeface="Calibri" panose="020F0502020204030204" pitchFamily="34" charset="0"/>
              </a:rPr>
              <a:t>hygieny, </a:t>
            </a:r>
            <a:r>
              <a:rPr lang="sk-SK" dirty="0" err="1">
                <a:solidFill>
                  <a:srgbClr val="000000"/>
                </a:solidFill>
                <a:latin typeface="Calibri" panose="020F0502020204030204" pitchFamily="34" charset="0"/>
              </a:rPr>
              <a:t>nízkoprahové</a:t>
            </a:r>
            <a:r>
              <a:rPr lang="sk-SK" dirty="0">
                <a:solidFill>
                  <a:srgbClr val="000000"/>
                </a:solidFill>
                <a:latin typeface="Calibri" panose="020F0502020204030204" pitchFamily="34" charset="0"/>
              </a:rPr>
              <a:t> denné centrum) a/alebo</a:t>
            </a:r>
          </a:p>
          <a:p>
            <a:pPr algn="just"/>
            <a:r>
              <a:rPr lang="sk-SK" dirty="0" smtClean="0">
                <a:solidFill>
                  <a:srgbClr val="000000"/>
                </a:solidFill>
                <a:latin typeface="Calibri" panose="020F0502020204030204" pitchFamily="34" charset="0"/>
              </a:rPr>
              <a:t>•   obecný/mestský </a:t>
            </a:r>
            <a:r>
              <a:rPr lang="sk-SK" dirty="0">
                <a:solidFill>
                  <a:srgbClr val="000000"/>
                </a:solidFill>
                <a:latin typeface="Calibri" panose="020F0502020204030204" pitchFamily="34" charset="0"/>
              </a:rPr>
              <a:t>úrad a/alebo </a:t>
            </a:r>
          </a:p>
          <a:p>
            <a:pPr algn="just"/>
            <a:r>
              <a:rPr lang="sk-SK" dirty="0" smtClean="0">
                <a:solidFill>
                  <a:srgbClr val="000000"/>
                </a:solidFill>
                <a:latin typeface="Calibri" panose="020F0502020204030204" pitchFamily="34" charset="0"/>
              </a:rPr>
              <a:t>•   obecný/mestský </a:t>
            </a:r>
            <a:r>
              <a:rPr lang="sk-SK" dirty="0">
                <a:solidFill>
                  <a:srgbClr val="000000"/>
                </a:solidFill>
                <a:latin typeface="Calibri" panose="020F0502020204030204" pitchFamily="34" charset="0"/>
              </a:rPr>
              <a:t>podnik, sociálny podnik zamestnávajúci obyvateľov z MRK a/alebo</a:t>
            </a:r>
          </a:p>
          <a:p>
            <a:pPr algn="just"/>
            <a:r>
              <a:rPr lang="sk-SK" dirty="0" smtClean="0">
                <a:solidFill>
                  <a:srgbClr val="000000"/>
                </a:solidFill>
                <a:latin typeface="Calibri" panose="020F0502020204030204" pitchFamily="34" charset="0"/>
              </a:rPr>
              <a:t>•   pošta </a:t>
            </a:r>
            <a:r>
              <a:rPr lang="sk-SK" dirty="0">
                <a:solidFill>
                  <a:srgbClr val="000000"/>
                </a:solidFill>
                <a:latin typeface="Calibri" panose="020F0502020204030204" pitchFamily="34" charset="0"/>
              </a:rPr>
              <a:t>a/alebo </a:t>
            </a:r>
          </a:p>
          <a:p>
            <a:pPr algn="just"/>
            <a:r>
              <a:rPr lang="sk-SK" dirty="0" smtClean="0">
                <a:solidFill>
                  <a:srgbClr val="000000"/>
                </a:solidFill>
                <a:latin typeface="Calibri" panose="020F0502020204030204" pitchFamily="34" charset="0"/>
              </a:rPr>
              <a:t>•   zdravotnícke </a:t>
            </a:r>
            <a:r>
              <a:rPr lang="sk-SK" dirty="0">
                <a:solidFill>
                  <a:srgbClr val="000000"/>
                </a:solidFill>
                <a:latin typeface="Calibri" panose="020F0502020204030204" pitchFamily="34" charset="0"/>
              </a:rPr>
              <a:t>zariadenia,</a:t>
            </a:r>
          </a:p>
          <a:p>
            <a:pPr algn="just"/>
            <a:r>
              <a:rPr lang="sk-SK" dirty="0" smtClean="0">
                <a:solidFill>
                  <a:srgbClr val="000000"/>
                </a:solidFill>
                <a:latin typeface="Calibri" panose="020F0502020204030204" pitchFamily="34" charset="0"/>
              </a:rPr>
              <a:t>•   zastávka</a:t>
            </a:r>
            <a:r>
              <a:rPr lang="sk-SK" dirty="0">
                <a:solidFill>
                  <a:srgbClr val="000000"/>
                </a:solidFill>
                <a:latin typeface="Calibri" panose="020F0502020204030204" pitchFamily="34" charset="0"/>
              </a:rPr>
              <a:t>/ stanica hromadnej dopravy </a:t>
            </a:r>
            <a:endParaRPr lang="sk-SK" dirty="0" smtClean="0">
              <a:solidFill>
                <a:srgbClr val="000000"/>
              </a:solidFill>
              <a:latin typeface="Calibri" panose="020F0502020204030204" pitchFamily="34" charset="0"/>
            </a:endParaRPr>
          </a:p>
          <a:p>
            <a:pPr algn="just"/>
            <a:endParaRPr lang="sk-SK" dirty="0">
              <a:solidFill>
                <a:srgbClr val="000000"/>
              </a:solidFill>
              <a:latin typeface="Calibri" panose="020F0502020204030204" pitchFamily="34" charset="0"/>
            </a:endParaRPr>
          </a:p>
          <a:p>
            <a:pPr algn="just"/>
            <a:r>
              <a:rPr lang="sk-SK" dirty="0">
                <a:solidFill>
                  <a:srgbClr val="000000"/>
                </a:solidFill>
                <a:latin typeface="Calibri" panose="020F0502020204030204" pitchFamily="34" charset="0"/>
              </a:rPr>
              <a:t>pričom </a:t>
            </a:r>
            <a:r>
              <a:rPr lang="sk-SK" dirty="0" smtClean="0">
                <a:solidFill>
                  <a:srgbClr val="000000"/>
                </a:solidFill>
                <a:latin typeface="Calibri" panose="020F0502020204030204" pitchFamily="34" charset="0"/>
              </a:rPr>
              <a:t>musí platiť, že </a:t>
            </a:r>
            <a:r>
              <a:rPr lang="sk-SK" b="1" dirty="0" smtClean="0">
                <a:solidFill>
                  <a:srgbClr val="000000"/>
                </a:solidFill>
                <a:latin typeface="Calibri" panose="020F0502020204030204" pitchFamily="34" charset="0"/>
              </a:rPr>
              <a:t>tieto </a:t>
            </a:r>
            <a:r>
              <a:rPr lang="sk-SK" b="1" dirty="0">
                <a:solidFill>
                  <a:srgbClr val="000000"/>
                </a:solidFill>
                <a:latin typeface="Calibri" panose="020F0502020204030204" pitchFamily="34" charset="0"/>
              </a:rPr>
              <a:t>inštitúcie/služby musia byť využívané aj obyvateľmi z MRK</a:t>
            </a:r>
            <a:r>
              <a:rPr lang="sk-SK" dirty="0">
                <a:solidFill>
                  <a:srgbClr val="000000"/>
                </a:solidFill>
                <a:latin typeface="Calibri" panose="020F0502020204030204" pitchFamily="34" charset="0"/>
              </a:rPr>
              <a:t>. </a:t>
            </a:r>
          </a:p>
          <a:p>
            <a:pPr algn="just"/>
            <a:r>
              <a:rPr lang="sk-SK" b="1" dirty="0">
                <a:solidFill>
                  <a:srgbClr val="000000"/>
                </a:solidFill>
                <a:latin typeface="Calibri" panose="020F0502020204030204" pitchFamily="34" charset="0"/>
              </a:rPr>
              <a:t>	</a:t>
            </a:r>
            <a:endParaRPr lang="sk-SK" b="1" dirty="0" smtClean="0">
              <a:solidFill>
                <a:srgbClr val="000000"/>
              </a:solidFill>
              <a:latin typeface="Calibri" panose="020F0502020204030204" pitchFamily="34" charset="0"/>
            </a:endParaRPr>
          </a:p>
          <a:p>
            <a:pPr algn="just"/>
            <a:endParaRPr lang="sk-SK" b="1" dirty="0">
              <a:solidFill>
                <a:srgbClr val="000000"/>
              </a:solidFill>
              <a:latin typeface="Calibri" panose="020F0502020204030204" pitchFamily="34" charset="0"/>
            </a:endParaRPr>
          </a:p>
          <a:p>
            <a:endParaRPr lang="sk-SK"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982579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14872</TotalTime>
  <Words>4164</Words>
  <Application>Microsoft Office PowerPoint</Application>
  <PresentationFormat>Prezentácia na obrazovke (4:3)</PresentationFormat>
  <Paragraphs>441</Paragraphs>
  <Slides>43</Slides>
  <Notes>19</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43</vt:i4>
      </vt:variant>
    </vt:vector>
  </HeadingPairs>
  <TitlesOfParts>
    <vt:vector size="49" baseType="lpstr">
      <vt:lpstr>Arial</vt:lpstr>
      <vt:lpstr>Calibri</vt:lpstr>
      <vt:lpstr>Times New Roman</vt:lpstr>
      <vt:lpstr>WenQuanYi Zen Hei</vt:lpstr>
      <vt:lpstr>Wingdings</vt:lpstr>
      <vt:lpstr>Motív Office</vt:lpstr>
      <vt:lpstr>  Seminár Výzva na miestne pozemné komunikácie a súvisiace prvky s cieľom zlepšenia dostupnosti služieb pre obyvateľov MRK OPLZ-PO6-SC611-2019-1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Zoznam povinných príloh k Žiadosti o nenávratný finančný príspevok </vt:lpstr>
      <vt:lpstr>Zoznam povinných príloh k Žiadosti o nenávratný finančný príspevok </vt:lpstr>
      <vt:lpstr>Zoznam povinných príloh k Žiadosti o nenávratný finančný príspevok </vt:lpstr>
      <vt:lpstr>Zoznam povinných príloh k Žiadosti o nenávratný finančný príspevok </vt:lpstr>
      <vt:lpstr>Zoznam povinných príloh k Žiadosti o nenávratný finančný príspevok </vt:lpstr>
      <vt:lpstr>Základné informácie ku konaniu O ŽoNFP</vt:lpstr>
      <vt:lpstr>Administratívne overenie Žiadosti o NFP </vt:lpstr>
      <vt:lpstr>Odborné hodnotenie žiadosti o NFP</vt:lpstr>
      <vt:lpstr>Schvaľovací proces žiadosti o nfp </vt:lpstr>
      <vt:lpstr>         Najčastejšie chyby Žiadateľov identifikované pri      predkladaní ŽoNFP (V procese konania o žiadosti)</vt:lpstr>
      <vt:lpstr>Najčastejšie Pochybenia v dokumente „žiadosť o NFP“ </vt:lpstr>
      <vt:lpstr>Pochybenia v prílohách žiadosti O NFP </vt:lpstr>
      <vt:lpstr>Odporúčame žiadateľom pred odoslaním žiadosti aby:  </vt:lpstr>
      <vt:lpstr>Prezentácia programu PowerPoint</vt:lpstr>
      <vt:lpstr>často kladené otázky</vt:lpstr>
      <vt:lpstr>často kladené otázky</vt:lpstr>
      <vt:lpstr>často kladené otázky</vt:lpstr>
      <vt:lpstr>často kladené otázky</vt:lpstr>
      <vt:lpstr>často kladené otázky</vt:lpstr>
      <vt:lpstr>Prezentácia programu PowerPoint</vt:lpstr>
      <vt:lpstr>často kladené otázky</vt:lpstr>
      <vt:lpstr>často kladené otázky</vt:lpstr>
      <vt:lpstr>často kladené otázky</vt:lpstr>
      <vt:lpstr>často kladené otázky</vt:lpstr>
      <vt:lpstr>Príklad na prezentovanie oprávnených aktivít a podmienok výzvy</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paul sly</dc:creator>
  <cp:lastModifiedBy>Používateľ systému Windows</cp:lastModifiedBy>
  <cp:revision>661</cp:revision>
  <cp:lastPrinted>2018-11-07T14:57:26Z</cp:lastPrinted>
  <dcterms:created xsi:type="dcterms:W3CDTF">2015-06-03T20:40:01Z</dcterms:created>
  <dcterms:modified xsi:type="dcterms:W3CDTF">2019-08-08T07:29:26Z</dcterms:modified>
</cp:coreProperties>
</file>