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2"/>
  </p:notesMasterIdLst>
  <p:handoutMasterIdLst>
    <p:handoutMasterId r:id="rId23"/>
  </p:handoutMasterIdLst>
  <p:sldIdLst>
    <p:sldId id="276" r:id="rId2"/>
    <p:sldId id="295" r:id="rId3"/>
    <p:sldId id="379" r:id="rId4"/>
    <p:sldId id="304" r:id="rId5"/>
    <p:sldId id="380" r:id="rId6"/>
    <p:sldId id="381" r:id="rId7"/>
    <p:sldId id="382" r:id="rId8"/>
    <p:sldId id="383" r:id="rId9"/>
    <p:sldId id="391" r:id="rId10"/>
    <p:sldId id="386" r:id="rId11"/>
    <p:sldId id="387" r:id="rId12"/>
    <p:sldId id="388" r:id="rId13"/>
    <p:sldId id="389" r:id="rId14"/>
    <p:sldId id="390" r:id="rId15"/>
    <p:sldId id="385" r:id="rId16"/>
    <p:sldId id="395" r:id="rId17"/>
    <p:sldId id="397" r:id="rId18"/>
    <p:sldId id="396" r:id="rId19"/>
    <p:sldId id="392" r:id="rId20"/>
    <p:sldId id="393" r:id="rId21"/>
  </p:sldIdLst>
  <p:sldSz cx="9144000" cy="6858000" type="screen4x3"/>
  <p:notesSz cx="7010400" cy="9296400"/>
  <p:defaultTextStyle>
    <a:defPPr>
      <a:defRPr lang="sk-SK"/>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redný štýl 2 - zvýrazneni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Stredný štýl 3 - zvýraznenie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Štýl s motívom 1 - zvýraznenie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Štýl s motívom 2 - zvýraznenie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8D230F3-CF80-4859-8CE7-A43EE81993B5}" styleName="Svetlý štýl 1 - zvýraznenie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Svetlý štýl 2 - zvýrazneni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Svetlý štýl 3 - zvýraznenie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Stredný štýl 1 - zvýrazneni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Stredný štýl 4 - zvýrazneni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AF606853-7671-496A-8E4F-DF71F8EC918B}" styleName="Tmavý štýl 1 - zvýraznenie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Tmavý štýl 2 - zvýraznenie 5/zvýraznenie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autoAdjust="0"/>
  </p:normalViewPr>
  <p:slideViewPr>
    <p:cSldViewPr>
      <p:cViewPr varScale="1">
        <p:scale>
          <a:sx n="86" d="100"/>
          <a:sy n="86" d="100"/>
        </p:scale>
        <p:origin x="1354" y="67"/>
      </p:cViewPr>
      <p:guideLst>
        <p:guide orient="horz" pos="2160"/>
        <p:guide pos="2880"/>
      </p:guideLst>
    </p:cSldViewPr>
  </p:slideViewPr>
  <p:outlineViewPr>
    <p:cViewPr>
      <p:scale>
        <a:sx n="33" d="100"/>
        <a:sy n="33" d="100"/>
      </p:scale>
      <p:origin x="0" y="59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038604" cy="466752"/>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3970159" y="1"/>
            <a:ext cx="3038604" cy="466752"/>
          </a:xfrm>
          <a:prstGeom prst="rect">
            <a:avLst/>
          </a:prstGeom>
        </p:spPr>
        <p:txBody>
          <a:bodyPr vert="horz" lIns="91440" tIns="45720" rIns="91440" bIns="45720" rtlCol="0"/>
          <a:lstStyle>
            <a:lvl1pPr algn="r">
              <a:defRPr sz="1200"/>
            </a:lvl1pPr>
          </a:lstStyle>
          <a:p>
            <a:fld id="{8A9EE525-4B13-4BB8-A988-8378A5F37A44}" type="datetimeFigureOut">
              <a:rPr lang="sk-SK" smtClean="0"/>
              <a:pPr/>
              <a:t>11. 2. 2020</a:t>
            </a:fld>
            <a:endParaRPr lang="sk-SK"/>
          </a:p>
        </p:txBody>
      </p:sp>
      <p:sp>
        <p:nvSpPr>
          <p:cNvPr id="4" name="Zástupný symbol päty 3"/>
          <p:cNvSpPr>
            <a:spLocks noGrp="1"/>
          </p:cNvSpPr>
          <p:nvPr>
            <p:ph type="ftr" sz="quarter" idx="2"/>
          </p:nvPr>
        </p:nvSpPr>
        <p:spPr>
          <a:xfrm>
            <a:off x="0" y="8829648"/>
            <a:ext cx="3038604" cy="466752"/>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3970159" y="8829648"/>
            <a:ext cx="3038604" cy="466752"/>
          </a:xfrm>
          <a:prstGeom prst="rect">
            <a:avLst/>
          </a:prstGeom>
        </p:spPr>
        <p:txBody>
          <a:bodyPr vert="horz" lIns="91440" tIns="45720" rIns="91440" bIns="45720" rtlCol="0" anchor="b"/>
          <a:lstStyle>
            <a:lvl1pPr algn="r">
              <a:defRPr sz="1200"/>
            </a:lvl1pPr>
          </a:lstStyle>
          <a:p>
            <a:fld id="{6B6FFB1E-B4CE-4E79-AF0B-4CD242278306}" type="slidenum">
              <a:rPr lang="sk-SK" smtClean="0"/>
              <a:pPr/>
              <a:t>‹#›</a:t>
            </a:fld>
            <a:endParaRPr lang="sk-SK"/>
          </a:p>
        </p:txBody>
      </p:sp>
    </p:spTree>
    <p:extLst>
      <p:ext uri="{BB962C8B-B14F-4D97-AF65-F5344CB8AC3E}">
        <p14:creationId xmlns:p14="http://schemas.microsoft.com/office/powerpoint/2010/main" val="3139464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EA7956F4-E23E-4CA6-9206-7BF7C18813F2}" type="datetimeFigureOut">
              <a:rPr lang="sk-SK" smtClean="0"/>
              <a:pPr/>
              <a:t>11. 2. 2020</a:t>
            </a:fld>
            <a:endParaRPr lang="sk-SK"/>
          </a:p>
        </p:txBody>
      </p:sp>
      <p:sp>
        <p:nvSpPr>
          <p:cNvPr id="4" name="Zástupný symbol obrazu snímky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01041" y="4415790"/>
            <a:ext cx="5608320" cy="4183380"/>
          </a:xfrm>
          <a:prstGeom prst="rect">
            <a:avLst/>
          </a:prstGeom>
        </p:spPr>
        <p:txBody>
          <a:bodyPr vert="horz" lIns="91440" tIns="45720" rIns="91440" bIns="45720" rtlCol="0">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082FE273-3BE1-4904-BBCB-1C468CCF355C}" type="slidenum">
              <a:rPr lang="sk-SK" smtClean="0"/>
              <a:pPr/>
              <a:t>‹#›</a:t>
            </a:fld>
            <a:endParaRPr lang="sk-SK"/>
          </a:p>
        </p:txBody>
      </p:sp>
    </p:spTree>
    <p:extLst>
      <p:ext uri="{BB962C8B-B14F-4D97-AF65-F5344CB8AC3E}">
        <p14:creationId xmlns:p14="http://schemas.microsoft.com/office/powerpoint/2010/main" val="2463211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a:t>Kliknite sem a upravte štýl predlohy nadpisov.</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Kliknite sem a upravte štýl predlohy podnadpisov.</a:t>
            </a:r>
          </a:p>
        </p:txBody>
      </p:sp>
      <p:sp>
        <p:nvSpPr>
          <p:cNvPr id="4" name="Zástupný symbol dátumu 3"/>
          <p:cNvSpPr>
            <a:spLocks noGrp="1"/>
          </p:cNvSpPr>
          <p:nvPr>
            <p:ph type="dt" sz="half" idx="10"/>
          </p:nvPr>
        </p:nvSpPr>
        <p:spPr/>
        <p:txBody>
          <a:bodyPr/>
          <a:lstStyle>
            <a:lvl1pPr>
              <a:defRPr/>
            </a:lvl1pPr>
          </a:lstStyle>
          <a:p>
            <a:pPr>
              <a:defRPr/>
            </a:pPr>
            <a:fld id="{EBD99F14-69B4-41CF-B158-1197DE3721CE}" type="datetimeFigureOut">
              <a:rPr lang="sk-SK">
                <a:solidFill>
                  <a:prstClr val="black">
                    <a:tint val="75000"/>
                  </a:prstClr>
                </a:solidFill>
              </a:rPr>
              <a:pPr>
                <a:defRPr/>
              </a:pPr>
              <a:t>11. 2. 2020</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E2533CEC-27CB-4240-910A-3FA572F372C8}"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694942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Kliknite sem a upravte štýl predlohy nadpisov.</a:t>
            </a:r>
          </a:p>
        </p:txBody>
      </p:sp>
      <p:sp>
        <p:nvSpPr>
          <p:cNvPr id="3" name="Zástupný symbol zvislého textu 2"/>
          <p:cNvSpPr>
            <a:spLocks noGrp="1"/>
          </p:cNvSpPr>
          <p:nvPr>
            <p:ph type="body" orient="vert" idx="1"/>
          </p:nvPr>
        </p:nvSpPr>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lvl1pPr>
              <a:defRPr/>
            </a:lvl1pPr>
          </a:lstStyle>
          <a:p>
            <a:pPr>
              <a:defRPr/>
            </a:pPr>
            <a:fld id="{CDAFB694-C190-476D-A1AE-E04CF2C65972}" type="datetimeFigureOut">
              <a:rPr lang="sk-SK">
                <a:solidFill>
                  <a:prstClr val="black">
                    <a:tint val="75000"/>
                  </a:prstClr>
                </a:solidFill>
              </a:rPr>
              <a:pPr>
                <a:defRPr/>
              </a:pPr>
              <a:t>11. 2. 2020</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D01CD674-C38A-4501-A935-D36C32927CA9}"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715292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a:t>Kliknite sem a upravte štýl predlohy nadpisov.</a:t>
            </a:r>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lvl1pPr>
              <a:defRPr/>
            </a:lvl1pPr>
          </a:lstStyle>
          <a:p>
            <a:pPr>
              <a:defRPr/>
            </a:pPr>
            <a:fld id="{C3CF6AE0-AA1B-4FE8-B5BA-D25BBDF4C958}" type="datetimeFigureOut">
              <a:rPr lang="sk-SK">
                <a:solidFill>
                  <a:prstClr val="black">
                    <a:tint val="75000"/>
                  </a:prstClr>
                </a:solidFill>
              </a:rPr>
              <a:pPr>
                <a:defRPr/>
              </a:pPr>
              <a:t>11. 2. 2020</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A4F455EC-A514-44C7-8952-DC130D1D97E7}"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695228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Kliknite sem a upravte štýl predlohy nadpisov.</a:t>
            </a:r>
          </a:p>
        </p:txBody>
      </p:sp>
      <p:sp>
        <p:nvSpPr>
          <p:cNvPr id="3" name="Zástupný symbol obsahu 2"/>
          <p:cNvSpPr>
            <a:spLocks noGrp="1"/>
          </p:cNvSpPr>
          <p:nvPr>
            <p:ph idx="1"/>
          </p:nvPr>
        </p:nvSpPr>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10"/>
          </p:nvPr>
        </p:nvSpPr>
        <p:spPr/>
        <p:txBody>
          <a:bodyPr/>
          <a:lstStyle>
            <a:lvl1pPr>
              <a:defRPr/>
            </a:lvl1pPr>
          </a:lstStyle>
          <a:p>
            <a:pPr>
              <a:defRPr/>
            </a:pPr>
            <a:fld id="{109AF2A6-75B0-44D7-B4B9-0CE7CA387C8D}" type="datetimeFigureOut">
              <a:rPr lang="sk-SK">
                <a:solidFill>
                  <a:prstClr val="black">
                    <a:tint val="75000"/>
                  </a:prstClr>
                </a:solidFill>
              </a:rPr>
              <a:pPr>
                <a:defRPr/>
              </a:pPr>
              <a:t>11. 2. 2020</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38706FC8-E320-443E-8355-7A853A8BAC0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239503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a:t>Kliknite sem a upravte štýl predlohy nadpisov.</a:t>
            </a:r>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Kliknite sem a upravte štýly predlohy textu.</a:t>
            </a:r>
          </a:p>
        </p:txBody>
      </p:sp>
      <p:sp>
        <p:nvSpPr>
          <p:cNvPr id="4" name="Zástupný symbol dátumu 3"/>
          <p:cNvSpPr>
            <a:spLocks noGrp="1"/>
          </p:cNvSpPr>
          <p:nvPr>
            <p:ph type="dt" sz="half" idx="10"/>
          </p:nvPr>
        </p:nvSpPr>
        <p:spPr/>
        <p:txBody>
          <a:bodyPr/>
          <a:lstStyle>
            <a:lvl1pPr>
              <a:defRPr/>
            </a:lvl1pPr>
          </a:lstStyle>
          <a:p>
            <a:pPr>
              <a:defRPr/>
            </a:pPr>
            <a:fld id="{B6E1D1CD-5E22-40E5-8788-4C700676CC46}" type="datetimeFigureOut">
              <a:rPr lang="sk-SK">
                <a:solidFill>
                  <a:prstClr val="black">
                    <a:tint val="75000"/>
                  </a:prstClr>
                </a:solidFill>
              </a:rPr>
              <a:pPr>
                <a:defRPr/>
              </a:pPr>
              <a:t>11. 2. 2020</a:t>
            </a:fld>
            <a:endParaRPr lang="sk-SK">
              <a:solidFill>
                <a:prstClr val="black">
                  <a:tint val="75000"/>
                </a:prstClr>
              </a:solidFill>
            </a:endParaRPr>
          </a:p>
        </p:txBody>
      </p:sp>
      <p:sp>
        <p:nvSpPr>
          <p:cNvPr id="5"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12"/>
          </p:nvPr>
        </p:nvSpPr>
        <p:spPr/>
        <p:txBody>
          <a:bodyPr/>
          <a:lstStyle>
            <a:lvl1pPr>
              <a:defRPr/>
            </a:lvl1pPr>
          </a:lstStyle>
          <a:p>
            <a:pPr>
              <a:defRPr/>
            </a:pPr>
            <a:fld id="{83D439C9-6033-4F13-B187-242549BF2C4C}"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3540084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Kliknite sem a upravte štýl predlohy nadpisov.</a:t>
            </a:r>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dátumu 3"/>
          <p:cNvSpPr>
            <a:spLocks noGrp="1"/>
          </p:cNvSpPr>
          <p:nvPr>
            <p:ph type="dt" sz="half" idx="10"/>
          </p:nvPr>
        </p:nvSpPr>
        <p:spPr/>
        <p:txBody>
          <a:bodyPr/>
          <a:lstStyle>
            <a:lvl1pPr>
              <a:defRPr/>
            </a:lvl1pPr>
          </a:lstStyle>
          <a:p>
            <a:pPr>
              <a:defRPr/>
            </a:pPr>
            <a:fld id="{EA2D165C-9B42-4589-A6FB-2A7F62E37C97}" type="datetimeFigureOut">
              <a:rPr lang="sk-SK">
                <a:solidFill>
                  <a:prstClr val="black">
                    <a:tint val="75000"/>
                  </a:prstClr>
                </a:solidFill>
              </a:rPr>
              <a:pPr>
                <a:defRPr/>
              </a:pPr>
              <a:t>11. 2. 2020</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C2F9F26E-3485-408E-B00C-498EDA0B5FD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3007579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a:t>Kliknite sem a upravte štýl predlohy nadpisov.</a:t>
            </a:r>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symbol dátumu 3"/>
          <p:cNvSpPr>
            <a:spLocks noGrp="1"/>
          </p:cNvSpPr>
          <p:nvPr>
            <p:ph type="dt" sz="half" idx="10"/>
          </p:nvPr>
        </p:nvSpPr>
        <p:spPr/>
        <p:txBody>
          <a:bodyPr/>
          <a:lstStyle>
            <a:lvl1pPr>
              <a:defRPr/>
            </a:lvl1pPr>
          </a:lstStyle>
          <a:p>
            <a:pPr>
              <a:defRPr/>
            </a:pPr>
            <a:fld id="{AC5823F2-B48D-46F5-A11C-23644519D623}" type="datetimeFigureOut">
              <a:rPr lang="sk-SK">
                <a:solidFill>
                  <a:prstClr val="black">
                    <a:tint val="75000"/>
                  </a:prstClr>
                </a:solidFill>
              </a:rPr>
              <a:pPr>
                <a:defRPr/>
              </a:pPr>
              <a:t>11. 2. 2020</a:t>
            </a:fld>
            <a:endParaRPr lang="sk-SK">
              <a:solidFill>
                <a:prstClr val="black">
                  <a:tint val="75000"/>
                </a:prstClr>
              </a:solidFill>
            </a:endParaRPr>
          </a:p>
        </p:txBody>
      </p:sp>
      <p:sp>
        <p:nvSpPr>
          <p:cNvPr id="8"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9" name="Zástupný symbol čísla snímky 5"/>
          <p:cNvSpPr>
            <a:spLocks noGrp="1"/>
          </p:cNvSpPr>
          <p:nvPr>
            <p:ph type="sldNum" sz="quarter" idx="12"/>
          </p:nvPr>
        </p:nvSpPr>
        <p:spPr/>
        <p:txBody>
          <a:bodyPr/>
          <a:lstStyle>
            <a:lvl1pPr>
              <a:defRPr/>
            </a:lvl1pPr>
          </a:lstStyle>
          <a:p>
            <a:pPr>
              <a:defRPr/>
            </a:pPr>
            <a:fld id="{491695DD-CE5D-4F08-9852-6B5EDA4EF2F8}"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043689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Kliknite sem a upravte štýl predlohy nadpisov.</a:t>
            </a:r>
          </a:p>
        </p:txBody>
      </p:sp>
      <p:sp>
        <p:nvSpPr>
          <p:cNvPr id="3" name="Zástupný symbol dátumu 3"/>
          <p:cNvSpPr>
            <a:spLocks noGrp="1"/>
          </p:cNvSpPr>
          <p:nvPr>
            <p:ph type="dt" sz="half" idx="10"/>
          </p:nvPr>
        </p:nvSpPr>
        <p:spPr/>
        <p:txBody>
          <a:bodyPr/>
          <a:lstStyle>
            <a:lvl1pPr>
              <a:defRPr/>
            </a:lvl1pPr>
          </a:lstStyle>
          <a:p>
            <a:pPr>
              <a:defRPr/>
            </a:pPr>
            <a:fld id="{AE353DEE-A4D6-468A-9B78-9876753510B9}" type="datetimeFigureOut">
              <a:rPr lang="sk-SK">
                <a:solidFill>
                  <a:prstClr val="black">
                    <a:tint val="75000"/>
                  </a:prstClr>
                </a:solidFill>
              </a:rPr>
              <a:pPr>
                <a:defRPr/>
              </a:pPr>
              <a:t>11. 2. 2020</a:t>
            </a:fld>
            <a:endParaRPr lang="sk-SK">
              <a:solidFill>
                <a:prstClr val="black">
                  <a:tint val="75000"/>
                </a:prstClr>
              </a:solidFill>
            </a:endParaRPr>
          </a:p>
        </p:txBody>
      </p:sp>
      <p:sp>
        <p:nvSpPr>
          <p:cNvPr id="4"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5" name="Zástupný symbol čísla snímky 5"/>
          <p:cNvSpPr>
            <a:spLocks noGrp="1"/>
          </p:cNvSpPr>
          <p:nvPr>
            <p:ph type="sldNum" sz="quarter" idx="12"/>
          </p:nvPr>
        </p:nvSpPr>
        <p:spPr/>
        <p:txBody>
          <a:bodyPr/>
          <a:lstStyle>
            <a:lvl1pPr>
              <a:defRPr/>
            </a:lvl1pPr>
          </a:lstStyle>
          <a:p>
            <a:pPr>
              <a:defRPr/>
            </a:pPr>
            <a:fld id="{6EC21214-E217-4421-B08B-02841F7F0A33}"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4054739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3"/>
          <p:cNvSpPr>
            <a:spLocks noGrp="1"/>
          </p:cNvSpPr>
          <p:nvPr>
            <p:ph type="dt" sz="half" idx="10"/>
          </p:nvPr>
        </p:nvSpPr>
        <p:spPr/>
        <p:txBody>
          <a:bodyPr/>
          <a:lstStyle>
            <a:lvl1pPr>
              <a:defRPr/>
            </a:lvl1pPr>
          </a:lstStyle>
          <a:p>
            <a:pPr>
              <a:defRPr/>
            </a:pPr>
            <a:fld id="{E56A2949-4F9C-4CC1-9423-73EB92FA01C4}" type="datetimeFigureOut">
              <a:rPr lang="sk-SK">
                <a:solidFill>
                  <a:prstClr val="black">
                    <a:tint val="75000"/>
                  </a:prstClr>
                </a:solidFill>
              </a:rPr>
              <a:pPr>
                <a:defRPr/>
              </a:pPr>
              <a:t>11. 2. 2020</a:t>
            </a:fld>
            <a:endParaRPr lang="sk-SK">
              <a:solidFill>
                <a:prstClr val="black">
                  <a:tint val="75000"/>
                </a:prstClr>
              </a:solidFill>
            </a:endParaRPr>
          </a:p>
        </p:txBody>
      </p:sp>
      <p:sp>
        <p:nvSpPr>
          <p:cNvPr id="3"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4" name="Zástupný symbol čísla snímky 5"/>
          <p:cNvSpPr>
            <a:spLocks noGrp="1"/>
          </p:cNvSpPr>
          <p:nvPr>
            <p:ph type="sldNum" sz="quarter" idx="12"/>
          </p:nvPr>
        </p:nvSpPr>
        <p:spPr/>
        <p:txBody>
          <a:bodyPr/>
          <a:lstStyle>
            <a:lvl1pPr>
              <a:defRPr/>
            </a:lvl1pPr>
          </a:lstStyle>
          <a:p>
            <a:pPr>
              <a:defRPr/>
            </a:pPr>
            <a:fld id="{C83DA5C0-3C22-4F13-9313-4F0EB2C1252C}"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276717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a:t>Kliknite sem a upravte štýl predlohy nadpisov.</a:t>
            </a:r>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D6A5ED0F-6D7C-44BE-BEC9-C1CFEABBE45E}" type="datetimeFigureOut">
              <a:rPr lang="sk-SK">
                <a:solidFill>
                  <a:prstClr val="black">
                    <a:tint val="75000"/>
                  </a:prstClr>
                </a:solidFill>
              </a:rPr>
              <a:pPr>
                <a:defRPr/>
              </a:pPr>
              <a:t>11. 2. 2020</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EB6FA543-1DE1-41BE-BD96-FDCF96E289C6}"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1807537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a:t>Kliknite sem a upravte štýl predlohy nadpisov.</a:t>
            </a:r>
          </a:p>
        </p:txBody>
      </p:sp>
      <p:sp>
        <p:nvSpPr>
          <p:cNvPr id="3" name="Zástupný symbol obrázka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9DF5667F-2D87-4D01-AB7D-1668304ECD75}" type="datetimeFigureOut">
              <a:rPr lang="sk-SK">
                <a:solidFill>
                  <a:prstClr val="black">
                    <a:tint val="75000"/>
                  </a:prstClr>
                </a:solidFill>
              </a:rPr>
              <a:pPr>
                <a:defRPr/>
              </a:pPr>
              <a:t>11. 2. 2020</a:t>
            </a:fld>
            <a:endParaRPr lang="sk-SK">
              <a:solidFill>
                <a:prstClr val="black">
                  <a:tint val="75000"/>
                </a:prstClr>
              </a:solidFill>
            </a:endParaRPr>
          </a:p>
        </p:txBody>
      </p:sp>
      <p:sp>
        <p:nvSpPr>
          <p:cNvPr id="6" name="Zástupný symbol päty 4"/>
          <p:cNvSpPr>
            <a:spLocks noGrp="1"/>
          </p:cNvSpPr>
          <p:nvPr>
            <p:ph type="ftr" sz="quarter" idx="11"/>
          </p:nvPr>
        </p:nvSpPr>
        <p:spPr/>
        <p:txBody>
          <a:bodyPr/>
          <a:lstStyle>
            <a:lvl1pPr>
              <a:defRPr/>
            </a:lvl1pPr>
          </a:lstStyle>
          <a:p>
            <a:pPr>
              <a:defRPr/>
            </a:pPr>
            <a:endParaRPr lang="sk-SK">
              <a:solidFill>
                <a:prstClr val="black">
                  <a:tint val="75000"/>
                </a:prstClr>
              </a:solidFill>
            </a:endParaRPr>
          </a:p>
        </p:txBody>
      </p:sp>
      <p:sp>
        <p:nvSpPr>
          <p:cNvPr id="7" name="Zástupný symbol čísla snímky 5"/>
          <p:cNvSpPr>
            <a:spLocks noGrp="1"/>
          </p:cNvSpPr>
          <p:nvPr>
            <p:ph type="sldNum" sz="quarter" idx="12"/>
          </p:nvPr>
        </p:nvSpPr>
        <p:spPr/>
        <p:txBody>
          <a:bodyPr/>
          <a:lstStyle>
            <a:lvl1pPr>
              <a:defRPr/>
            </a:lvl1pPr>
          </a:lstStyle>
          <a:p>
            <a:pPr>
              <a:defRPr/>
            </a:pPr>
            <a:fld id="{9E50325D-32BF-4193-963D-02DAEDEE3781}"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3975938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nadpis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k-SK"/>
              <a:t>Kliknite sem a upravte štýl predlohy nadpisov.</a:t>
            </a:r>
          </a:p>
        </p:txBody>
      </p:sp>
      <p:sp>
        <p:nvSpPr>
          <p:cNvPr id="1027" name="Zástupný symbol text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7CC298B-3C55-442F-904E-CDBE8111C3AB}" type="datetimeFigureOut">
              <a:rPr lang="sk-SK">
                <a:solidFill>
                  <a:prstClr val="black">
                    <a:tint val="75000"/>
                  </a:prstClr>
                </a:solidFill>
              </a:rPr>
              <a:pPr>
                <a:defRPr/>
              </a:pPr>
              <a:t>11. 2. 2020</a:t>
            </a:fld>
            <a:endParaRPr lang="sk-SK">
              <a:solidFill>
                <a:prstClr val="black">
                  <a:tint val="75000"/>
                </a:prstClr>
              </a:solidFill>
            </a:endParaRPr>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sk-SK">
              <a:solidFill>
                <a:prstClr val="black">
                  <a:tint val="75000"/>
                </a:prstClr>
              </a:solidFill>
            </a:endParaRPr>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C33E5F06-8913-4B54-9138-45AE85E68A3B}" type="slidenum">
              <a:rPr lang="sk-SK">
                <a:solidFill>
                  <a:prstClr val="black">
                    <a:tint val="75000"/>
                  </a:prstClr>
                </a:solidFill>
              </a:rPr>
              <a:pPr>
                <a:defRPr/>
              </a:pPr>
              <a:t>‹#›</a:t>
            </a:fld>
            <a:endParaRPr lang="sk-SK">
              <a:solidFill>
                <a:prstClr val="black">
                  <a:tint val="75000"/>
                </a:prstClr>
              </a:solidFill>
            </a:endParaRPr>
          </a:p>
        </p:txBody>
      </p:sp>
    </p:spTree>
    <p:extLst>
      <p:ext uri="{BB962C8B-B14F-4D97-AF65-F5344CB8AC3E}">
        <p14:creationId xmlns:p14="http://schemas.microsoft.com/office/powerpoint/2010/main" val="787509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11" name="Obdĺžnik 10"/>
          <p:cNvSpPr/>
          <p:nvPr/>
        </p:nvSpPr>
        <p:spPr>
          <a:xfrm>
            <a:off x="408791" y="692696"/>
            <a:ext cx="8339673" cy="4632037"/>
          </a:xfrm>
          <a:prstGeom prst="rect">
            <a:avLst/>
          </a:prstGeom>
          <a:gradFill flip="none" rotWithShape="1">
            <a:gsLst>
              <a:gs pos="0">
                <a:schemeClr val="accent6">
                  <a:lumMod val="40000"/>
                  <a:lumOff val="60000"/>
                </a:schemeClr>
              </a:gs>
              <a:gs pos="83000">
                <a:schemeClr val="accent6">
                  <a:lumMod val="20000"/>
                  <a:lumOff val="80000"/>
                </a:schemeClr>
              </a:gs>
            </a:gsLst>
            <a:lin ang="16200000" scaled="1"/>
            <a:tileRect/>
          </a:gradFill>
        </p:spPr>
        <p:txBody>
          <a:bodyPr wrap="square">
            <a:spAutoFit/>
          </a:bodyPr>
          <a:lstStyle/>
          <a:p>
            <a:pPr lvl="0" algn="ctr"/>
            <a:r>
              <a:rPr lang="sk-SK" sz="2000" b="1" dirty="0">
                <a:latin typeface="+mn-lt"/>
              </a:rPr>
              <a:t>Základné informácie ku konaniu o </a:t>
            </a:r>
            <a:r>
              <a:rPr lang="sk-SK" sz="2000" b="1" dirty="0" err="1">
                <a:latin typeface="+mn-lt"/>
              </a:rPr>
              <a:t>ŽoNFP</a:t>
            </a:r>
            <a:endParaRPr lang="sk-SK" sz="2000" dirty="0">
              <a:latin typeface="+mn-lt"/>
            </a:endParaRPr>
          </a:p>
          <a:p>
            <a:endParaRPr lang="sk-SK" sz="2000" dirty="0">
              <a:latin typeface="+mn-lt"/>
            </a:endParaRPr>
          </a:p>
          <a:p>
            <a:pPr algn="just">
              <a:spcBef>
                <a:spcPts val="600"/>
              </a:spcBef>
              <a:spcAft>
                <a:spcPts val="600"/>
              </a:spcAft>
            </a:pPr>
            <a:r>
              <a:rPr lang="sk-SK" sz="2000" dirty="0">
                <a:latin typeface="+mn-lt"/>
              </a:rPr>
              <a:t>Konanie o </a:t>
            </a:r>
            <a:r>
              <a:rPr lang="sk-SK" sz="2000" dirty="0" err="1">
                <a:latin typeface="+mn-lt"/>
              </a:rPr>
              <a:t>ŽoNFP</a:t>
            </a:r>
            <a:r>
              <a:rPr lang="sk-SK" sz="2000" dirty="0">
                <a:latin typeface="+mn-lt"/>
              </a:rPr>
              <a:t>  začína pri otvorených výzvach doručením </a:t>
            </a:r>
            <a:r>
              <a:rPr lang="sk-SK" sz="2000" dirty="0" err="1">
                <a:latin typeface="+mn-lt"/>
              </a:rPr>
              <a:t>ŽoNFP</a:t>
            </a:r>
            <a:r>
              <a:rPr lang="sk-SK" sz="2000" dirty="0">
                <a:latin typeface="+mn-lt"/>
              </a:rPr>
              <a:t> na SO, pričom lehoty na vydanie rozhodnutia začínajú plynúť dňom nasledujúcim po dni uzávierky príslušného hodnotiaceho kola. </a:t>
            </a:r>
          </a:p>
          <a:p>
            <a:pPr algn="just">
              <a:spcBef>
                <a:spcPts val="600"/>
              </a:spcBef>
              <a:spcAft>
                <a:spcPts val="600"/>
              </a:spcAft>
            </a:pPr>
            <a:r>
              <a:rPr lang="sk-SK" sz="2000" dirty="0">
                <a:latin typeface="+mn-lt"/>
              </a:rPr>
              <a:t>Proces schvaľovania </a:t>
            </a:r>
            <a:r>
              <a:rPr lang="sk-SK" sz="2000" dirty="0" err="1">
                <a:latin typeface="+mn-lt"/>
              </a:rPr>
              <a:t>ŽoNFP</a:t>
            </a:r>
            <a:r>
              <a:rPr lang="sk-SK" sz="2000" dirty="0">
                <a:latin typeface="+mn-lt"/>
              </a:rPr>
              <a:t> sa skladá z nasledovných fáz:</a:t>
            </a:r>
          </a:p>
          <a:p>
            <a:pPr marL="457200" indent="-457200" algn="just">
              <a:spcBef>
                <a:spcPts val="600"/>
              </a:spcBef>
              <a:spcAft>
                <a:spcPts val="600"/>
              </a:spcAft>
              <a:buFont typeface="+mj-lt"/>
              <a:buAutoNum type="alphaLcParenR"/>
            </a:pPr>
            <a:r>
              <a:rPr lang="sk-SK" sz="2000" dirty="0">
                <a:latin typeface="+mn-lt"/>
              </a:rPr>
              <a:t>administratívne overenie </a:t>
            </a:r>
            <a:r>
              <a:rPr lang="sk-SK" sz="2000" dirty="0" err="1">
                <a:latin typeface="+mn-lt"/>
              </a:rPr>
              <a:t>ŽoNFP</a:t>
            </a:r>
            <a:r>
              <a:rPr lang="sk-SK" sz="2000" dirty="0">
                <a:latin typeface="+mn-lt"/>
              </a:rPr>
              <a:t> (obligatórna časť)</a:t>
            </a:r>
          </a:p>
          <a:p>
            <a:pPr marL="457200" indent="-457200" algn="just">
              <a:spcBef>
                <a:spcPts val="600"/>
              </a:spcBef>
              <a:spcAft>
                <a:spcPts val="600"/>
              </a:spcAft>
              <a:buFont typeface="+mj-lt"/>
              <a:buAutoNum type="alphaLcParenR"/>
            </a:pPr>
            <a:r>
              <a:rPr lang="sk-SK" sz="2000" dirty="0">
                <a:latin typeface="+mn-lt"/>
              </a:rPr>
              <a:t>odborné hodnotenie a výber </a:t>
            </a:r>
            <a:r>
              <a:rPr lang="sk-SK" sz="2000" dirty="0" err="1">
                <a:latin typeface="+mn-lt"/>
              </a:rPr>
              <a:t>ŽoNFP</a:t>
            </a:r>
            <a:r>
              <a:rPr lang="sk-SK" sz="2000" dirty="0">
                <a:latin typeface="+mn-lt"/>
              </a:rPr>
              <a:t> (obligatórna časť)</a:t>
            </a:r>
          </a:p>
          <a:p>
            <a:pPr marL="457200" indent="-457200" algn="just">
              <a:spcBef>
                <a:spcPts val="600"/>
              </a:spcBef>
              <a:spcAft>
                <a:spcPts val="600"/>
              </a:spcAft>
              <a:buFont typeface="+mj-lt"/>
              <a:buAutoNum type="alphaLcParenR"/>
            </a:pPr>
            <a:r>
              <a:rPr lang="sk-SK" sz="2000" dirty="0">
                <a:latin typeface="+mn-lt"/>
              </a:rPr>
              <a:t>konanie o opravných prostriedkoch (neobligatórna časť)</a:t>
            </a:r>
          </a:p>
          <a:p>
            <a:pPr algn="just">
              <a:spcBef>
                <a:spcPts val="600"/>
              </a:spcBef>
              <a:spcAft>
                <a:spcPts val="600"/>
              </a:spcAft>
            </a:pPr>
            <a:r>
              <a:rPr lang="sk-SK" sz="2000" dirty="0">
                <a:latin typeface="+mn-lt"/>
              </a:rPr>
              <a:t>Administratívne overenie sa začína overením splnenia podmienok doručenia </a:t>
            </a:r>
            <a:r>
              <a:rPr lang="sk-SK" sz="2000" dirty="0" err="1">
                <a:latin typeface="+mn-lt"/>
              </a:rPr>
              <a:t>ŽoNFP</a:t>
            </a:r>
            <a:r>
              <a:rPr lang="sk-SK" sz="2000" dirty="0">
                <a:latin typeface="+mn-lt"/>
              </a:rPr>
              <a:t> riadne, včas a v určenej forme, pričom po ich overení SO zaregistruje </a:t>
            </a:r>
            <a:r>
              <a:rPr lang="sk-SK" sz="2000" dirty="0" err="1">
                <a:latin typeface="+mn-lt"/>
              </a:rPr>
              <a:t>ŽoNFP</a:t>
            </a:r>
            <a:r>
              <a:rPr lang="sk-SK" sz="2000" dirty="0">
                <a:latin typeface="+mn-lt"/>
              </a:rPr>
              <a:t> v ITMS 2014+.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500034"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0" indent="0" algn="just">
              <a:lnSpc>
                <a:spcPct val="110000"/>
              </a:lnSpc>
              <a:spcBef>
                <a:spcPts val="600"/>
              </a:spcBef>
              <a:spcAft>
                <a:spcPts val="600"/>
              </a:spcAft>
              <a:buNone/>
            </a:pPr>
            <a:endParaRPr lang="sk-SK" sz="2000" dirty="0"/>
          </a:p>
          <a:p>
            <a:pPr marL="0" indent="0" algn="ctr">
              <a:lnSpc>
                <a:spcPct val="110000"/>
              </a:lnSpc>
              <a:spcBef>
                <a:spcPts val="600"/>
              </a:spcBef>
              <a:spcAft>
                <a:spcPts val="600"/>
              </a:spcAft>
              <a:buNone/>
            </a:pPr>
            <a:r>
              <a:rPr lang="sk-SK" sz="2000" b="1" dirty="0"/>
              <a:t>Pochybenia</a:t>
            </a:r>
            <a:r>
              <a:rPr lang="sk-SK" sz="2000" dirty="0"/>
              <a:t> </a:t>
            </a:r>
            <a:r>
              <a:rPr lang="sk-SK" sz="2000" b="1" dirty="0"/>
              <a:t>v prílohách „žiadosť o NFP“</a:t>
            </a:r>
          </a:p>
          <a:p>
            <a:pPr marL="457200" indent="-457200" algn="just">
              <a:lnSpc>
                <a:spcPct val="110000"/>
              </a:lnSpc>
              <a:spcBef>
                <a:spcPts val="600"/>
              </a:spcBef>
              <a:spcAft>
                <a:spcPts val="600"/>
              </a:spcAft>
              <a:buFont typeface="+mj-lt"/>
              <a:buAutoNum type="arabicPeriod"/>
            </a:pPr>
            <a:r>
              <a:rPr lang="sk-SK" sz="2000" b="1" dirty="0"/>
              <a:t>Nedoručenie príloh (predovšetkým PD a rozpočtu)</a:t>
            </a:r>
          </a:p>
          <a:p>
            <a:pPr marL="0" indent="0" algn="just">
              <a:lnSpc>
                <a:spcPct val="110000"/>
              </a:lnSpc>
              <a:spcBef>
                <a:spcPts val="600"/>
              </a:spcBef>
              <a:spcAft>
                <a:spcPts val="600"/>
              </a:spcAft>
              <a:buNone/>
            </a:pPr>
            <a:r>
              <a:rPr lang="sk-SK" sz="2000" dirty="0"/>
              <a:t>V takomto prípade SO nevie overiť správnosť aktivity projektu, popisnú časť, ukazovatele ani výšku nárokovaných výdavkov. Žiadateľ síce bude vyzvaný na ich doplnenie no ak SO identifikuje nesúlad alebo pochybenia po doplnení žiadateľ nemusí mať druhu možnosť na ich opravu a vysvetlenie a žiadosť môže byť vyradená z ďalšieho posudzovania.</a:t>
            </a:r>
          </a:p>
          <a:p>
            <a:pPr marL="0" indent="0" algn="just">
              <a:lnSpc>
                <a:spcPct val="110000"/>
              </a:lnSpc>
              <a:spcBef>
                <a:spcPts val="600"/>
              </a:spcBef>
              <a:spcAft>
                <a:spcPts val="600"/>
              </a:spcAft>
              <a:buNone/>
            </a:pPr>
            <a:endParaRPr lang="sk-SK" sz="2000" dirty="0"/>
          </a:p>
          <a:p>
            <a:pPr marL="0" indent="0" algn="just">
              <a:lnSpc>
                <a:spcPct val="110000"/>
              </a:lnSpc>
              <a:spcBef>
                <a:spcPts val="600"/>
              </a:spcBef>
              <a:spcAft>
                <a:spcPts val="600"/>
              </a:spcAft>
              <a:buNone/>
            </a:pPr>
            <a:r>
              <a:rPr lang="sk-SK" sz="2000" dirty="0"/>
              <a:t>Odporúčame podávať kompletné žiadosti so všetkými relevantnými prílohami.</a:t>
            </a:r>
          </a:p>
        </p:txBody>
      </p:sp>
    </p:spTree>
    <p:extLst>
      <p:ext uri="{BB962C8B-B14F-4D97-AF65-F5344CB8AC3E}">
        <p14:creationId xmlns:p14="http://schemas.microsoft.com/office/powerpoint/2010/main" val="2003971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395536"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457200" indent="-457200" algn="just">
              <a:lnSpc>
                <a:spcPct val="110000"/>
              </a:lnSpc>
              <a:spcBef>
                <a:spcPts val="600"/>
              </a:spcBef>
              <a:spcAft>
                <a:spcPts val="600"/>
              </a:spcAft>
              <a:buFont typeface="+mj-lt"/>
              <a:buAutoNum type="arabicPeriod" startAt="2"/>
            </a:pPr>
            <a:r>
              <a:rPr lang="sk-SK" sz="2000" b="1" dirty="0"/>
              <a:t>Príloha č.4 žiadosti – Doklad preukazujúci finančnú spôsobilosť</a:t>
            </a:r>
          </a:p>
          <a:p>
            <a:pPr marL="0" indent="0" algn="just">
              <a:buNone/>
            </a:pPr>
            <a:r>
              <a:rPr lang="sk-SK" sz="2000" dirty="0"/>
              <a:t>Uvádzať prosím všetky náležitosti prílohy to:</a:t>
            </a:r>
            <a:endParaRPr lang="sk-SK" dirty="0"/>
          </a:p>
          <a:p>
            <a:pPr algn="just"/>
            <a:r>
              <a:rPr lang="sk-SK" sz="2000" dirty="0"/>
              <a:t>kód výzvy, </a:t>
            </a:r>
          </a:p>
          <a:p>
            <a:pPr algn="just"/>
            <a:r>
              <a:rPr lang="sk-SK" sz="2000" dirty="0"/>
              <a:t>názov projektu, </a:t>
            </a:r>
          </a:p>
          <a:p>
            <a:pPr algn="just"/>
            <a:r>
              <a:rPr lang="sk-SK" sz="2000" dirty="0"/>
              <a:t>súhlas zastupiteľstva s predložením žiadosti na SO, pričom ciele projektu sú v súlade s platným programom rozvoja obce a platným územným plánom obce ( ak obec má povinnosť mať vypracovanú územnoplánovaciu dokumentáciu), </a:t>
            </a:r>
          </a:p>
          <a:p>
            <a:pPr algn="just"/>
            <a:r>
              <a:rPr lang="sk-SK" sz="2000" dirty="0"/>
              <a:t>súhlas zastupiteľstva so zabezpečením povinného spolufinancovania projektu </a:t>
            </a:r>
            <a:r>
              <a:rPr lang="sk-SK" sz="2000" dirty="0" err="1"/>
              <a:t>t.j</a:t>
            </a:r>
            <a:r>
              <a:rPr lang="sk-SK" sz="2000" dirty="0"/>
              <a:t>. min. 5% z celkových oprávnených výdavkov </a:t>
            </a:r>
          </a:p>
          <a:p>
            <a:pPr algn="just"/>
            <a:r>
              <a:rPr lang="sk-SK" sz="2000" dirty="0"/>
              <a:t>súhlas zastupiteľstva so zabezpečením financovania neoprávnených výdavkov projektu, ktoré vzniknú v priebehu realizácie projektu a budú nevyhnutné na dosiahnutie jeho cieľa.</a:t>
            </a:r>
          </a:p>
          <a:p>
            <a:pPr marL="0" indent="0" algn="just">
              <a:buNone/>
            </a:pPr>
            <a:r>
              <a:rPr lang="sk-SK" sz="2000" dirty="0"/>
              <a:t>Nepredloženie prílohy, resp. príloha neobsahuje všetky náležitosti má za následok vylúčenie projektu s posudzovania.</a:t>
            </a:r>
          </a:p>
          <a:p>
            <a:pPr marL="0" indent="0" algn="just">
              <a:lnSpc>
                <a:spcPct val="110000"/>
              </a:lnSpc>
              <a:spcBef>
                <a:spcPts val="600"/>
              </a:spcBef>
              <a:spcAft>
                <a:spcPts val="600"/>
              </a:spcAft>
              <a:buNone/>
            </a:pPr>
            <a:endParaRPr lang="sk-SK" sz="2000" dirty="0"/>
          </a:p>
        </p:txBody>
      </p:sp>
    </p:spTree>
    <p:extLst>
      <p:ext uri="{BB962C8B-B14F-4D97-AF65-F5344CB8AC3E}">
        <p14:creationId xmlns:p14="http://schemas.microsoft.com/office/powerpoint/2010/main" val="2122731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395536"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457200" indent="-457200" algn="just">
              <a:lnSpc>
                <a:spcPct val="110000"/>
              </a:lnSpc>
              <a:spcBef>
                <a:spcPts val="600"/>
              </a:spcBef>
              <a:spcAft>
                <a:spcPts val="600"/>
              </a:spcAft>
              <a:buFont typeface="+mj-lt"/>
              <a:buAutoNum type="arabicPeriod" startAt="3"/>
            </a:pPr>
            <a:r>
              <a:rPr lang="sk-SK" sz="2000" b="1" dirty="0"/>
              <a:t>Príloha č. 5 – uznesenie zastupiteľstva o schválení plánu rozvoja obce a územnoplánovacej dokumentácie (ak relevantné)</a:t>
            </a:r>
          </a:p>
          <a:p>
            <a:pPr marL="0" indent="0" algn="just">
              <a:lnSpc>
                <a:spcPct val="110000"/>
              </a:lnSpc>
              <a:spcBef>
                <a:spcPts val="600"/>
              </a:spcBef>
              <a:spcAft>
                <a:spcPts val="600"/>
              </a:spcAft>
              <a:buNone/>
            </a:pPr>
            <a:r>
              <a:rPr lang="sk-SK" sz="2000" dirty="0"/>
              <a:t>Obec k podaniu žiadosti už musí mať predmetné dokumenty schválené. Nestačí napr. uznesenie o tom, že obec schválila zámer pre vypracovanie PHSR/územného plánu alebo, že dokumentácia je už pripravená na schválenie a pod.</a:t>
            </a:r>
          </a:p>
          <a:p>
            <a:pPr marL="0" indent="0" algn="just">
              <a:lnSpc>
                <a:spcPct val="110000"/>
              </a:lnSpc>
              <a:spcBef>
                <a:spcPts val="600"/>
              </a:spcBef>
              <a:spcAft>
                <a:spcPts val="600"/>
              </a:spcAft>
              <a:buNone/>
            </a:pPr>
            <a:endParaRPr lang="sk-SK" sz="2000" dirty="0"/>
          </a:p>
          <a:p>
            <a:pPr marL="0" indent="0" algn="just">
              <a:lnSpc>
                <a:spcPct val="110000"/>
              </a:lnSpc>
              <a:spcBef>
                <a:spcPts val="600"/>
              </a:spcBef>
              <a:spcAft>
                <a:spcPts val="600"/>
              </a:spcAft>
              <a:buNone/>
            </a:pPr>
            <a:r>
              <a:rPr lang="sk-SK" sz="2000" dirty="0"/>
              <a:t>Nepredloženie prílohy, resp. nepotvrdenie schváleného PHSR alebo územnoplánovacej dokumentácie (ak relevantné) ma za následok vylúčenie žiadosti z ďalšieho posudzovania. </a:t>
            </a:r>
          </a:p>
        </p:txBody>
      </p:sp>
    </p:spTree>
    <p:extLst>
      <p:ext uri="{BB962C8B-B14F-4D97-AF65-F5344CB8AC3E}">
        <p14:creationId xmlns:p14="http://schemas.microsoft.com/office/powerpoint/2010/main" val="1201641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395536" y="692696"/>
            <a:ext cx="8186766" cy="5904656"/>
          </a:xfrm>
          <a:gradFill>
            <a:gsLst>
              <a:gs pos="0">
                <a:schemeClr val="accent6">
                  <a:lumMod val="40000"/>
                  <a:lumOff val="60000"/>
                </a:schemeClr>
              </a:gs>
              <a:gs pos="83000">
                <a:schemeClr val="accent6">
                  <a:lumMod val="20000"/>
                  <a:lumOff val="80000"/>
                </a:schemeClr>
              </a:gs>
            </a:gsLst>
            <a:lin ang="16200000" scaled="1"/>
          </a:gradFill>
        </p:spPr>
        <p:txBody>
          <a:bodyPr/>
          <a:lstStyle/>
          <a:p>
            <a:pPr marL="457200" indent="-457200" algn="just">
              <a:lnSpc>
                <a:spcPct val="110000"/>
              </a:lnSpc>
              <a:spcBef>
                <a:spcPts val="600"/>
              </a:spcBef>
              <a:spcAft>
                <a:spcPts val="600"/>
              </a:spcAft>
              <a:buFont typeface="+mj-lt"/>
              <a:buAutoNum type="arabicPeriod" startAt="4"/>
            </a:pPr>
            <a:r>
              <a:rPr lang="sk-SK" sz="2000" b="1" dirty="0"/>
              <a:t>Príloha č. 7 – Projektová dokumentácia stavby vrátane </a:t>
            </a:r>
            <a:r>
              <a:rPr lang="sk-SK" sz="2000" b="1" dirty="0" err="1"/>
              <a:t>položkového</a:t>
            </a:r>
            <a:r>
              <a:rPr lang="sk-SK" sz="2000" b="1" dirty="0"/>
              <a:t> rozpočtu</a:t>
            </a:r>
          </a:p>
          <a:p>
            <a:pPr algn="just">
              <a:lnSpc>
                <a:spcPct val="110000"/>
              </a:lnSpc>
              <a:spcBef>
                <a:spcPts val="600"/>
              </a:spcBef>
              <a:spcAft>
                <a:spcPts val="600"/>
              </a:spcAft>
              <a:buFontTx/>
              <a:buChar char="-"/>
            </a:pPr>
            <a:r>
              <a:rPr lang="sk-SK" sz="2000" dirty="0"/>
              <a:t>nesúlad výkresovej časti s rozpočtom, resp. popisom v žiadosti 7.2 (chýbajú </a:t>
            </a:r>
            <a:r>
              <a:rPr lang="sk-SK" sz="2000" dirty="0" err="1"/>
              <a:t>nacenené</a:t>
            </a:r>
            <a:r>
              <a:rPr lang="sk-SK" sz="2000" dirty="0"/>
              <a:t> stavebné objekty),</a:t>
            </a:r>
          </a:p>
          <a:p>
            <a:pPr algn="just">
              <a:lnSpc>
                <a:spcPct val="110000"/>
              </a:lnSpc>
              <a:spcBef>
                <a:spcPts val="600"/>
              </a:spcBef>
              <a:spcAft>
                <a:spcPts val="600"/>
              </a:spcAft>
              <a:buFontTx/>
              <a:buChar char="-"/>
            </a:pPr>
            <a:r>
              <a:rPr lang="sk-SK" sz="2000" dirty="0"/>
              <a:t>nesúlad rozpočtu stavby s prílohou č. 6 žiadosti- rozpočet,  </a:t>
            </a:r>
          </a:p>
          <a:p>
            <a:pPr algn="just">
              <a:lnSpc>
                <a:spcPct val="110000"/>
              </a:lnSpc>
              <a:spcBef>
                <a:spcPts val="0"/>
              </a:spcBef>
              <a:spcAft>
                <a:spcPts val="0"/>
              </a:spcAft>
              <a:buFontTx/>
              <a:buChar char="-"/>
            </a:pPr>
            <a:r>
              <a:rPr lang="sk-SK" sz="2000" dirty="0"/>
              <a:t>pri </a:t>
            </a:r>
            <a:r>
              <a:rPr lang="sk-SK" sz="2000" dirty="0" err="1"/>
              <a:t>teplotechnickom</a:t>
            </a:r>
            <a:r>
              <a:rPr lang="sk-SK" sz="2000" dirty="0"/>
              <a:t> posudku chýbajú údaje o „zníženie ročnej spotreby primárnej energie v renovovaných verejných budovách“ a „odhadovanom ročnom znížení emisií skleníkových plynov v renovovaných budovách“ resp. tieto údaje nie sú správne premietnuté do žiadosti (MU č. P0698 a P0150),	</a:t>
            </a:r>
          </a:p>
          <a:p>
            <a:pPr algn="just">
              <a:lnSpc>
                <a:spcPct val="110000"/>
              </a:lnSpc>
              <a:spcBef>
                <a:spcPts val="0"/>
              </a:spcBef>
              <a:spcAft>
                <a:spcPts val="0"/>
              </a:spcAft>
              <a:buFontTx/>
              <a:buChar char="-"/>
            </a:pPr>
            <a:r>
              <a:rPr lang="sk-SK" sz="2000" b="1" dirty="0"/>
              <a:t>pri prekročení benchmarkov chýba zdôvodnenie, a nie sú vyčlenené výdavky, ktorých sa to týka;</a:t>
            </a:r>
          </a:p>
          <a:p>
            <a:pPr algn="just">
              <a:lnSpc>
                <a:spcPct val="110000"/>
              </a:lnSpc>
              <a:spcBef>
                <a:spcPts val="0"/>
              </a:spcBef>
              <a:spcAft>
                <a:spcPts val="0"/>
              </a:spcAft>
              <a:buFontTx/>
              <a:buChar char="-"/>
            </a:pPr>
            <a:r>
              <a:rPr lang="sk-SK" sz="2000" dirty="0"/>
              <a:t>PD nie je opečiatkovaná projektantom a nie je schválená v stavebnom konaní. </a:t>
            </a:r>
            <a:r>
              <a:rPr lang="sk-SK" sz="2000" b="1" dirty="0"/>
              <a:t>Pozor na oprávneného projektanta</a:t>
            </a:r>
          </a:p>
          <a:p>
            <a:pPr marL="0" indent="0" algn="just">
              <a:lnSpc>
                <a:spcPct val="110000"/>
              </a:lnSpc>
              <a:spcBef>
                <a:spcPts val="600"/>
              </a:spcBef>
              <a:spcAft>
                <a:spcPts val="600"/>
              </a:spcAft>
              <a:buNone/>
            </a:pPr>
            <a:r>
              <a:rPr lang="sk-SK" sz="2000" dirty="0"/>
              <a:t>Neodstránenie nesúladu môže viesť k vylúčeniu žiadosti z ďalšieho posudzovania.</a:t>
            </a:r>
          </a:p>
          <a:p>
            <a:pPr marL="0" indent="0" algn="just">
              <a:lnSpc>
                <a:spcPct val="110000"/>
              </a:lnSpc>
              <a:spcBef>
                <a:spcPts val="600"/>
              </a:spcBef>
              <a:spcAft>
                <a:spcPts val="600"/>
              </a:spcAft>
              <a:buNone/>
            </a:pPr>
            <a:endParaRPr lang="sk-SK" sz="2000" dirty="0"/>
          </a:p>
        </p:txBody>
      </p:sp>
    </p:spTree>
    <p:extLst>
      <p:ext uri="{BB962C8B-B14F-4D97-AF65-F5344CB8AC3E}">
        <p14:creationId xmlns:p14="http://schemas.microsoft.com/office/powerpoint/2010/main" val="3787025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395536" y="620688"/>
            <a:ext cx="8186766" cy="5904656"/>
          </a:xfrm>
          <a:gradFill>
            <a:gsLst>
              <a:gs pos="0">
                <a:schemeClr val="accent6">
                  <a:lumMod val="40000"/>
                  <a:lumOff val="60000"/>
                </a:schemeClr>
              </a:gs>
              <a:gs pos="83000">
                <a:schemeClr val="accent6">
                  <a:lumMod val="20000"/>
                  <a:lumOff val="80000"/>
                </a:schemeClr>
              </a:gs>
            </a:gsLst>
            <a:lin ang="16200000" scaled="1"/>
          </a:gradFill>
        </p:spPr>
        <p:txBody>
          <a:bodyPr/>
          <a:lstStyle/>
          <a:p>
            <a:pPr marL="457200" indent="-457200" algn="just">
              <a:lnSpc>
                <a:spcPct val="110000"/>
              </a:lnSpc>
              <a:spcBef>
                <a:spcPts val="600"/>
              </a:spcBef>
              <a:spcAft>
                <a:spcPts val="600"/>
              </a:spcAft>
              <a:buFont typeface="+mj-lt"/>
              <a:buAutoNum type="arabicPeriod" startAt="5"/>
            </a:pPr>
            <a:r>
              <a:rPr lang="sk-SK" sz="2000" b="1" dirty="0"/>
              <a:t>Príloha č. 6 – časť prieskum trhu</a:t>
            </a:r>
          </a:p>
          <a:p>
            <a:pPr algn="just">
              <a:lnSpc>
                <a:spcPct val="110000"/>
              </a:lnSpc>
              <a:spcBef>
                <a:spcPts val="600"/>
              </a:spcBef>
              <a:spcAft>
                <a:spcPts val="600"/>
              </a:spcAft>
              <a:buFontTx/>
              <a:buChar char="-"/>
            </a:pPr>
            <a:r>
              <a:rPr lang="sk-SK" sz="2000" dirty="0"/>
              <a:t>nepredloženie prieskumu trhu na všetky položky rozpočtu (okrem stavebných prác) – platí pre tie položky, ktoré si žiadateľ nárokuje na preplatenie (napr. vybavenie MŠ, externý manažment...),</a:t>
            </a:r>
          </a:p>
          <a:p>
            <a:pPr algn="just">
              <a:lnSpc>
                <a:spcPct val="110000"/>
              </a:lnSpc>
              <a:spcBef>
                <a:spcPts val="600"/>
              </a:spcBef>
              <a:spcAft>
                <a:spcPts val="600"/>
              </a:spcAft>
              <a:buFontTx/>
              <a:buChar char="-"/>
            </a:pPr>
            <a:r>
              <a:rPr lang="sk-SK" sz="2000" dirty="0"/>
              <a:t>neobsahuje minimálne 3 cenové ponuky,</a:t>
            </a:r>
          </a:p>
          <a:p>
            <a:pPr algn="just">
              <a:lnSpc>
                <a:spcPct val="110000"/>
              </a:lnSpc>
              <a:spcBef>
                <a:spcPts val="600"/>
              </a:spcBef>
              <a:spcAft>
                <a:spcPts val="600"/>
              </a:spcAft>
              <a:buFontTx/>
              <a:buChar char="-"/>
            </a:pPr>
            <a:r>
              <a:rPr lang="sk-SK" sz="2000" b="1" dirty="0"/>
              <a:t>ak prieskum trhu obsahuje viacero položiek je potrebné doložiť špecifikáciu jednotlivých položiek ako i cenu za jednotku a cenu celkom</a:t>
            </a:r>
            <a:r>
              <a:rPr lang="sk-SK" sz="2000" dirty="0"/>
              <a:t>,</a:t>
            </a:r>
          </a:p>
          <a:p>
            <a:pPr algn="just">
              <a:lnSpc>
                <a:spcPct val="110000"/>
              </a:lnSpc>
              <a:spcBef>
                <a:spcPts val="600"/>
              </a:spcBef>
              <a:spcAft>
                <a:spcPts val="600"/>
              </a:spcAft>
              <a:buFontTx/>
              <a:buChar char="-"/>
            </a:pPr>
            <a:r>
              <a:rPr lang="sk-SK" sz="2000" dirty="0"/>
              <a:t>nesprávne stanovený medián,	</a:t>
            </a:r>
          </a:p>
          <a:p>
            <a:pPr algn="just">
              <a:lnSpc>
                <a:spcPct val="110000"/>
              </a:lnSpc>
              <a:spcBef>
                <a:spcPts val="600"/>
              </a:spcBef>
              <a:spcAft>
                <a:spcPts val="600"/>
              </a:spcAft>
              <a:buFontTx/>
              <a:buChar char="-"/>
            </a:pPr>
            <a:r>
              <a:rPr lang="sk-SK" sz="2000" dirty="0"/>
              <a:t>nesprávne premietnutá suma z prieskumu trhu do rozpočtu projektu,</a:t>
            </a:r>
          </a:p>
          <a:p>
            <a:pPr algn="just">
              <a:lnSpc>
                <a:spcPct val="110000"/>
              </a:lnSpc>
              <a:spcBef>
                <a:spcPts val="600"/>
              </a:spcBef>
              <a:spcAft>
                <a:spcPts val="600"/>
              </a:spcAft>
              <a:buFontTx/>
              <a:buChar char="-"/>
            </a:pPr>
            <a:r>
              <a:rPr lang="sk-SK" sz="2000" dirty="0"/>
              <a:t>ak je na danú položku hotové VO (z podpísanou realizačnou zmluvou) je potrebné ju predložiť, pričom hodnota položky vychádza z predmetnej zmluvy. </a:t>
            </a:r>
          </a:p>
          <a:p>
            <a:pPr marL="0" indent="0" algn="just">
              <a:lnSpc>
                <a:spcPct val="110000"/>
              </a:lnSpc>
              <a:spcBef>
                <a:spcPts val="600"/>
              </a:spcBef>
              <a:spcAft>
                <a:spcPts val="600"/>
              </a:spcAft>
              <a:buNone/>
            </a:pPr>
            <a:r>
              <a:rPr lang="sk-SK" sz="2000" dirty="0"/>
              <a:t>Nepredloženie prieskumu trhu, resp. neodstránenie nesúladu môže mať za následok vylúčenie výdavkov z financovania.</a:t>
            </a:r>
          </a:p>
          <a:p>
            <a:pPr algn="just">
              <a:lnSpc>
                <a:spcPct val="110000"/>
              </a:lnSpc>
              <a:spcBef>
                <a:spcPts val="600"/>
              </a:spcBef>
              <a:spcAft>
                <a:spcPts val="600"/>
              </a:spcAft>
              <a:buFontTx/>
              <a:buChar char="-"/>
            </a:pPr>
            <a:endParaRPr lang="sk-SK" sz="2000" b="1" dirty="0"/>
          </a:p>
          <a:p>
            <a:pPr algn="just">
              <a:lnSpc>
                <a:spcPct val="110000"/>
              </a:lnSpc>
              <a:spcBef>
                <a:spcPts val="0"/>
              </a:spcBef>
              <a:spcAft>
                <a:spcPts val="0"/>
              </a:spcAft>
              <a:buFontTx/>
              <a:buChar char="-"/>
            </a:pPr>
            <a:endParaRPr lang="sk-SK" sz="2000" dirty="0"/>
          </a:p>
          <a:p>
            <a:pPr marL="0" indent="0" algn="just">
              <a:lnSpc>
                <a:spcPct val="110000"/>
              </a:lnSpc>
              <a:spcBef>
                <a:spcPts val="600"/>
              </a:spcBef>
              <a:spcAft>
                <a:spcPts val="600"/>
              </a:spcAft>
              <a:buNone/>
            </a:pPr>
            <a:endParaRPr lang="sk-SK" sz="2000" dirty="0"/>
          </a:p>
          <a:p>
            <a:pPr marL="0" indent="0" algn="just">
              <a:lnSpc>
                <a:spcPct val="110000"/>
              </a:lnSpc>
              <a:spcBef>
                <a:spcPts val="600"/>
              </a:spcBef>
              <a:spcAft>
                <a:spcPts val="600"/>
              </a:spcAft>
              <a:buNone/>
            </a:pPr>
            <a:endParaRPr lang="sk-SK" sz="2000" dirty="0"/>
          </a:p>
        </p:txBody>
      </p:sp>
    </p:spTree>
    <p:extLst>
      <p:ext uri="{BB962C8B-B14F-4D97-AF65-F5344CB8AC3E}">
        <p14:creationId xmlns:p14="http://schemas.microsoft.com/office/powerpoint/2010/main" val="3522460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395536" y="332656"/>
            <a:ext cx="8186766" cy="5544616"/>
          </a:xfrm>
          <a:gradFill>
            <a:gsLst>
              <a:gs pos="0">
                <a:schemeClr val="accent6">
                  <a:lumMod val="40000"/>
                  <a:lumOff val="60000"/>
                </a:schemeClr>
              </a:gs>
              <a:gs pos="83000">
                <a:schemeClr val="accent6">
                  <a:lumMod val="20000"/>
                  <a:lumOff val="80000"/>
                </a:schemeClr>
              </a:gs>
            </a:gsLst>
            <a:lin ang="16200000" scaled="1"/>
          </a:gradFill>
        </p:spPr>
        <p:txBody>
          <a:bodyPr/>
          <a:lstStyle/>
          <a:p>
            <a:pPr marL="0" indent="0" algn="ctr">
              <a:lnSpc>
                <a:spcPct val="110000"/>
              </a:lnSpc>
              <a:spcBef>
                <a:spcPts val="600"/>
              </a:spcBef>
              <a:spcAft>
                <a:spcPts val="600"/>
              </a:spcAft>
              <a:buNone/>
            </a:pPr>
            <a:endParaRPr lang="sk-SK" sz="2000" b="1" dirty="0"/>
          </a:p>
          <a:p>
            <a:pPr marL="0" indent="0" algn="ctr">
              <a:lnSpc>
                <a:spcPct val="110000"/>
              </a:lnSpc>
              <a:spcBef>
                <a:spcPts val="600"/>
              </a:spcBef>
              <a:spcAft>
                <a:spcPts val="600"/>
              </a:spcAft>
              <a:buNone/>
            </a:pPr>
            <a:r>
              <a:rPr lang="sk-SK" sz="2000" b="1" dirty="0"/>
              <a:t>Podmienky súladu žiadosti s princípom 3D</a:t>
            </a:r>
          </a:p>
          <a:p>
            <a:pPr marL="0" indent="0" algn="ctr">
              <a:lnSpc>
                <a:spcPct val="110000"/>
              </a:lnSpc>
              <a:spcBef>
                <a:spcPts val="600"/>
              </a:spcBef>
              <a:spcAft>
                <a:spcPts val="600"/>
              </a:spcAft>
              <a:buNone/>
            </a:pPr>
            <a:endParaRPr lang="sk-SK" sz="2000" dirty="0"/>
          </a:p>
          <a:p>
            <a:pPr marL="0" indent="0" algn="ctr">
              <a:lnSpc>
                <a:spcPct val="110000"/>
              </a:lnSpc>
              <a:spcBef>
                <a:spcPts val="600"/>
              </a:spcBef>
              <a:spcAft>
                <a:spcPts val="600"/>
              </a:spcAft>
              <a:buNone/>
            </a:pPr>
            <a:r>
              <a:rPr lang="sk-SK" sz="2000" b="1" dirty="0"/>
              <a:t>3 oblasti: </a:t>
            </a:r>
            <a:r>
              <a:rPr lang="sk-SK" sz="2000" b="1" dirty="0" err="1"/>
              <a:t>Desegregácia</a:t>
            </a:r>
            <a:r>
              <a:rPr lang="sk-SK" sz="2000" b="1" dirty="0"/>
              <a:t>, </a:t>
            </a:r>
            <a:r>
              <a:rPr lang="sk-SK" sz="2000" b="1" dirty="0" err="1"/>
              <a:t>Degetoizácie</a:t>
            </a:r>
            <a:r>
              <a:rPr lang="sk-SK" sz="2000" b="1" dirty="0"/>
              <a:t>, </a:t>
            </a:r>
            <a:r>
              <a:rPr lang="sk-SK" sz="2000" b="1" dirty="0" err="1"/>
              <a:t>Destigmácia</a:t>
            </a:r>
            <a:endParaRPr lang="sk-SK" sz="2000" b="1" dirty="0"/>
          </a:p>
          <a:p>
            <a:pPr marL="0" indent="0" algn="ctr">
              <a:lnSpc>
                <a:spcPct val="110000"/>
              </a:lnSpc>
              <a:spcBef>
                <a:spcPts val="600"/>
              </a:spcBef>
              <a:spcAft>
                <a:spcPts val="600"/>
              </a:spcAft>
              <a:buNone/>
            </a:pPr>
            <a:endParaRPr lang="sk-SK" sz="2000" b="1" dirty="0"/>
          </a:p>
          <a:p>
            <a:pPr algn="just"/>
            <a:r>
              <a:rPr lang="sk-SK" sz="2000" b="1" dirty="0"/>
              <a:t>Splnenie podmienky súladu projektu s 3D je v prípade ak sa  prostredníctvom projektu výrazne zníži sociálna </a:t>
            </a:r>
            <a:r>
              <a:rPr lang="sk-SK" sz="2000" b="1" dirty="0" err="1"/>
              <a:t>vylúčenosť</a:t>
            </a:r>
            <a:r>
              <a:rPr lang="sk-SK" sz="2000" b="1" dirty="0"/>
              <a:t> v jednej z hore uvedených troch oblastiach, a zároveň nezhorší </a:t>
            </a:r>
            <a:r>
              <a:rPr lang="sk-SK" sz="2000" b="1" dirty="0" err="1"/>
              <a:t>vylúčenosť</a:t>
            </a:r>
            <a:r>
              <a:rPr lang="sk-SK" sz="2000" b="1" dirty="0"/>
              <a:t> v ostatných dvoch.</a:t>
            </a:r>
          </a:p>
          <a:p>
            <a:pPr marL="0" indent="0" algn="just">
              <a:buNone/>
            </a:pPr>
            <a:endParaRPr lang="sk-SK" sz="2000" b="1" dirty="0"/>
          </a:p>
        </p:txBody>
      </p:sp>
    </p:spTree>
    <p:extLst>
      <p:ext uri="{BB962C8B-B14F-4D97-AF65-F5344CB8AC3E}">
        <p14:creationId xmlns:p14="http://schemas.microsoft.com/office/powerpoint/2010/main" val="4249676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251520" y="188640"/>
            <a:ext cx="8186766" cy="6120680"/>
          </a:xfrm>
          <a:gradFill>
            <a:gsLst>
              <a:gs pos="0">
                <a:schemeClr val="accent6">
                  <a:lumMod val="40000"/>
                  <a:lumOff val="60000"/>
                </a:schemeClr>
              </a:gs>
              <a:gs pos="83000">
                <a:schemeClr val="accent6">
                  <a:lumMod val="20000"/>
                  <a:lumOff val="80000"/>
                </a:schemeClr>
              </a:gs>
            </a:gsLst>
            <a:lin ang="16200000" scaled="1"/>
          </a:gradFill>
        </p:spPr>
        <p:txBody>
          <a:bodyPr/>
          <a:lstStyle/>
          <a:p>
            <a:pPr marL="457200" indent="-457200" algn="ctr">
              <a:buAutoNum type="arabicPeriod"/>
            </a:pPr>
            <a:r>
              <a:rPr lang="sk-SK" sz="2000" b="1" dirty="0"/>
              <a:t>DESEGREGÁCIA</a:t>
            </a:r>
          </a:p>
          <a:p>
            <a:pPr marL="457200" indent="-457200" algn="ctr">
              <a:buAutoNum type="arabicPeriod"/>
            </a:pPr>
            <a:endParaRPr lang="sk-SK" sz="2000" b="1" dirty="0"/>
          </a:p>
          <a:p>
            <a:r>
              <a:rPr lang="sk-SK" sz="2000" u="sng" dirty="0"/>
              <a:t>určovaná na základe</a:t>
            </a:r>
            <a:r>
              <a:rPr lang="sk-SK" sz="2000" dirty="0"/>
              <a:t>:</a:t>
            </a:r>
          </a:p>
          <a:p>
            <a:pPr marL="0" indent="0">
              <a:buNone/>
            </a:pPr>
            <a:endParaRPr lang="sk-SK" sz="2000" dirty="0"/>
          </a:p>
          <a:p>
            <a:pPr algn="just">
              <a:buFontTx/>
              <a:buChar char="-"/>
            </a:pPr>
            <a:r>
              <a:rPr lang="sk-SK" sz="2000" dirty="0"/>
              <a:t>popisu lokality/pozície MŠ vo vzťahu k MRK ako i obci,</a:t>
            </a:r>
          </a:p>
          <a:p>
            <a:pPr algn="just">
              <a:buFontTx/>
              <a:buChar char="-"/>
            </a:pPr>
            <a:r>
              <a:rPr lang="sk-SK" sz="2000" dirty="0"/>
              <a:t>popisu ako umiestnenie MŠ v danej lokalite ovplyvní segregáciu detí z MRK,</a:t>
            </a:r>
          </a:p>
          <a:p>
            <a:pPr algn="just">
              <a:buFontTx/>
              <a:buChar char="-"/>
            </a:pPr>
            <a:r>
              <a:rPr lang="sk-SK" sz="2000" dirty="0"/>
              <a:t>popisu zabezpečenia dostupnosti deti z MRK k MŠ (cesta, chodník, prechody pre chodcov, </a:t>
            </a:r>
            <a:r>
              <a:rPr lang="sk-SK" sz="2000" dirty="0" err="1"/>
              <a:t>doprovod</a:t>
            </a:r>
            <a:r>
              <a:rPr lang="sk-SK" sz="2000" dirty="0"/>
              <a:t> hliadok MOPS....) vrátane vzdialenosti k MŠ,</a:t>
            </a:r>
          </a:p>
          <a:p>
            <a:pPr algn="just">
              <a:buFontTx/>
              <a:buChar char="-"/>
            </a:pPr>
            <a:r>
              <a:rPr lang="sk-SK" sz="2000" dirty="0"/>
              <a:t>popisu opatrení pre zabezpečenie </a:t>
            </a:r>
            <a:r>
              <a:rPr lang="sk-SK" sz="2000" dirty="0" err="1"/>
              <a:t>inkluzívneho</a:t>
            </a:r>
            <a:r>
              <a:rPr lang="sk-SK" sz="2000" dirty="0"/>
              <a:t> vzdelávania (príloha č.9 výzvy),</a:t>
            </a:r>
          </a:p>
          <a:p>
            <a:pPr algn="just">
              <a:buFontTx/>
              <a:buChar char="-"/>
            </a:pPr>
            <a:r>
              <a:rPr lang="sk-SK" sz="2000" dirty="0"/>
              <a:t>popisu prípadne ďalších aktivít projektu, ktorými prispeje k </a:t>
            </a:r>
            <a:r>
              <a:rPr lang="sk-SK" sz="2000" dirty="0" err="1"/>
              <a:t>desegregácii</a:t>
            </a:r>
            <a:r>
              <a:rPr lang="sk-SK" sz="2000" dirty="0"/>
              <a:t>.</a:t>
            </a:r>
          </a:p>
          <a:p>
            <a:pPr marL="0" indent="0" algn="just">
              <a:buNone/>
            </a:pPr>
            <a:endParaRPr lang="sk-SK" sz="2000" dirty="0"/>
          </a:p>
        </p:txBody>
      </p:sp>
    </p:spTree>
    <p:extLst>
      <p:ext uri="{BB962C8B-B14F-4D97-AF65-F5344CB8AC3E}">
        <p14:creationId xmlns:p14="http://schemas.microsoft.com/office/powerpoint/2010/main" val="1257605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251520" y="188640"/>
            <a:ext cx="8186766" cy="6120680"/>
          </a:xfrm>
          <a:gradFill>
            <a:gsLst>
              <a:gs pos="0">
                <a:schemeClr val="accent6">
                  <a:lumMod val="40000"/>
                  <a:lumOff val="60000"/>
                </a:schemeClr>
              </a:gs>
              <a:gs pos="83000">
                <a:schemeClr val="accent6">
                  <a:lumMod val="20000"/>
                  <a:lumOff val="80000"/>
                </a:schemeClr>
              </a:gs>
            </a:gsLst>
            <a:lin ang="16200000" scaled="1"/>
          </a:gradFill>
        </p:spPr>
        <p:txBody>
          <a:bodyPr/>
          <a:lstStyle/>
          <a:p>
            <a:pPr marL="457200" indent="-457200" algn="ctr">
              <a:buFont typeface="+mj-lt"/>
              <a:buAutoNum type="arabicPeriod" startAt="2"/>
            </a:pPr>
            <a:r>
              <a:rPr lang="sk-SK" sz="2000" b="1" dirty="0"/>
              <a:t>DEGETOIZÁCIA</a:t>
            </a:r>
          </a:p>
          <a:p>
            <a:pPr marL="457200" indent="-457200" algn="ctr">
              <a:buFont typeface="+mj-lt"/>
              <a:buAutoNum type="arabicPeriod" startAt="2"/>
            </a:pPr>
            <a:endParaRPr lang="sk-SK" sz="2000" b="1" dirty="0"/>
          </a:p>
          <a:p>
            <a:r>
              <a:rPr lang="sk-SK" sz="2000" u="sng" dirty="0"/>
              <a:t>určovaná na základe</a:t>
            </a:r>
            <a:r>
              <a:rPr lang="sk-SK" sz="2000" dirty="0"/>
              <a:t>:</a:t>
            </a:r>
          </a:p>
          <a:p>
            <a:pPr marL="0" indent="0">
              <a:buNone/>
            </a:pPr>
            <a:endParaRPr lang="sk-SK" sz="2000" dirty="0"/>
          </a:p>
          <a:p>
            <a:pPr algn="just">
              <a:buFontTx/>
              <a:buChar char="-"/>
            </a:pPr>
            <a:r>
              <a:rPr lang="sk-SK" sz="2000" dirty="0"/>
              <a:t>popisu či projekt ovplyvňuje </a:t>
            </a:r>
            <a:r>
              <a:rPr lang="sk-SK" sz="2000" dirty="0" err="1"/>
              <a:t>getoizáciu</a:t>
            </a:r>
            <a:r>
              <a:rPr lang="sk-SK" sz="2000" dirty="0"/>
              <a:t> MRK v obci – teda či prostredníctvom výstavby sa pozitívne mení charakter lokality, kde žije MRK,</a:t>
            </a:r>
          </a:p>
          <a:p>
            <a:pPr algn="just">
              <a:buFontTx/>
              <a:buChar char="-"/>
            </a:pPr>
            <a:r>
              <a:rPr lang="sk-SK" sz="2000" dirty="0"/>
              <a:t>popísať tak aby navrhnuté opatrenia znižovali rozdiel medzi obecnými časťami a obytných jednotiek v </a:t>
            </a:r>
            <a:r>
              <a:rPr lang="sk-SK" sz="2000" dirty="0" err="1"/>
              <a:t>getoizovanej</a:t>
            </a:r>
            <a:r>
              <a:rPr lang="sk-SK" sz="2000" dirty="0"/>
              <a:t> časti.</a:t>
            </a:r>
          </a:p>
          <a:p>
            <a:pPr marL="0" indent="0" algn="just">
              <a:buNone/>
            </a:pPr>
            <a:endParaRPr lang="sk-SK" sz="2000" dirty="0"/>
          </a:p>
        </p:txBody>
      </p:sp>
    </p:spTree>
    <p:extLst>
      <p:ext uri="{BB962C8B-B14F-4D97-AF65-F5344CB8AC3E}">
        <p14:creationId xmlns:p14="http://schemas.microsoft.com/office/powerpoint/2010/main" val="351012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251520" y="188640"/>
            <a:ext cx="8186766" cy="6120680"/>
          </a:xfrm>
          <a:gradFill>
            <a:gsLst>
              <a:gs pos="0">
                <a:schemeClr val="accent6">
                  <a:lumMod val="40000"/>
                  <a:lumOff val="60000"/>
                </a:schemeClr>
              </a:gs>
              <a:gs pos="83000">
                <a:schemeClr val="accent6">
                  <a:lumMod val="20000"/>
                  <a:lumOff val="80000"/>
                </a:schemeClr>
              </a:gs>
            </a:gsLst>
            <a:lin ang="16200000" scaled="1"/>
          </a:gradFill>
        </p:spPr>
        <p:txBody>
          <a:bodyPr/>
          <a:lstStyle/>
          <a:p>
            <a:pPr marL="457200" indent="-457200" algn="ctr">
              <a:buFont typeface="+mj-lt"/>
              <a:buAutoNum type="arabicPeriod" startAt="3"/>
            </a:pPr>
            <a:r>
              <a:rPr lang="sk-SK" sz="2000" b="1" dirty="0"/>
              <a:t>DESTIGMATIZÁCIA</a:t>
            </a:r>
          </a:p>
          <a:p>
            <a:pPr marL="457200" indent="-457200" algn="ctr">
              <a:buFont typeface="+mj-lt"/>
              <a:buAutoNum type="arabicPeriod" startAt="3"/>
            </a:pPr>
            <a:endParaRPr lang="sk-SK" sz="2000" b="1" dirty="0"/>
          </a:p>
          <a:p>
            <a:r>
              <a:rPr lang="sk-SK" sz="2000" u="sng" dirty="0"/>
              <a:t>určovaná na základe</a:t>
            </a:r>
            <a:r>
              <a:rPr lang="sk-SK" sz="2000" dirty="0"/>
              <a:t>:</a:t>
            </a:r>
          </a:p>
          <a:p>
            <a:pPr marL="0" indent="0">
              <a:buNone/>
            </a:pPr>
            <a:endParaRPr lang="sk-SK" sz="2000" dirty="0"/>
          </a:p>
          <a:p>
            <a:pPr algn="just">
              <a:buFontTx/>
              <a:buChar char="-"/>
            </a:pPr>
            <a:r>
              <a:rPr lang="sk-SK" sz="2000" dirty="0"/>
              <a:t>popisu či a ako projekt ovplyvňuje </a:t>
            </a:r>
            <a:r>
              <a:rPr lang="sk-SK" sz="2000" dirty="0" err="1"/>
              <a:t>stigmatizáciu</a:t>
            </a:r>
            <a:r>
              <a:rPr lang="sk-SK" sz="2000" dirty="0"/>
              <a:t> deti z MRK – znižovanie rozdielu v životných podmienkach MRK a majority (spoločné aktivity rómskych a nerómskych detí, ich rodín, vzájomné spoznávanie, stieranie predsudkov o MRK),</a:t>
            </a:r>
          </a:p>
          <a:p>
            <a:pPr algn="just">
              <a:buFontTx/>
              <a:buChar char="-"/>
            </a:pPr>
            <a:r>
              <a:rPr lang="sk-SK" sz="2000" dirty="0"/>
              <a:t>popísať tak aby navrhnuté aktivity/opatrenia obmedzovali výskyt stigmatizovaných foriem správanie/predsudkov voči MRK. </a:t>
            </a:r>
          </a:p>
          <a:p>
            <a:pPr>
              <a:buFontTx/>
              <a:buChar char="-"/>
            </a:pPr>
            <a:endParaRPr lang="sk-SK" sz="2000" dirty="0"/>
          </a:p>
          <a:p>
            <a:pPr marL="0" indent="0" algn="just">
              <a:buNone/>
            </a:pPr>
            <a:endParaRPr lang="sk-SK" sz="2000" dirty="0"/>
          </a:p>
        </p:txBody>
      </p:sp>
    </p:spTree>
    <p:extLst>
      <p:ext uri="{BB962C8B-B14F-4D97-AF65-F5344CB8AC3E}">
        <p14:creationId xmlns:p14="http://schemas.microsoft.com/office/powerpoint/2010/main" val="35997253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395536" y="548680"/>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0" indent="0" algn="ctr">
              <a:lnSpc>
                <a:spcPct val="110000"/>
              </a:lnSpc>
              <a:spcBef>
                <a:spcPts val="600"/>
              </a:spcBef>
              <a:spcAft>
                <a:spcPts val="600"/>
              </a:spcAft>
              <a:buNone/>
            </a:pPr>
            <a:r>
              <a:rPr lang="sk-SK" sz="2000" b="1" dirty="0"/>
              <a:t>Odporúčame žiadateľom pred odoslaním žiadosti aby</a:t>
            </a:r>
          </a:p>
          <a:p>
            <a:pPr algn="just">
              <a:lnSpc>
                <a:spcPct val="110000"/>
              </a:lnSpc>
              <a:spcBef>
                <a:spcPts val="600"/>
              </a:spcBef>
              <a:spcAft>
                <a:spcPts val="600"/>
              </a:spcAft>
              <a:buFontTx/>
              <a:buChar char="-"/>
            </a:pPr>
            <a:r>
              <a:rPr lang="sk-SK" sz="2000" dirty="0"/>
              <a:t>si „sami pre seba“ objektívne zhodnotili či spĺňajú podmienky poskytnutia príspevku,</a:t>
            </a:r>
          </a:p>
          <a:p>
            <a:pPr algn="just">
              <a:lnSpc>
                <a:spcPct val="110000"/>
              </a:lnSpc>
              <a:spcBef>
                <a:spcPts val="600"/>
              </a:spcBef>
              <a:spcAft>
                <a:spcPts val="600"/>
              </a:spcAft>
              <a:buFontTx/>
              <a:buChar char="-"/>
            </a:pPr>
            <a:r>
              <a:rPr lang="sk-SK" sz="2000" dirty="0"/>
              <a:t>či predkladajú všetky relevantné prílohy a tie spĺňajú požadované náležitosti,</a:t>
            </a:r>
          </a:p>
          <a:p>
            <a:pPr algn="just">
              <a:lnSpc>
                <a:spcPct val="110000"/>
              </a:lnSpc>
              <a:spcBef>
                <a:spcPts val="600"/>
              </a:spcBef>
              <a:spcAft>
                <a:spcPts val="600"/>
              </a:spcAft>
              <a:buFontTx/>
              <a:buChar char="-"/>
            </a:pPr>
            <a:r>
              <a:rPr lang="sk-SK" sz="2000" dirty="0"/>
              <a:t>či majú v ITMS 2014+ nahrané všetky relevantné prílohy a tie sa dajú i    korektne otvoriť, </a:t>
            </a:r>
          </a:p>
          <a:p>
            <a:pPr algn="just">
              <a:lnSpc>
                <a:spcPct val="110000"/>
              </a:lnSpc>
              <a:spcBef>
                <a:spcPts val="600"/>
              </a:spcBef>
              <a:spcAft>
                <a:spcPts val="600"/>
              </a:spcAft>
              <a:buFontTx/>
              <a:buChar char="-"/>
            </a:pPr>
            <a:r>
              <a:rPr lang="sk-SK" sz="2000" dirty="0"/>
              <a:t>si skontrolovali súlad údajov vo všetkých textoch,</a:t>
            </a:r>
          </a:p>
          <a:p>
            <a:pPr algn="just">
              <a:lnSpc>
                <a:spcPct val="110000"/>
              </a:lnSpc>
              <a:spcBef>
                <a:spcPts val="600"/>
              </a:spcBef>
              <a:spcAft>
                <a:spcPts val="600"/>
              </a:spcAft>
              <a:buFontTx/>
              <a:buChar char="-"/>
            </a:pPr>
            <a:r>
              <a:rPr lang="sk-SK" sz="2000" dirty="0"/>
              <a:t>objektívne a kriticky zhodnotili žiadosť na základe hodnotiacich kritérií,</a:t>
            </a:r>
          </a:p>
          <a:p>
            <a:pPr algn="just">
              <a:lnSpc>
                <a:spcPct val="110000"/>
              </a:lnSpc>
              <a:spcBef>
                <a:spcPts val="600"/>
              </a:spcBef>
              <a:spcAft>
                <a:spcPts val="600"/>
              </a:spcAft>
              <a:buFontTx/>
              <a:buChar char="-"/>
            </a:pPr>
            <a:r>
              <a:rPr lang="sk-SK" sz="2000" dirty="0"/>
              <a:t>pred odoslaním skontrolovali správnosť údajov a kompletnosť žiadosti (všetky prílohy).</a:t>
            </a:r>
          </a:p>
          <a:p>
            <a:pPr marL="0" indent="0">
              <a:lnSpc>
                <a:spcPct val="110000"/>
              </a:lnSpc>
              <a:spcBef>
                <a:spcPts val="600"/>
              </a:spcBef>
              <a:spcAft>
                <a:spcPts val="600"/>
              </a:spcAft>
              <a:buNone/>
            </a:pPr>
            <a:endParaRPr lang="sk-SK" sz="2000" dirty="0"/>
          </a:p>
        </p:txBody>
      </p:sp>
    </p:spTree>
    <p:extLst>
      <p:ext uri="{BB962C8B-B14F-4D97-AF65-F5344CB8AC3E}">
        <p14:creationId xmlns:p14="http://schemas.microsoft.com/office/powerpoint/2010/main" val="3543580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500034"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82296" indent="0" algn="ctr" fontAlgn="auto">
              <a:spcAft>
                <a:spcPts val="0"/>
              </a:spcAft>
              <a:buNone/>
              <a:defRPr/>
            </a:pPr>
            <a:r>
              <a:rPr lang="sk-SK" sz="2000" b="1" dirty="0"/>
              <a:t>Administratívne overenie</a:t>
            </a:r>
          </a:p>
          <a:p>
            <a:pPr marL="82296" indent="0" algn="ctr" fontAlgn="auto">
              <a:spcAft>
                <a:spcPts val="0"/>
              </a:spcAft>
              <a:buNone/>
              <a:defRPr/>
            </a:pPr>
            <a:endParaRPr lang="sk-SK" sz="2000" b="1" dirty="0"/>
          </a:p>
          <a:p>
            <a:pPr marL="82296" indent="0" algn="just" fontAlgn="auto">
              <a:spcAft>
                <a:spcPts val="0"/>
              </a:spcAft>
              <a:buNone/>
              <a:defRPr/>
            </a:pPr>
            <a:r>
              <a:rPr lang="sk-SK" sz="2000" dirty="0"/>
              <a:t>Po registrácii </a:t>
            </a:r>
            <a:r>
              <a:rPr lang="sk-SK" sz="2000" dirty="0" err="1"/>
              <a:t>ŽoNFP</a:t>
            </a:r>
            <a:r>
              <a:rPr lang="sk-SK" sz="2000" dirty="0"/>
              <a:t> sa v rámci administratívneho overenia overuje splnenie základných podmienok poskytnutia príspevku stanovených vo výzve akými sú napr. oprávnenosť žiadateľa, oprávnenosť miesta realizácie projektu, oprávnenosť cieľovej skupiny, oprávnenosť aktivít, súlad s horizontálnymi princípmi a s princípmi </a:t>
            </a:r>
            <a:r>
              <a:rPr lang="sk-SK" sz="2000" dirty="0" err="1"/>
              <a:t>destigmatizácie</a:t>
            </a:r>
            <a:r>
              <a:rPr lang="sk-SK" sz="2000" dirty="0"/>
              <a:t>, </a:t>
            </a:r>
            <a:r>
              <a:rPr lang="sk-SK" sz="2000" dirty="0" err="1"/>
              <a:t>desegregácie</a:t>
            </a:r>
            <a:r>
              <a:rPr lang="sk-SK" sz="2000" dirty="0"/>
              <a:t> a </a:t>
            </a:r>
            <a:r>
              <a:rPr lang="sk-SK" sz="2000" dirty="0" err="1"/>
              <a:t>degetoizácie</a:t>
            </a:r>
            <a:r>
              <a:rPr lang="sk-SK" sz="2000" dirty="0"/>
              <a:t>. </a:t>
            </a:r>
          </a:p>
          <a:p>
            <a:pPr marL="82296" indent="0" algn="just" fontAlgn="auto">
              <a:spcAft>
                <a:spcPts val="0"/>
              </a:spcAft>
              <a:buNone/>
              <a:defRPr/>
            </a:pPr>
            <a:endParaRPr lang="sk-SK" sz="2000" dirty="0"/>
          </a:p>
          <a:p>
            <a:pPr marL="82296" indent="0" algn="just" fontAlgn="auto">
              <a:spcAft>
                <a:spcPts val="0"/>
              </a:spcAft>
              <a:buNone/>
              <a:defRPr/>
            </a:pPr>
            <a:r>
              <a:rPr lang="sk-SK" sz="2000" dirty="0"/>
              <a:t>V prípade ak sú pochybnosti o pravdivosti alebo úplnosti </a:t>
            </a:r>
            <a:r>
              <a:rPr lang="sk-SK" sz="2000" dirty="0" err="1"/>
              <a:t>ŽoNFP</a:t>
            </a:r>
            <a:r>
              <a:rPr lang="sk-SK" sz="2000" dirty="0"/>
              <a:t> alebo jej príloh, resp. boli identifikovaný nesúlad v poskytnutých údajoch žiadateľovi sa zašle výzva na doplnenie resp. vysvetlenie žiadosti so stanovením lehoty na doplnenie.</a:t>
            </a:r>
          </a:p>
          <a:p>
            <a:pPr marL="82296" indent="0" algn="just" fontAlgn="auto">
              <a:spcAft>
                <a:spcPts val="0"/>
              </a:spcAft>
              <a:buNone/>
              <a:defRPr/>
            </a:pPr>
            <a:endParaRPr lang="sk-SK" sz="2000" dirty="0"/>
          </a:p>
          <a:p>
            <a:pPr marL="82296" indent="0" algn="just" fontAlgn="auto">
              <a:spcAft>
                <a:spcPts val="0"/>
              </a:spcAft>
              <a:buNone/>
              <a:defRPr/>
            </a:pPr>
            <a:r>
              <a:rPr lang="sk-SK" sz="2000" dirty="0"/>
              <a:t>Po doplnení sa opätovne overia podmienky poskytnutia príspevku.</a:t>
            </a:r>
          </a:p>
          <a:p>
            <a:pPr marL="82296" indent="0" algn="just" fontAlgn="auto">
              <a:spcAft>
                <a:spcPts val="0"/>
              </a:spcAft>
              <a:buNone/>
              <a:defRPr/>
            </a:pPr>
            <a:endParaRPr lang="sk-SK" sz="2000" dirty="0"/>
          </a:p>
          <a:p>
            <a:pPr marL="82296" indent="0" algn="just" fontAlgn="auto">
              <a:spcAft>
                <a:spcPts val="0"/>
              </a:spcAft>
              <a:buNone/>
              <a:defRPr/>
            </a:pPr>
            <a:r>
              <a:rPr lang="sk-SK" sz="2000" dirty="0" err="1"/>
              <a:t>ŽoNFP</a:t>
            </a:r>
            <a:r>
              <a:rPr lang="sk-SK" sz="2000" dirty="0"/>
              <a:t>, ktoré splnili podmienky administratívneho overenia postupujú do procesu odborného hodnotenia. “.</a:t>
            </a:r>
          </a:p>
        </p:txBody>
      </p:sp>
    </p:spTree>
    <p:extLst>
      <p:ext uri="{BB962C8B-B14F-4D97-AF65-F5344CB8AC3E}">
        <p14:creationId xmlns:p14="http://schemas.microsoft.com/office/powerpoint/2010/main" val="518557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395536" y="548680"/>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0" indent="0" algn="ctr">
              <a:lnSpc>
                <a:spcPct val="110000"/>
              </a:lnSpc>
              <a:spcBef>
                <a:spcPts val="600"/>
              </a:spcBef>
              <a:spcAft>
                <a:spcPts val="600"/>
              </a:spcAft>
              <a:buNone/>
            </a:pPr>
            <a:r>
              <a:rPr lang="sk-SK" sz="2000" b="1" dirty="0"/>
              <a:t>aby po doručení výzvy na doplnenie resp. vysvetlenie </a:t>
            </a:r>
          </a:p>
          <a:p>
            <a:pPr algn="just">
              <a:lnSpc>
                <a:spcPct val="110000"/>
              </a:lnSpc>
              <a:spcBef>
                <a:spcPts val="600"/>
              </a:spcBef>
              <a:spcAft>
                <a:spcPts val="600"/>
              </a:spcAft>
              <a:buFontTx/>
              <a:buChar char="-"/>
            </a:pPr>
            <a:r>
              <a:rPr lang="sk-SK" sz="2000" dirty="0"/>
              <a:t>sledovali a dodržali lehotu na doručenie,</a:t>
            </a:r>
          </a:p>
          <a:p>
            <a:pPr algn="just">
              <a:lnSpc>
                <a:spcPct val="110000"/>
              </a:lnSpc>
              <a:spcBef>
                <a:spcPts val="600"/>
              </a:spcBef>
              <a:spcAft>
                <a:spcPts val="600"/>
              </a:spcAft>
              <a:buFontTx/>
              <a:buChar char="-"/>
            </a:pPr>
            <a:r>
              <a:rPr lang="sk-SK" sz="2000" dirty="0"/>
              <a:t>vyjadrili sa ku každému bodu doplnenia,</a:t>
            </a:r>
          </a:p>
          <a:p>
            <a:pPr algn="just">
              <a:lnSpc>
                <a:spcPct val="110000"/>
              </a:lnSpc>
              <a:spcBef>
                <a:spcPts val="600"/>
              </a:spcBef>
              <a:spcAft>
                <a:spcPts val="600"/>
              </a:spcAft>
              <a:buFontTx/>
              <a:buChar char="-"/>
            </a:pPr>
            <a:r>
              <a:rPr lang="sk-SK" sz="2000" dirty="0"/>
              <a:t>skontrolovali nahratie elektronicky príloh do ITMS 2014 +,</a:t>
            </a:r>
          </a:p>
          <a:p>
            <a:pPr algn="just">
              <a:lnSpc>
                <a:spcPct val="110000"/>
              </a:lnSpc>
              <a:spcBef>
                <a:spcPts val="600"/>
              </a:spcBef>
              <a:spcAft>
                <a:spcPts val="600"/>
              </a:spcAft>
              <a:buFontTx/>
              <a:buChar char="-"/>
            </a:pPr>
            <a:r>
              <a:rPr lang="sk-SK" sz="2000" dirty="0"/>
              <a:t>posunuli stav žiadosti „po doplnení“,</a:t>
            </a:r>
          </a:p>
          <a:p>
            <a:pPr algn="just">
              <a:lnSpc>
                <a:spcPct val="110000"/>
              </a:lnSpc>
              <a:spcBef>
                <a:spcPts val="600"/>
              </a:spcBef>
              <a:spcAft>
                <a:spcPts val="600"/>
              </a:spcAft>
              <a:buFontTx/>
              <a:buChar char="-"/>
            </a:pPr>
            <a:r>
              <a:rPr lang="sk-SK" sz="2000" dirty="0"/>
              <a:t>vytlačili, podpísali a odoslali formulár žiadosti (ak posielate poštou) a to i v prípade ak predmetom doplnenia sú iba prílohy žiadosti.</a:t>
            </a:r>
          </a:p>
          <a:p>
            <a:pPr>
              <a:lnSpc>
                <a:spcPct val="110000"/>
              </a:lnSpc>
              <a:spcBef>
                <a:spcPts val="600"/>
              </a:spcBef>
              <a:spcAft>
                <a:spcPts val="600"/>
              </a:spcAft>
              <a:buFontTx/>
              <a:buChar char="-"/>
            </a:pPr>
            <a:endParaRPr lang="sk-SK" sz="2000" dirty="0"/>
          </a:p>
        </p:txBody>
      </p:sp>
    </p:spTree>
    <p:extLst>
      <p:ext uri="{BB962C8B-B14F-4D97-AF65-F5344CB8AC3E}">
        <p14:creationId xmlns:p14="http://schemas.microsoft.com/office/powerpoint/2010/main" val="296379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500034"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82296" indent="0" algn="ctr" fontAlgn="auto">
              <a:spcAft>
                <a:spcPts val="0"/>
              </a:spcAft>
              <a:buNone/>
              <a:defRPr/>
            </a:pPr>
            <a:r>
              <a:rPr lang="sk-SK" sz="2000" b="1" dirty="0"/>
              <a:t>Odborné hodnotenie žiadosti</a:t>
            </a:r>
          </a:p>
          <a:p>
            <a:pPr marL="82296" indent="0" algn="ctr" fontAlgn="auto">
              <a:spcAft>
                <a:spcPts val="0"/>
              </a:spcAft>
              <a:buNone/>
              <a:defRPr/>
            </a:pPr>
            <a:endParaRPr lang="sk-SK" sz="2000" b="1" dirty="0"/>
          </a:p>
          <a:p>
            <a:pPr marL="82296" indent="0" algn="just" fontAlgn="auto">
              <a:spcAft>
                <a:spcPts val="0"/>
              </a:spcAft>
              <a:buNone/>
              <a:defRPr/>
            </a:pPr>
            <a:r>
              <a:rPr lang="sk-SK" sz="2000" dirty="0"/>
              <a:t>V rámci odborného hodnotenia sa posudzuje </a:t>
            </a:r>
            <a:r>
              <a:rPr lang="sk-SK" sz="2000" dirty="0" err="1"/>
              <a:t>ŽoNFP</a:t>
            </a:r>
            <a:r>
              <a:rPr lang="sk-SK" sz="2000" dirty="0"/>
              <a:t> podľa dokumentu “Kritériá pre výber projektov OP ĽZ a metodika ich uplatňovania” a „Príručky pre odborného hodnotiteľa.</a:t>
            </a:r>
          </a:p>
          <a:p>
            <a:pPr marL="82296" indent="0" algn="just" fontAlgn="auto">
              <a:spcAft>
                <a:spcPts val="0"/>
              </a:spcAft>
              <a:buNone/>
              <a:defRPr/>
            </a:pPr>
            <a:endParaRPr lang="sk-SK" sz="2000" dirty="0"/>
          </a:p>
          <a:p>
            <a:pPr marL="0" lvl="0" indent="0" algn="just">
              <a:buNone/>
            </a:pPr>
            <a:r>
              <a:rPr lang="sk-SK" sz="2000" dirty="0"/>
              <a:t>Cieľom odborného hodnotenia je posúdiť kvalitatívnu stránku žiadosti, pričom je posudzovaná predovšetkým v oblastiach:</a:t>
            </a:r>
          </a:p>
          <a:p>
            <a:pPr algn="just"/>
            <a:r>
              <a:rPr lang="sk-SK" sz="2000" dirty="0"/>
              <a:t>príspevok navrhovaného projektu k cieľom a výsledkom operačného programu a prioritnej osi</a:t>
            </a:r>
          </a:p>
          <a:p>
            <a:pPr lvl="0" algn="just"/>
            <a:r>
              <a:rPr lang="sk-SK" sz="2000" dirty="0"/>
              <a:t>navrhovaný spôsob realizácie;</a:t>
            </a:r>
          </a:p>
          <a:p>
            <a:pPr lvl="0" algn="just"/>
            <a:r>
              <a:rPr lang="sk-SK" sz="2000" dirty="0"/>
              <a:t>administratívna a prevádzková kapacita;</a:t>
            </a:r>
          </a:p>
          <a:p>
            <a:pPr lvl="0" algn="just"/>
            <a:r>
              <a:rPr lang="sk-SK" sz="2000" dirty="0"/>
              <a:t>finančná a ekonomická stránka projektu.</a:t>
            </a:r>
          </a:p>
        </p:txBody>
      </p:sp>
    </p:spTree>
    <p:extLst>
      <p:ext uri="{BB962C8B-B14F-4D97-AF65-F5344CB8AC3E}">
        <p14:creationId xmlns:p14="http://schemas.microsoft.com/office/powerpoint/2010/main" val="3857601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500034"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0" indent="0" algn="just">
              <a:lnSpc>
                <a:spcPct val="110000"/>
              </a:lnSpc>
              <a:spcBef>
                <a:spcPts val="600"/>
              </a:spcBef>
              <a:spcAft>
                <a:spcPts val="600"/>
              </a:spcAft>
              <a:buNone/>
            </a:pPr>
            <a:endParaRPr lang="sk-SK" sz="2000" b="1" dirty="0"/>
          </a:p>
          <a:p>
            <a:pPr marL="0" indent="0" algn="just">
              <a:lnSpc>
                <a:spcPct val="110000"/>
              </a:lnSpc>
              <a:spcBef>
                <a:spcPts val="600"/>
              </a:spcBef>
              <a:spcAft>
                <a:spcPts val="600"/>
              </a:spcAft>
              <a:buNone/>
            </a:pPr>
            <a:r>
              <a:rPr lang="sk-SK" sz="2000" b="1" dirty="0"/>
              <a:t>Na záver konania o žiadosti sa vypracujú </a:t>
            </a:r>
            <a:r>
              <a:rPr lang="sk-SK" sz="2000" dirty="0"/>
              <a:t>pre žiadosti:</a:t>
            </a:r>
          </a:p>
          <a:p>
            <a:pPr algn="just">
              <a:lnSpc>
                <a:spcPct val="110000"/>
              </a:lnSpc>
              <a:spcBef>
                <a:spcPts val="600"/>
              </a:spcBef>
              <a:spcAft>
                <a:spcPts val="600"/>
              </a:spcAft>
            </a:pPr>
            <a:r>
              <a:rPr lang="sk-SK" sz="2000" dirty="0"/>
              <a:t>ktoré splnili všetky podmienky konania o žiadosti: </a:t>
            </a:r>
            <a:r>
              <a:rPr lang="sk-SK" sz="2000" b="1" dirty="0"/>
              <a:t>rozhodnutie o schválení,</a:t>
            </a:r>
          </a:p>
          <a:p>
            <a:pPr algn="just">
              <a:lnSpc>
                <a:spcPct val="110000"/>
              </a:lnSpc>
              <a:spcBef>
                <a:spcPts val="600"/>
              </a:spcBef>
              <a:spcAft>
                <a:spcPts val="600"/>
              </a:spcAft>
            </a:pPr>
            <a:r>
              <a:rPr lang="sk-SK" sz="2000" dirty="0"/>
              <a:t>ktoré nesplnili jednu alebo viac podmienok konania o žiadosti: </a:t>
            </a:r>
            <a:r>
              <a:rPr lang="sk-SK" sz="2000" b="1" dirty="0"/>
              <a:t>rozhodnutie o neschválení </a:t>
            </a:r>
            <a:r>
              <a:rPr lang="sk-SK" sz="2000" b="1" dirty="0" err="1"/>
              <a:t>ŽoNFP</a:t>
            </a:r>
            <a:r>
              <a:rPr lang="sk-SK" sz="2000" dirty="0"/>
              <a:t>.</a:t>
            </a:r>
          </a:p>
          <a:p>
            <a:pPr marL="0" indent="0" algn="just">
              <a:lnSpc>
                <a:spcPct val="110000"/>
              </a:lnSpc>
              <a:spcBef>
                <a:spcPts val="600"/>
              </a:spcBef>
              <a:spcAft>
                <a:spcPts val="600"/>
              </a:spcAft>
              <a:buNone/>
            </a:pPr>
            <a:r>
              <a:rPr lang="sk-SK" sz="2000" dirty="0"/>
              <a:t>SO je oprávnený v konaní o </a:t>
            </a:r>
            <a:r>
              <a:rPr lang="sk-SK" sz="2000" dirty="0" err="1"/>
              <a:t>ŽoNFP</a:t>
            </a:r>
            <a:r>
              <a:rPr lang="sk-SK" sz="2000" dirty="0"/>
              <a:t> vydať </a:t>
            </a:r>
            <a:r>
              <a:rPr lang="sk-SK" sz="2000" b="1" dirty="0"/>
              <a:t>rozhodnutie o zastavení konania </a:t>
            </a:r>
            <a:r>
              <a:rPr lang="sk-SK" sz="2000" dirty="0"/>
              <a:t>za podmienok uvedených v § 20  zákona o príspevku z EŠIF (napr. v prípade, ak žiadateľ nedoručil riadne a včas </a:t>
            </a:r>
            <a:r>
              <a:rPr lang="sk-SK" sz="2000" dirty="0" err="1"/>
              <a:t>ŽoNFP</a:t>
            </a:r>
            <a:r>
              <a:rPr lang="sk-SK" sz="2000" dirty="0"/>
              <a:t>, vzal </a:t>
            </a:r>
            <a:r>
              <a:rPr lang="sk-SK" sz="2000" dirty="0" err="1"/>
              <a:t>ŽoNFP</a:t>
            </a:r>
            <a:r>
              <a:rPr lang="sk-SK" sz="2000" dirty="0"/>
              <a:t> späť a pod.).</a:t>
            </a:r>
          </a:p>
          <a:p>
            <a:pPr marL="0" indent="0">
              <a:spcBef>
                <a:spcPts val="600"/>
              </a:spcBef>
              <a:spcAft>
                <a:spcPts val="600"/>
              </a:spcAft>
              <a:buNone/>
            </a:pPr>
            <a:endParaRPr lang="sk-SK" sz="2000" dirty="0"/>
          </a:p>
          <a:p>
            <a:pPr marL="0" indent="0">
              <a:lnSpc>
                <a:spcPct val="110000"/>
              </a:lnSpc>
              <a:spcBef>
                <a:spcPts val="600"/>
              </a:spcBef>
              <a:spcAft>
                <a:spcPts val="600"/>
              </a:spcAft>
              <a:buNone/>
            </a:pPr>
            <a:endParaRPr lang="sk-SK" sz="2000" dirty="0">
              <a:solidFill>
                <a:srgbClr val="FF0000"/>
              </a:solidFill>
            </a:endParaRPr>
          </a:p>
        </p:txBody>
      </p:sp>
    </p:spTree>
    <p:extLst>
      <p:ext uri="{BB962C8B-B14F-4D97-AF65-F5344CB8AC3E}">
        <p14:creationId xmlns:p14="http://schemas.microsoft.com/office/powerpoint/2010/main" val="1671526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500034"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0" indent="0" algn="just">
              <a:spcBef>
                <a:spcPts val="600"/>
              </a:spcBef>
              <a:spcAft>
                <a:spcPts val="600"/>
              </a:spcAft>
              <a:buNone/>
            </a:pPr>
            <a:r>
              <a:rPr lang="sk-SK" sz="2000" b="1" dirty="0"/>
              <a:t>Po skončení konania o </a:t>
            </a:r>
            <a:r>
              <a:rPr lang="sk-SK" sz="2000" b="1" dirty="0" err="1"/>
              <a:t>ŽoNFP</a:t>
            </a:r>
            <a:r>
              <a:rPr lang="sk-SK" sz="2000" b="1" dirty="0"/>
              <a:t> </a:t>
            </a:r>
            <a:r>
              <a:rPr lang="sk-SK" sz="2000" dirty="0"/>
              <a:t>sa na webovom sídle zverejňujú informácie o schválených a neschválených </a:t>
            </a:r>
            <a:r>
              <a:rPr lang="sk-SK" sz="2000" dirty="0" err="1"/>
              <a:t>ŽoNFP</a:t>
            </a:r>
            <a:r>
              <a:rPr lang="sk-SK" sz="2000" dirty="0"/>
              <a:t> v nasledovnom rozsahu: </a:t>
            </a:r>
          </a:p>
          <a:p>
            <a:pPr marL="0" indent="0" algn="just">
              <a:spcBef>
                <a:spcPts val="600"/>
              </a:spcBef>
              <a:spcAft>
                <a:spcPts val="600"/>
              </a:spcAft>
              <a:buNone/>
            </a:pPr>
            <a:endParaRPr lang="sk-SK" sz="2000" dirty="0"/>
          </a:p>
          <a:p>
            <a:pPr algn="just">
              <a:spcBef>
                <a:spcPts val="600"/>
              </a:spcBef>
              <a:spcAft>
                <a:spcPts val="600"/>
              </a:spcAft>
              <a:buFont typeface="+mj-lt"/>
              <a:buAutoNum type="alphaLcParenR"/>
            </a:pPr>
            <a:r>
              <a:rPr lang="sk-SK" sz="2000" dirty="0"/>
              <a:t>meno a priezvisko fyzickej osoby alebo obchodné meno a identifikačné číslo právnickej osoby, ktorá požiadala o poskytnutie príspevku;</a:t>
            </a:r>
          </a:p>
          <a:p>
            <a:pPr algn="just">
              <a:spcBef>
                <a:spcPts val="600"/>
              </a:spcBef>
              <a:spcAft>
                <a:spcPts val="600"/>
              </a:spcAft>
              <a:buFont typeface="+mj-lt"/>
              <a:buAutoNum type="alphaLcParenR"/>
            </a:pPr>
            <a:r>
              <a:rPr lang="sk-SK" sz="2000" dirty="0"/>
              <a:t>názov projektu;</a:t>
            </a:r>
          </a:p>
          <a:p>
            <a:pPr algn="just">
              <a:spcBef>
                <a:spcPts val="600"/>
              </a:spcBef>
              <a:spcAft>
                <a:spcPts val="600"/>
              </a:spcAft>
              <a:buFont typeface="+mj-lt"/>
              <a:buAutoNum type="alphaLcParenR"/>
            </a:pPr>
            <a:r>
              <a:rPr lang="sk-SK" sz="2000" dirty="0"/>
              <a:t>výška schváleného príspevku (v prípade neschválenia sa uvádzajú dôvody neschválenia </a:t>
            </a:r>
            <a:r>
              <a:rPr lang="sk-SK" sz="2000" dirty="0" err="1"/>
              <a:t>ŽoNFP</a:t>
            </a:r>
            <a:r>
              <a:rPr lang="sk-SK" sz="2000" dirty="0"/>
              <a:t>),</a:t>
            </a:r>
          </a:p>
          <a:p>
            <a:pPr>
              <a:spcBef>
                <a:spcPts val="600"/>
              </a:spcBef>
              <a:spcAft>
                <a:spcPts val="600"/>
              </a:spcAft>
              <a:buFont typeface="+mj-lt"/>
              <a:buAutoNum type="alphaLcParenR"/>
            </a:pPr>
            <a:r>
              <a:rPr lang="sk-SK" sz="2000" dirty="0"/>
              <a:t>d) zoznam všetkých odborných hodnotiteľov (v rozsahu titul, meno, priezvisko), ktorí hodnotili </a:t>
            </a:r>
            <a:r>
              <a:rPr lang="sk-SK" sz="2000" dirty="0" err="1"/>
              <a:t>ŽoNFP</a:t>
            </a:r>
            <a:r>
              <a:rPr lang="sk-SK" sz="2000" dirty="0"/>
              <a:t> v danej výzve.</a:t>
            </a:r>
          </a:p>
          <a:p>
            <a:pPr marL="0" indent="0">
              <a:spcBef>
                <a:spcPts val="600"/>
              </a:spcBef>
              <a:spcAft>
                <a:spcPts val="600"/>
              </a:spcAft>
              <a:buNone/>
            </a:pPr>
            <a:endParaRPr lang="sk-SK" sz="2000" dirty="0"/>
          </a:p>
          <a:p>
            <a:pPr marL="0" indent="0">
              <a:lnSpc>
                <a:spcPct val="110000"/>
              </a:lnSpc>
              <a:spcBef>
                <a:spcPts val="600"/>
              </a:spcBef>
              <a:spcAft>
                <a:spcPts val="600"/>
              </a:spcAft>
              <a:buNone/>
            </a:pPr>
            <a:endParaRPr lang="sk-SK" sz="2000" dirty="0">
              <a:solidFill>
                <a:srgbClr val="FF0000"/>
              </a:solidFill>
            </a:endParaRPr>
          </a:p>
        </p:txBody>
      </p:sp>
    </p:spTree>
    <p:extLst>
      <p:ext uri="{BB962C8B-B14F-4D97-AF65-F5344CB8AC3E}">
        <p14:creationId xmlns:p14="http://schemas.microsoft.com/office/powerpoint/2010/main" val="2667567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500034"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0" indent="0" algn="ctr">
              <a:spcBef>
                <a:spcPts val="600"/>
              </a:spcBef>
              <a:spcAft>
                <a:spcPts val="600"/>
              </a:spcAft>
              <a:buNone/>
            </a:pPr>
            <a:endParaRPr lang="sk-SK" sz="2000" b="1" dirty="0"/>
          </a:p>
          <a:p>
            <a:pPr marL="0" indent="0" algn="ctr">
              <a:spcBef>
                <a:spcPts val="600"/>
              </a:spcBef>
              <a:spcAft>
                <a:spcPts val="600"/>
              </a:spcAft>
              <a:buNone/>
            </a:pPr>
            <a:r>
              <a:rPr lang="sk-SK" sz="2000" b="1" dirty="0"/>
              <a:t>Najčastejšie pochybenia žiadateľov identifikované v procese konania o žiadosti</a:t>
            </a:r>
            <a:endParaRPr lang="sk-SK" sz="2000" dirty="0"/>
          </a:p>
          <a:p>
            <a:pPr marL="0" indent="0">
              <a:spcBef>
                <a:spcPts val="600"/>
              </a:spcBef>
              <a:spcAft>
                <a:spcPts val="600"/>
              </a:spcAft>
              <a:buNone/>
            </a:pPr>
            <a:endParaRPr lang="sk-SK" sz="2000" dirty="0"/>
          </a:p>
          <a:p>
            <a:pPr marL="0" indent="0">
              <a:spcBef>
                <a:spcPts val="600"/>
              </a:spcBef>
              <a:spcAft>
                <a:spcPts val="600"/>
              </a:spcAft>
              <a:buNone/>
            </a:pPr>
            <a:endParaRPr lang="sk-SK" sz="2000" dirty="0"/>
          </a:p>
          <a:p>
            <a:pPr marL="457200" indent="-457200">
              <a:lnSpc>
                <a:spcPct val="110000"/>
              </a:lnSpc>
              <a:spcBef>
                <a:spcPts val="600"/>
              </a:spcBef>
              <a:spcAft>
                <a:spcPts val="600"/>
              </a:spcAft>
              <a:buFont typeface="+mj-lt"/>
              <a:buAutoNum type="arabicPeriod"/>
            </a:pPr>
            <a:r>
              <a:rPr lang="sk-SK" sz="2000" b="1" dirty="0"/>
              <a:t>v samotnej žiadosti </a:t>
            </a:r>
          </a:p>
          <a:p>
            <a:pPr marL="457200" indent="-457200">
              <a:lnSpc>
                <a:spcPct val="110000"/>
              </a:lnSpc>
              <a:spcBef>
                <a:spcPts val="600"/>
              </a:spcBef>
              <a:spcAft>
                <a:spcPts val="600"/>
              </a:spcAft>
              <a:buFont typeface="+mj-lt"/>
              <a:buAutoNum type="arabicPeriod"/>
            </a:pPr>
            <a:r>
              <a:rPr lang="sk-SK" sz="2000" b="1" dirty="0"/>
              <a:t>v prílohách žiadosti</a:t>
            </a:r>
          </a:p>
          <a:p>
            <a:pPr marL="457200" indent="-457200">
              <a:lnSpc>
                <a:spcPct val="110000"/>
              </a:lnSpc>
              <a:spcBef>
                <a:spcPts val="600"/>
              </a:spcBef>
              <a:spcAft>
                <a:spcPts val="600"/>
              </a:spcAft>
              <a:buFont typeface="+mj-lt"/>
              <a:buAutoNum type="arabicPeriod"/>
            </a:pPr>
            <a:r>
              <a:rPr lang="sk-SK" sz="2000" b="1" dirty="0"/>
              <a:t>nedodržanie lehoty na doplnenie</a:t>
            </a:r>
          </a:p>
        </p:txBody>
      </p:sp>
    </p:spTree>
    <p:extLst>
      <p:ext uri="{BB962C8B-B14F-4D97-AF65-F5344CB8AC3E}">
        <p14:creationId xmlns:p14="http://schemas.microsoft.com/office/powerpoint/2010/main" val="3215308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500034"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0" indent="0" algn="ctr">
              <a:lnSpc>
                <a:spcPct val="110000"/>
              </a:lnSpc>
              <a:spcBef>
                <a:spcPts val="600"/>
              </a:spcBef>
              <a:spcAft>
                <a:spcPts val="600"/>
              </a:spcAft>
              <a:buNone/>
            </a:pPr>
            <a:r>
              <a:rPr lang="sk-SK" sz="2000" b="1" dirty="0"/>
              <a:t>Pochybenia</a:t>
            </a:r>
            <a:r>
              <a:rPr lang="sk-SK" sz="2000" dirty="0"/>
              <a:t> </a:t>
            </a:r>
            <a:r>
              <a:rPr lang="sk-SK" sz="2000" b="1" dirty="0"/>
              <a:t>v samotnom dokumente „žiadosť o NFP“</a:t>
            </a:r>
          </a:p>
          <a:p>
            <a:pPr marL="0" indent="0" algn="just">
              <a:lnSpc>
                <a:spcPct val="110000"/>
              </a:lnSpc>
              <a:spcBef>
                <a:spcPts val="600"/>
              </a:spcBef>
              <a:spcAft>
                <a:spcPts val="600"/>
              </a:spcAft>
              <a:buNone/>
            </a:pPr>
            <a:r>
              <a:rPr lang="sk-SK" sz="2000" dirty="0"/>
              <a:t>Predovšetkým chyby formálneho charakteru, resp. nesúlad údajov v rôznych častiach žiadosti a príloh.</a:t>
            </a:r>
          </a:p>
          <a:p>
            <a:pPr marL="0" indent="0" algn="just">
              <a:lnSpc>
                <a:spcPct val="110000"/>
              </a:lnSpc>
              <a:spcBef>
                <a:spcPts val="600"/>
              </a:spcBef>
              <a:spcAft>
                <a:spcPts val="600"/>
              </a:spcAft>
              <a:buNone/>
            </a:pPr>
            <a:r>
              <a:rPr lang="sk-SK" sz="2000" dirty="0"/>
              <a:t>Uvádzame tie najčastejšie:</a:t>
            </a:r>
          </a:p>
          <a:p>
            <a:pPr marL="457200" indent="-457200" algn="just">
              <a:lnSpc>
                <a:spcPct val="110000"/>
              </a:lnSpc>
              <a:spcBef>
                <a:spcPts val="600"/>
              </a:spcBef>
              <a:spcAft>
                <a:spcPts val="600"/>
              </a:spcAft>
              <a:buFont typeface="+mj-lt"/>
              <a:buAutoNum type="arabicPeriod"/>
            </a:pPr>
            <a:r>
              <a:rPr lang="sk-SK" sz="2000" b="1" dirty="0"/>
              <a:t>nesúlad v určení typu aktivity projektu a na ňu naviazaný spôsob realizácie aktivity:</a:t>
            </a:r>
          </a:p>
          <a:p>
            <a:pPr algn="just">
              <a:lnSpc>
                <a:spcPct val="110000"/>
              </a:lnSpc>
              <a:spcBef>
                <a:spcPts val="600"/>
              </a:spcBef>
              <a:spcAft>
                <a:spcPts val="600"/>
              </a:spcAft>
            </a:pPr>
            <a:r>
              <a:rPr lang="sk-SK" sz="2000" dirty="0"/>
              <a:t>Napr. typ aktivity uvedený výstavba novej MŠ no spôsob realizácie je uvedený ako rekonštrukcia MŠ. Tento nesúlad býva často v popisnej časti žiadosti a na ňu naviazaných prílohy ako rozpočet a projektová dokumentácia</a:t>
            </a:r>
          </a:p>
          <a:p>
            <a:pPr marL="0" indent="0" algn="just">
              <a:lnSpc>
                <a:spcPct val="110000"/>
              </a:lnSpc>
              <a:spcBef>
                <a:spcPts val="600"/>
              </a:spcBef>
              <a:spcAft>
                <a:spcPts val="600"/>
              </a:spcAft>
              <a:buNone/>
            </a:pPr>
            <a:r>
              <a:rPr lang="sk-SK" sz="2000" dirty="0"/>
              <a:t>Neodstránenie nesúladu môže mať za následok vylúčenie žiadosti z posudzovania.</a:t>
            </a:r>
          </a:p>
          <a:p>
            <a:pPr marL="0" indent="0">
              <a:lnSpc>
                <a:spcPct val="110000"/>
              </a:lnSpc>
              <a:spcBef>
                <a:spcPts val="600"/>
              </a:spcBef>
              <a:spcAft>
                <a:spcPts val="600"/>
              </a:spcAft>
              <a:buNone/>
            </a:pPr>
            <a:endParaRPr lang="sk-SK" sz="2000" dirty="0"/>
          </a:p>
          <a:p>
            <a:pPr algn="just">
              <a:lnSpc>
                <a:spcPct val="110000"/>
              </a:lnSpc>
              <a:spcBef>
                <a:spcPts val="600"/>
              </a:spcBef>
              <a:spcAft>
                <a:spcPts val="600"/>
              </a:spcAft>
            </a:pPr>
            <a:endParaRPr lang="sk-SK" sz="2000" dirty="0"/>
          </a:p>
        </p:txBody>
      </p:sp>
    </p:spTree>
    <p:extLst>
      <p:ext uri="{BB962C8B-B14F-4D97-AF65-F5344CB8AC3E}">
        <p14:creationId xmlns:p14="http://schemas.microsoft.com/office/powerpoint/2010/main" val="1321133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500034"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457200" indent="-457200" algn="just">
              <a:lnSpc>
                <a:spcPct val="110000"/>
              </a:lnSpc>
              <a:spcBef>
                <a:spcPts val="600"/>
              </a:spcBef>
              <a:spcAft>
                <a:spcPts val="600"/>
              </a:spcAft>
              <a:buFont typeface="+mj-lt"/>
              <a:buAutoNum type="arabicPeriod" startAt="2"/>
            </a:pPr>
            <a:endParaRPr lang="sk-SK" sz="2000" b="1" dirty="0"/>
          </a:p>
          <a:p>
            <a:pPr marL="457200" indent="-457200" algn="just">
              <a:lnSpc>
                <a:spcPct val="110000"/>
              </a:lnSpc>
              <a:spcBef>
                <a:spcPts val="600"/>
              </a:spcBef>
              <a:spcAft>
                <a:spcPts val="600"/>
              </a:spcAft>
              <a:buFont typeface="+mj-lt"/>
              <a:buAutoNum type="arabicPeriod" startAt="2"/>
            </a:pPr>
            <a:r>
              <a:rPr lang="sk-SK" sz="2000" b="1" dirty="0"/>
              <a:t>Nedostatočný popis projektu vo vzťahu k splneniu podmienky súladu s princípmi </a:t>
            </a:r>
            <a:r>
              <a:rPr lang="sk-SK" sz="2000" b="1" dirty="0" err="1"/>
              <a:t>desegregácie</a:t>
            </a:r>
            <a:r>
              <a:rPr lang="sk-SK" sz="2000" b="1" dirty="0"/>
              <a:t>, </a:t>
            </a:r>
            <a:r>
              <a:rPr lang="sk-SK" sz="2000" b="1" dirty="0" err="1"/>
              <a:t>degetoizácie</a:t>
            </a:r>
            <a:r>
              <a:rPr lang="sk-SK" sz="2000" b="1" dirty="0"/>
              <a:t> a </a:t>
            </a:r>
            <a:r>
              <a:rPr lang="sk-SK" sz="2000" b="1" dirty="0" err="1"/>
              <a:t>destigmácie</a:t>
            </a:r>
            <a:r>
              <a:rPr lang="sk-SK" sz="2000" b="1" dirty="0"/>
              <a:t> (viď. prílohu č. 9 výzvy) </a:t>
            </a:r>
          </a:p>
          <a:p>
            <a:pPr marL="0" indent="0" algn="just">
              <a:lnSpc>
                <a:spcPct val="110000"/>
              </a:lnSpc>
              <a:spcBef>
                <a:spcPts val="600"/>
              </a:spcBef>
              <a:spcAft>
                <a:spcPts val="600"/>
              </a:spcAft>
              <a:buNone/>
            </a:pPr>
            <a:r>
              <a:rPr lang="sk-SK" sz="2000" dirty="0"/>
              <a:t>Nedoplnenie údajov môže mať za následok vylúčenie žiadosti z posudzovania.</a:t>
            </a:r>
          </a:p>
          <a:p>
            <a:pPr marL="0" indent="0" algn="just">
              <a:lnSpc>
                <a:spcPct val="110000"/>
              </a:lnSpc>
              <a:spcBef>
                <a:spcPts val="600"/>
              </a:spcBef>
              <a:spcAft>
                <a:spcPts val="600"/>
              </a:spcAft>
              <a:buNone/>
            </a:pPr>
            <a:endParaRPr lang="sk-SK" sz="2000" b="1" dirty="0"/>
          </a:p>
          <a:p>
            <a:pPr marL="0" indent="0" algn="just">
              <a:lnSpc>
                <a:spcPct val="110000"/>
              </a:lnSpc>
              <a:spcBef>
                <a:spcPts val="600"/>
              </a:spcBef>
              <a:spcAft>
                <a:spcPts val="600"/>
              </a:spcAft>
              <a:buNone/>
            </a:pPr>
            <a:endParaRPr lang="sk-SK" sz="2000" dirty="0"/>
          </a:p>
        </p:txBody>
      </p:sp>
    </p:spTree>
    <p:extLst>
      <p:ext uri="{BB962C8B-B14F-4D97-AF65-F5344CB8AC3E}">
        <p14:creationId xmlns:p14="http://schemas.microsoft.com/office/powerpoint/2010/main" val="1757515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gradFill>
        <a:effectLst/>
      </p:bgPr>
    </p:bg>
    <p:spTree>
      <p:nvGrpSpPr>
        <p:cNvPr id="1" name=""/>
        <p:cNvGrpSpPr/>
        <p:nvPr/>
      </p:nvGrpSpPr>
      <p:grpSpPr>
        <a:xfrm>
          <a:off x="0" y="0"/>
          <a:ext cx="0" cy="0"/>
          <a:chOff x="0" y="0"/>
          <a:chExt cx="0" cy="0"/>
        </a:xfrm>
      </p:grpSpPr>
      <p:sp>
        <p:nvSpPr>
          <p:cNvPr id="6147" name="Zástupný symbol obsahu 2"/>
          <p:cNvSpPr>
            <a:spLocks noGrp="1"/>
          </p:cNvSpPr>
          <p:nvPr>
            <p:ph idx="1"/>
          </p:nvPr>
        </p:nvSpPr>
        <p:spPr>
          <a:xfrm>
            <a:off x="500034" y="620688"/>
            <a:ext cx="8186766" cy="5760639"/>
          </a:xfrm>
          <a:gradFill>
            <a:gsLst>
              <a:gs pos="0">
                <a:schemeClr val="accent6">
                  <a:lumMod val="40000"/>
                  <a:lumOff val="60000"/>
                </a:schemeClr>
              </a:gs>
              <a:gs pos="83000">
                <a:schemeClr val="accent6">
                  <a:lumMod val="20000"/>
                  <a:lumOff val="80000"/>
                </a:schemeClr>
              </a:gs>
            </a:gsLst>
            <a:lin ang="16200000" scaled="1"/>
          </a:gradFill>
        </p:spPr>
        <p:txBody>
          <a:bodyPr/>
          <a:lstStyle/>
          <a:p>
            <a:pPr marL="0" indent="0" algn="just">
              <a:lnSpc>
                <a:spcPct val="110000"/>
              </a:lnSpc>
              <a:spcBef>
                <a:spcPts val="600"/>
              </a:spcBef>
              <a:spcAft>
                <a:spcPts val="600"/>
              </a:spcAft>
              <a:buNone/>
            </a:pPr>
            <a:endParaRPr lang="sk-SK" sz="2000" dirty="0"/>
          </a:p>
          <a:p>
            <a:pPr marL="457200" indent="-457200" algn="just">
              <a:lnSpc>
                <a:spcPct val="110000"/>
              </a:lnSpc>
              <a:spcBef>
                <a:spcPts val="600"/>
              </a:spcBef>
              <a:spcAft>
                <a:spcPts val="600"/>
              </a:spcAft>
              <a:buFont typeface="+mj-lt"/>
              <a:buAutoNum type="arabicPeriod" startAt="3"/>
            </a:pPr>
            <a:r>
              <a:rPr lang="sk-SK" sz="2000" b="1" dirty="0"/>
              <a:t>Nedostatočný popis projektu predovšetkým vo vzťahu k spôsobu realizácie projektu (7.2) a administratívnej a prevádzkovej kapacite žiadateľa (7.4)</a:t>
            </a:r>
          </a:p>
          <a:p>
            <a:pPr algn="just">
              <a:lnSpc>
                <a:spcPct val="110000"/>
              </a:lnSpc>
              <a:spcBef>
                <a:spcPts val="600"/>
              </a:spcBef>
              <a:spcAft>
                <a:spcPts val="600"/>
              </a:spcAft>
              <a:buFontTx/>
              <a:buChar char="-"/>
            </a:pPr>
            <a:r>
              <a:rPr lang="sk-SK" sz="2000" dirty="0"/>
              <a:t>Pri vypĺňaní časti 7 žiadosti odporúčame postupovať podľa inštrukcií    uvedených vo výzve.</a:t>
            </a:r>
            <a:endParaRPr lang="sk-SK" sz="2000" b="1" dirty="0"/>
          </a:p>
          <a:p>
            <a:pPr marL="0" indent="0" algn="just">
              <a:lnSpc>
                <a:spcPct val="110000"/>
              </a:lnSpc>
              <a:spcBef>
                <a:spcPts val="600"/>
              </a:spcBef>
              <a:spcAft>
                <a:spcPts val="600"/>
              </a:spcAft>
              <a:buNone/>
            </a:pPr>
            <a:r>
              <a:rPr lang="sk-SK" sz="2000" dirty="0"/>
              <a:t>Nedoplnenie údajov má vplyv na výšku pridelených bodov v OH, čo v konečnom dôsledku môže viesť k nesplneniu podmienok OH.</a:t>
            </a:r>
          </a:p>
          <a:p>
            <a:pPr marL="0" indent="0">
              <a:lnSpc>
                <a:spcPct val="110000"/>
              </a:lnSpc>
              <a:spcBef>
                <a:spcPts val="600"/>
              </a:spcBef>
              <a:spcAft>
                <a:spcPts val="600"/>
              </a:spcAft>
              <a:buNone/>
            </a:pPr>
            <a:endParaRPr lang="sk-SK" sz="2000" dirty="0"/>
          </a:p>
          <a:p>
            <a:pPr marL="0" indent="0">
              <a:lnSpc>
                <a:spcPct val="110000"/>
              </a:lnSpc>
              <a:spcBef>
                <a:spcPts val="600"/>
              </a:spcBef>
              <a:spcAft>
                <a:spcPts val="600"/>
              </a:spcAft>
              <a:buNone/>
            </a:pPr>
            <a:r>
              <a:rPr lang="sk-SK" sz="2000" dirty="0"/>
              <a:t>Odporúčame </a:t>
            </a:r>
            <a:r>
              <a:rPr lang="sk-SK" sz="2000" b="1" dirty="0"/>
              <a:t>dôslednú kontrolu zadaných údajov </a:t>
            </a:r>
            <a:r>
              <a:rPr lang="sk-SK" sz="2000" dirty="0"/>
              <a:t>v žiadosti či vo vzťahu k ich </a:t>
            </a:r>
            <a:r>
              <a:rPr lang="sk-SK" sz="2000" b="1" dirty="0"/>
              <a:t>rozsahu</a:t>
            </a:r>
            <a:r>
              <a:rPr lang="sk-SK" sz="2000" dirty="0"/>
              <a:t> a </a:t>
            </a:r>
            <a:r>
              <a:rPr lang="sk-SK" sz="2000" b="1" dirty="0"/>
              <a:t>obsahu</a:t>
            </a:r>
            <a:r>
              <a:rPr lang="sk-SK" sz="2000" dirty="0"/>
              <a:t> ako i </a:t>
            </a:r>
            <a:r>
              <a:rPr lang="sk-SK" sz="2000" b="1" dirty="0"/>
              <a:t>súladu údajov </a:t>
            </a:r>
            <a:r>
              <a:rPr lang="sk-SK" sz="2000" dirty="0"/>
              <a:t>v rôznych častiach žiadosti a príloh.</a:t>
            </a:r>
          </a:p>
        </p:txBody>
      </p:sp>
    </p:spTree>
    <p:extLst>
      <p:ext uri="{BB962C8B-B14F-4D97-AF65-F5344CB8AC3E}">
        <p14:creationId xmlns:p14="http://schemas.microsoft.com/office/powerpoint/2010/main" val="4191850870"/>
      </p:ext>
    </p:extLst>
  </p:cSld>
  <p:clrMapOvr>
    <a:masterClrMapping/>
  </p:clrMapOvr>
</p:sld>
</file>

<file path=ppt/theme/theme1.xml><?xml version="1.0" encoding="utf-8"?>
<a:theme xmlns:a="http://schemas.openxmlformats.org/drawingml/2006/main" name="1_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12656</TotalTime>
  <Words>1578</Words>
  <Application>Microsoft Office PowerPoint</Application>
  <PresentationFormat>Předvádění na obrazovce (4:3)</PresentationFormat>
  <Paragraphs>134</Paragraphs>
  <Slides>20</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20</vt:i4>
      </vt:variant>
    </vt:vector>
  </HeadingPairs>
  <TitlesOfParts>
    <vt:vector size="23" baseType="lpstr">
      <vt:lpstr>Arial</vt:lpstr>
      <vt:lpstr>Calibri</vt:lpstr>
      <vt:lpstr>1_Motív Office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Snímka 1</dc:title>
  <dc:creator>paul sly</dc:creator>
  <cp:lastModifiedBy>ipc ksk</cp:lastModifiedBy>
  <cp:revision>300</cp:revision>
  <cp:lastPrinted>2016-03-11T14:00:48Z</cp:lastPrinted>
  <dcterms:created xsi:type="dcterms:W3CDTF">2015-06-03T20:40:01Z</dcterms:created>
  <dcterms:modified xsi:type="dcterms:W3CDTF">2020-02-11T10:13:40Z</dcterms:modified>
</cp:coreProperties>
</file>