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1" r:id="rId2"/>
    <p:sldMasterId id="2147483654" r:id="rId3"/>
    <p:sldMasterId id="2147483657" r:id="rId4"/>
  </p:sldMasterIdLst>
  <p:notesMasterIdLst>
    <p:notesMasterId r:id="rId83"/>
  </p:notesMasterIdLst>
  <p:handoutMasterIdLst>
    <p:handoutMasterId r:id="rId84"/>
  </p:handoutMasterIdLst>
  <p:sldIdLst>
    <p:sldId id="315" r:id="rId5"/>
    <p:sldId id="324" r:id="rId6"/>
    <p:sldId id="325" r:id="rId7"/>
    <p:sldId id="335" r:id="rId8"/>
    <p:sldId id="347" r:id="rId9"/>
    <p:sldId id="348" r:id="rId10"/>
    <p:sldId id="426" r:id="rId11"/>
    <p:sldId id="350" r:id="rId12"/>
    <p:sldId id="351" r:id="rId13"/>
    <p:sldId id="352" r:id="rId14"/>
    <p:sldId id="353" r:id="rId15"/>
    <p:sldId id="355" r:id="rId16"/>
    <p:sldId id="373" r:id="rId17"/>
    <p:sldId id="357" r:id="rId18"/>
    <p:sldId id="358" r:id="rId19"/>
    <p:sldId id="359" r:id="rId20"/>
    <p:sldId id="360" r:id="rId21"/>
    <p:sldId id="361" r:id="rId22"/>
    <p:sldId id="362" r:id="rId23"/>
    <p:sldId id="363" r:id="rId24"/>
    <p:sldId id="364" r:id="rId25"/>
    <p:sldId id="365" r:id="rId26"/>
    <p:sldId id="366" r:id="rId27"/>
    <p:sldId id="367" r:id="rId28"/>
    <p:sldId id="368" r:id="rId29"/>
    <p:sldId id="370" r:id="rId30"/>
    <p:sldId id="374" r:id="rId31"/>
    <p:sldId id="375" r:id="rId32"/>
    <p:sldId id="376" r:id="rId33"/>
    <p:sldId id="377" r:id="rId34"/>
    <p:sldId id="378" r:id="rId35"/>
    <p:sldId id="379" r:id="rId36"/>
    <p:sldId id="385" r:id="rId37"/>
    <p:sldId id="381" r:id="rId38"/>
    <p:sldId id="382" r:id="rId39"/>
    <p:sldId id="383" r:id="rId40"/>
    <p:sldId id="384" r:id="rId41"/>
    <p:sldId id="386" r:id="rId42"/>
    <p:sldId id="387" r:id="rId43"/>
    <p:sldId id="388" r:id="rId44"/>
    <p:sldId id="389" r:id="rId45"/>
    <p:sldId id="336" r:id="rId46"/>
    <p:sldId id="398" r:id="rId47"/>
    <p:sldId id="399" r:id="rId48"/>
    <p:sldId id="400" r:id="rId49"/>
    <p:sldId id="401" r:id="rId50"/>
    <p:sldId id="402" r:id="rId51"/>
    <p:sldId id="403" r:id="rId52"/>
    <p:sldId id="404" r:id="rId53"/>
    <p:sldId id="405" r:id="rId54"/>
    <p:sldId id="406" r:id="rId55"/>
    <p:sldId id="407" r:id="rId56"/>
    <p:sldId id="408" r:id="rId57"/>
    <p:sldId id="431" r:id="rId58"/>
    <p:sldId id="427" r:id="rId59"/>
    <p:sldId id="429" r:id="rId60"/>
    <p:sldId id="428" r:id="rId61"/>
    <p:sldId id="430" r:id="rId62"/>
    <p:sldId id="411" r:id="rId63"/>
    <p:sldId id="432" r:id="rId64"/>
    <p:sldId id="433" r:id="rId65"/>
    <p:sldId id="434" r:id="rId66"/>
    <p:sldId id="338" r:id="rId67"/>
    <p:sldId id="412" r:id="rId68"/>
    <p:sldId id="424" r:id="rId69"/>
    <p:sldId id="425" r:id="rId70"/>
    <p:sldId id="413" r:id="rId71"/>
    <p:sldId id="414" r:id="rId72"/>
    <p:sldId id="415" r:id="rId73"/>
    <p:sldId id="416" r:id="rId74"/>
    <p:sldId id="417" r:id="rId75"/>
    <p:sldId id="418" r:id="rId76"/>
    <p:sldId id="419" r:id="rId77"/>
    <p:sldId id="420" r:id="rId78"/>
    <p:sldId id="421" r:id="rId79"/>
    <p:sldId id="422" r:id="rId80"/>
    <p:sldId id="423" r:id="rId81"/>
    <p:sldId id="346" r:id="rId82"/>
  </p:sldIdLst>
  <p:sldSz cx="9144000" cy="6858000" type="screen4x3"/>
  <p:notesSz cx="6797675" cy="9928225"/>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8CCA"/>
    <a:srgbClr val="55B848"/>
    <a:srgbClr val="E9EFF7"/>
    <a:srgbClr val="E3EBF5"/>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68" autoAdjust="0"/>
    <p:restoredTop sz="94660"/>
  </p:normalViewPr>
  <p:slideViewPr>
    <p:cSldViewPr>
      <p:cViewPr varScale="1">
        <p:scale>
          <a:sx n="109" d="100"/>
          <a:sy n="109" d="100"/>
        </p:scale>
        <p:origin x="-114" y="-3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7834EE76-0FC3-45E4-B626-88C69E0C8B75}" type="datetimeFigureOut">
              <a:rPr lang="sk-SK" smtClean="0"/>
              <a:t>17. 1. 2017</a:t>
            </a:fld>
            <a:endParaRPr lang="sk-SK"/>
          </a:p>
        </p:txBody>
      </p:sp>
      <p:sp>
        <p:nvSpPr>
          <p:cNvPr id="4" name="Zástupný symbol päty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sk-SK"/>
          </a:p>
        </p:txBody>
      </p:sp>
      <p:sp>
        <p:nvSpPr>
          <p:cNvPr id="5" name="Zástupný symbol čísla snímky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5E62968F-5620-40CD-9100-29BAD38CB805}" type="slidenum">
              <a:rPr lang="sk-SK" smtClean="0"/>
              <a:t>‹#›</a:t>
            </a:fld>
            <a:endParaRPr lang="sk-SK"/>
          </a:p>
        </p:txBody>
      </p:sp>
    </p:spTree>
    <p:extLst>
      <p:ext uri="{BB962C8B-B14F-4D97-AF65-F5344CB8AC3E}">
        <p14:creationId xmlns:p14="http://schemas.microsoft.com/office/powerpoint/2010/main" val="1001855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6FB24B8A-AE34-49A6-94C8-8D56AC5A7121}" type="datetimeFigureOut">
              <a:rPr lang="sk-SK" smtClean="0"/>
              <a:t>17. 1. 2017</a:t>
            </a:fld>
            <a:endParaRPr lang="sk-SK"/>
          </a:p>
        </p:txBody>
      </p:sp>
      <p:sp>
        <p:nvSpPr>
          <p:cNvPr id="4" name="Zástupný symbol obrazu snímky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päty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AC94493F-43F8-4E9B-9771-B38D08ECDEFD}" type="slidenum">
              <a:rPr lang="sk-SK" smtClean="0"/>
              <a:t>‹#›</a:t>
            </a:fld>
            <a:endParaRPr lang="sk-SK"/>
          </a:p>
        </p:txBody>
      </p:sp>
    </p:spTree>
    <p:extLst>
      <p:ext uri="{BB962C8B-B14F-4D97-AF65-F5344CB8AC3E}">
        <p14:creationId xmlns:p14="http://schemas.microsoft.com/office/powerpoint/2010/main" val="1491816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en-GB"/>
          </a:p>
        </p:txBody>
      </p:sp>
      <p:sp>
        <p:nvSpPr>
          <p:cNvPr id="4" name="Zástupný symbol čísla snímky 3"/>
          <p:cNvSpPr>
            <a:spLocks noGrp="1"/>
          </p:cNvSpPr>
          <p:nvPr>
            <p:ph type="sldNum" sz="quarter" idx="10"/>
          </p:nvPr>
        </p:nvSpPr>
        <p:spPr/>
        <p:txBody>
          <a:bodyPr/>
          <a:lstStyle/>
          <a:p>
            <a:pPr>
              <a:defRPr/>
            </a:pPr>
            <a:fld id="{87EDF0A3-A8C9-4BA4-9B68-26E01A0B2A22}" type="slidenum">
              <a:rPr lang="sk-SK" smtClean="0"/>
              <a:pPr>
                <a:defRPr/>
              </a:pPr>
              <a:t>6</a:t>
            </a:fld>
            <a:endParaRPr lang="sk-SK"/>
          </a:p>
        </p:txBody>
      </p:sp>
    </p:spTree>
    <p:extLst>
      <p:ext uri="{BB962C8B-B14F-4D97-AF65-F5344CB8AC3E}">
        <p14:creationId xmlns:p14="http://schemas.microsoft.com/office/powerpoint/2010/main" val="3123968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en-GB"/>
          </a:p>
        </p:txBody>
      </p:sp>
      <p:sp>
        <p:nvSpPr>
          <p:cNvPr id="4" name="Zástupný symbol čísla snímky 3"/>
          <p:cNvSpPr>
            <a:spLocks noGrp="1"/>
          </p:cNvSpPr>
          <p:nvPr>
            <p:ph type="sldNum" sz="quarter" idx="10"/>
          </p:nvPr>
        </p:nvSpPr>
        <p:spPr/>
        <p:txBody>
          <a:bodyPr/>
          <a:lstStyle/>
          <a:p>
            <a:pPr>
              <a:defRPr/>
            </a:pPr>
            <a:fld id="{87EDF0A3-A8C9-4BA4-9B68-26E01A0B2A22}" type="slidenum">
              <a:rPr lang="sk-SK" smtClean="0"/>
              <a:pPr>
                <a:defRPr/>
              </a:pPr>
              <a:t>28</a:t>
            </a:fld>
            <a:endParaRPr lang="sk-SK"/>
          </a:p>
        </p:txBody>
      </p:sp>
    </p:spTree>
    <p:extLst>
      <p:ext uri="{BB962C8B-B14F-4D97-AF65-F5344CB8AC3E}">
        <p14:creationId xmlns:p14="http://schemas.microsoft.com/office/powerpoint/2010/main" val="3023663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en-GB"/>
          </a:p>
        </p:txBody>
      </p:sp>
      <p:sp>
        <p:nvSpPr>
          <p:cNvPr id="4" name="Zástupný symbol čísla snímky 3"/>
          <p:cNvSpPr>
            <a:spLocks noGrp="1"/>
          </p:cNvSpPr>
          <p:nvPr>
            <p:ph type="sldNum" sz="quarter" idx="10"/>
          </p:nvPr>
        </p:nvSpPr>
        <p:spPr/>
        <p:txBody>
          <a:bodyPr/>
          <a:lstStyle/>
          <a:p>
            <a:pPr>
              <a:defRPr/>
            </a:pPr>
            <a:fld id="{87EDF0A3-A8C9-4BA4-9B68-26E01A0B2A22}" type="slidenum">
              <a:rPr lang="sk-SK" smtClean="0"/>
              <a:pPr>
                <a:defRPr/>
              </a:pPr>
              <a:t>34</a:t>
            </a:fld>
            <a:endParaRPr lang="sk-SK"/>
          </a:p>
        </p:txBody>
      </p:sp>
    </p:spTree>
    <p:extLst>
      <p:ext uri="{BB962C8B-B14F-4D97-AF65-F5344CB8AC3E}">
        <p14:creationId xmlns:p14="http://schemas.microsoft.com/office/powerpoint/2010/main" val="3355157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en-GB"/>
          </a:p>
        </p:txBody>
      </p:sp>
      <p:sp>
        <p:nvSpPr>
          <p:cNvPr id="4" name="Zástupný symbol čísla snímky 3"/>
          <p:cNvSpPr>
            <a:spLocks noGrp="1"/>
          </p:cNvSpPr>
          <p:nvPr>
            <p:ph type="sldNum" sz="quarter" idx="10"/>
          </p:nvPr>
        </p:nvSpPr>
        <p:spPr/>
        <p:txBody>
          <a:bodyPr/>
          <a:lstStyle/>
          <a:p>
            <a:pPr>
              <a:defRPr/>
            </a:pPr>
            <a:fld id="{87EDF0A3-A8C9-4BA4-9B68-26E01A0B2A22}" type="slidenum">
              <a:rPr lang="sk-SK" smtClean="0"/>
              <a:pPr>
                <a:defRPr/>
              </a:pPr>
              <a:t>38</a:t>
            </a:fld>
            <a:endParaRPr lang="sk-SK"/>
          </a:p>
        </p:txBody>
      </p:sp>
    </p:spTree>
    <p:extLst>
      <p:ext uri="{BB962C8B-B14F-4D97-AF65-F5344CB8AC3E}">
        <p14:creationId xmlns:p14="http://schemas.microsoft.com/office/powerpoint/2010/main" val="3128860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en-GB"/>
          </a:p>
        </p:txBody>
      </p:sp>
      <p:sp>
        <p:nvSpPr>
          <p:cNvPr id="4" name="Zástupný symbol čísla snímky 3"/>
          <p:cNvSpPr>
            <a:spLocks noGrp="1"/>
          </p:cNvSpPr>
          <p:nvPr>
            <p:ph type="sldNum" sz="quarter" idx="10"/>
          </p:nvPr>
        </p:nvSpPr>
        <p:spPr/>
        <p:txBody>
          <a:bodyPr/>
          <a:lstStyle/>
          <a:p>
            <a:pPr>
              <a:defRPr/>
            </a:pPr>
            <a:fld id="{87EDF0A3-A8C9-4BA4-9B68-26E01A0B2A22}" type="slidenum">
              <a:rPr lang="sk-SK" smtClean="0"/>
              <a:pPr>
                <a:defRPr/>
              </a:pPr>
              <a:t>7</a:t>
            </a:fld>
            <a:endParaRPr lang="sk-SK"/>
          </a:p>
        </p:txBody>
      </p:sp>
    </p:spTree>
    <p:extLst>
      <p:ext uri="{BB962C8B-B14F-4D97-AF65-F5344CB8AC3E}">
        <p14:creationId xmlns:p14="http://schemas.microsoft.com/office/powerpoint/2010/main" val="4056230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en-GB"/>
          </a:p>
        </p:txBody>
      </p:sp>
      <p:sp>
        <p:nvSpPr>
          <p:cNvPr id="4" name="Zástupný symbol čísla snímky 3"/>
          <p:cNvSpPr>
            <a:spLocks noGrp="1"/>
          </p:cNvSpPr>
          <p:nvPr>
            <p:ph type="sldNum" sz="quarter" idx="10"/>
          </p:nvPr>
        </p:nvSpPr>
        <p:spPr/>
        <p:txBody>
          <a:bodyPr/>
          <a:lstStyle/>
          <a:p>
            <a:pPr>
              <a:defRPr/>
            </a:pPr>
            <a:fld id="{87EDF0A3-A8C9-4BA4-9B68-26E01A0B2A22}" type="slidenum">
              <a:rPr lang="sk-SK" smtClean="0"/>
              <a:pPr>
                <a:defRPr/>
              </a:pPr>
              <a:t>8</a:t>
            </a:fld>
            <a:endParaRPr lang="sk-SK"/>
          </a:p>
        </p:txBody>
      </p:sp>
    </p:spTree>
    <p:extLst>
      <p:ext uri="{BB962C8B-B14F-4D97-AF65-F5344CB8AC3E}">
        <p14:creationId xmlns:p14="http://schemas.microsoft.com/office/powerpoint/2010/main" val="2962420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en-GB"/>
          </a:p>
        </p:txBody>
      </p:sp>
      <p:sp>
        <p:nvSpPr>
          <p:cNvPr id="4" name="Zástupný symbol čísla snímky 3"/>
          <p:cNvSpPr>
            <a:spLocks noGrp="1"/>
          </p:cNvSpPr>
          <p:nvPr>
            <p:ph type="sldNum" sz="quarter" idx="10"/>
          </p:nvPr>
        </p:nvSpPr>
        <p:spPr/>
        <p:txBody>
          <a:bodyPr/>
          <a:lstStyle/>
          <a:p>
            <a:pPr>
              <a:defRPr/>
            </a:pPr>
            <a:fld id="{87EDF0A3-A8C9-4BA4-9B68-26E01A0B2A22}" type="slidenum">
              <a:rPr lang="sk-SK" smtClean="0"/>
              <a:pPr>
                <a:defRPr/>
              </a:pPr>
              <a:t>9</a:t>
            </a:fld>
            <a:endParaRPr lang="sk-SK"/>
          </a:p>
        </p:txBody>
      </p:sp>
    </p:spTree>
    <p:extLst>
      <p:ext uri="{BB962C8B-B14F-4D97-AF65-F5344CB8AC3E}">
        <p14:creationId xmlns:p14="http://schemas.microsoft.com/office/powerpoint/2010/main" val="122048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en-GB"/>
          </a:p>
        </p:txBody>
      </p:sp>
      <p:sp>
        <p:nvSpPr>
          <p:cNvPr id="4" name="Zástupný symbol čísla snímky 3"/>
          <p:cNvSpPr>
            <a:spLocks noGrp="1"/>
          </p:cNvSpPr>
          <p:nvPr>
            <p:ph type="sldNum" sz="quarter" idx="10"/>
          </p:nvPr>
        </p:nvSpPr>
        <p:spPr/>
        <p:txBody>
          <a:bodyPr/>
          <a:lstStyle/>
          <a:p>
            <a:pPr>
              <a:defRPr/>
            </a:pPr>
            <a:fld id="{87EDF0A3-A8C9-4BA4-9B68-26E01A0B2A22}" type="slidenum">
              <a:rPr lang="sk-SK" smtClean="0"/>
              <a:pPr>
                <a:defRPr/>
              </a:pPr>
              <a:t>10</a:t>
            </a:fld>
            <a:endParaRPr lang="sk-SK"/>
          </a:p>
        </p:txBody>
      </p:sp>
    </p:spTree>
    <p:extLst>
      <p:ext uri="{BB962C8B-B14F-4D97-AF65-F5344CB8AC3E}">
        <p14:creationId xmlns:p14="http://schemas.microsoft.com/office/powerpoint/2010/main" val="1109384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en-GB"/>
          </a:p>
        </p:txBody>
      </p:sp>
      <p:sp>
        <p:nvSpPr>
          <p:cNvPr id="4" name="Zástupný symbol čísla snímky 3"/>
          <p:cNvSpPr>
            <a:spLocks noGrp="1"/>
          </p:cNvSpPr>
          <p:nvPr>
            <p:ph type="sldNum" sz="quarter" idx="10"/>
          </p:nvPr>
        </p:nvSpPr>
        <p:spPr/>
        <p:txBody>
          <a:bodyPr/>
          <a:lstStyle/>
          <a:p>
            <a:pPr>
              <a:defRPr/>
            </a:pPr>
            <a:fld id="{87EDF0A3-A8C9-4BA4-9B68-26E01A0B2A22}" type="slidenum">
              <a:rPr lang="sk-SK" smtClean="0"/>
              <a:pPr>
                <a:defRPr/>
              </a:pPr>
              <a:t>11</a:t>
            </a:fld>
            <a:endParaRPr lang="sk-SK"/>
          </a:p>
        </p:txBody>
      </p:sp>
    </p:spTree>
    <p:extLst>
      <p:ext uri="{BB962C8B-B14F-4D97-AF65-F5344CB8AC3E}">
        <p14:creationId xmlns:p14="http://schemas.microsoft.com/office/powerpoint/2010/main" val="4087970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en-GB"/>
          </a:p>
        </p:txBody>
      </p:sp>
      <p:sp>
        <p:nvSpPr>
          <p:cNvPr id="4" name="Zástupný symbol čísla snímky 3"/>
          <p:cNvSpPr>
            <a:spLocks noGrp="1"/>
          </p:cNvSpPr>
          <p:nvPr>
            <p:ph type="sldNum" sz="quarter" idx="10"/>
          </p:nvPr>
        </p:nvSpPr>
        <p:spPr/>
        <p:txBody>
          <a:bodyPr/>
          <a:lstStyle/>
          <a:p>
            <a:pPr>
              <a:defRPr/>
            </a:pPr>
            <a:fld id="{87EDF0A3-A8C9-4BA4-9B68-26E01A0B2A22}" type="slidenum">
              <a:rPr lang="sk-SK" smtClean="0"/>
              <a:pPr>
                <a:defRPr/>
              </a:pPr>
              <a:t>12</a:t>
            </a:fld>
            <a:endParaRPr lang="sk-SK"/>
          </a:p>
        </p:txBody>
      </p:sp>
    </p:spTree>
    <p:extLst>
      <p:ext uri="{BB962C8B-B14F-4D97-AF65-F5344CB8AC3E}">
        <p14:creationId xmlns:p14="http://schemas.microsoft.com/office/powerpoint/2010/main" val="3825742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en-GB"/>
          </a:p>
        </p:txBody>
      </p:sp>
      <p:sp>
        <p:nvSpPr>
          <p:cNvPr id="4" name="Zástupný symbol čísla snímky 3"/>
          <p:cNvSpPr>
            <a:spLocks noGrp="1"/>
          </p:cNvSpPr>
          <p:nvPr>
            <p:ph type="sldNum" sz="quarter" idx="10"/>
          </p:nvPr>
        </p:nvSpPr>
        <p:spPr/>
        <p:txBody>
          <a:bodyPr/>
          <a:lstStyle/>
          <a:p>
            <a:pPr>
              <a:defRPr/>
            </a:pPr>
            <a:fld id="{87EDF0A3-A8C9-4BA4-9B68-26E01A0B2A22}" type="slidenum">
              <a:rPr lang="sk-SK" smtClean="0"/>
              <a:pPr>
                <a:defRPr/>
              </a:pPr>
              <a:t>14</a:t>
            </a:fld>
            <a:endParaRPr lang="sk-SK"/>
          </a:p>
        </p:txBody>
      </p:sp>
    </p:spTree>
    <p:extLst>
      <p:ext uri="{BB962C8B-B14F-4D97-AF65-F5344CB8AC3E}">
        <p14:creationId xmlns:p14="http://schemas.microsoft.com/office/powerpoint/2010/main" val="2893544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en-GB"/>
          </a:p>
        </p:txBody>
      </p:sp>
      <p:sp>
        <p:nvSpPr>
          <p:cNvPr id="4" name="Zástupný symbol čísla snímky 3"/>
          <p:cNvSpPr>
            <a:spLocks noGrp="1"/>
          </p:cNvSpPr>
          <p:nvPr>
            <p:ph type="sldNum" sz="quarter" idx="10"/>
          </p:nvPr>
        </p:nvSpPr>
        <p:spPr/>
        <p:txBody>
          <a:bodyPr/>
          <a:lstStyle/>
          <a:p>
            <a:pPr>
              <a:defRPr/>
            </a:pPr>
            <a:fld id="{87EDF0A3-A8C9-4BA4-9B68-26E01A0B2A22}" type="slidenum">
              <a:rPr lang="sk-SK" smtClean="0"/>
              <a:pPr>
                <a:defRPr/>
              </a:pPr>
              <a:t>15</a:t>
            </a:fld>
            <a:endParaRPr lang="sk-SK"/>
          </a:p>
        </p:txBody>
      </p:sp>
    </p:spTree>
    <p:extLst>
      <p:ext uri="{BB962C8B-B14F-4D97-AF65-F5344CB8AC3E}">
        <p14:creationId xmlns:p14="http://schemas.microsoft.com/office/powerpoint/2010/main" val="41204698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2.jpeg"/><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á snímka">
    <p:spTree>
      <p:nvGrpSpPr>
        <p:cNvPr id="1" name=""/>
        <p:cNvGrpSpPr/>
        <p:nvPr/>
      </p:nvGrpSpPr>
      <p:grpSpPr>
        <a:xfrm>
          <a:off x="0" y="0"/>
          <a:ext cx="0" cy="0"/>
          <a:chOff x="0" y="0"/>
          <a:chExt cx="0" cy="0"/>
        </a:xfrm>
      </p:grpSpPr>
      <p:sp>
        <p:nvSpPr>
          <p:cNvPr id="4" name="Zástupný symbol dátumu 3"/>
          <p:cNvSpPr>
            <a:spLocks noGrp="1"/>
          </p:cNvSpPr>
          <p:nvPr>
            <p:ph type="dt" sz="half" idx="10"/>
          </p:nvPr>
        </p:nvSpPr>
        <p:spPr>
          <a:xfrm>
            <a:off x="457200" y="6356350"/>
            <a:ext cx="2133600" cy="365125"/>
          </a:xfrm>
          <a:prstGeom prst="rect">
            <a:avLst/>
          </a:prstGeom>
        </p:spPr>
        <p:txBody>
          <a:bodyPr/>
          <a:lstStyle/>
          <a:p>
            <a:endParaRPr lang="sk-SK"/>
          </a:p>
        </p:txBody>
      </p:sp>
      <p:sp>
        <p:nvSpPr>
          <p:cNvPr id="5" name="Zástupný symbol päty 4"/>
          <p:cNvSpPr>
            <a:spLocks noGrp="1"/>
          </p:cNvSpPr>
          <p:nvPr>
            <p:ph type="ftr" sz="quarter" idx="11"/>
          </p:nvPr>
        </p:nvSpPr>
        <p:spPr>
          <a:xfrm>
            <a:off x="971600" y="6481911"/>
            <a:ext cx="2895600" cy="365125"/>
          </a:xfrm>
          <a:prstGeom prst="rect">
            <a:avLst/>
          </a:prstGeom>
        </p:spPr>
        <p:txBody>
          <a:bodyPr/>
          <a:lstStyle/>
          <a:p>
            <a:endParaRPr lang="sk-SK"/>
          </a:p>
        </p:txBody>
      </p:sp>
      <p:sp>
        <p:nvSpPr>
          <p:cNvPr id="6" name="Zástupný symbol čísla snímky 5"/>
          <p:cNvSpPr>
            <a:spLocks noGrp="1"/>
          </p:cNvSpPr>
          <p:nvPr>
            <p:ph type="sldNum" sz="quarter" idx="12"/>
          </p:nvPr>
        </p:nvSpPr>
        <p:spPr>
          <a:xfrm>
            <a:off x="6553200" y="6356350"/>
            <a:ext cx="2133600" cy="365125"/>
          </a:xfrm>
          <a:prstGeom prst="rect">
            <a:avLst/>
          </a:prstGeom>
        </p:spPr>
        <p:txBody>
          <a:bodyPr/>
          <a:lstStyle/>
          <a:p>
            <a:fld id="{8EF97D0C-7238-4109-A26B-BD75EB33D0D4}" type="slidenum">
              <a:rPr lang="sk-SK" smtClean="0"/>
              <a:t>‹#›</a:t>
            </a:fld>
            <a:endParaRPr lang="sk-SK"/>
          </a:p>
        </p:txBody>
      </p:sp>
      <p:pic>
        <p:nvPicPr>
          <p:cNvPr id="12" name="Picture 4" descr="krivkaRA.jpg"/>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0" y="5420381"/>
            <a:ext cx="9180512" cy="1465003"/>
          </a:xfrm>
          <a:prstGeom prst="rect">
            <a:avLst/>
          </a:prstGeom>
        </p:spPr>
      </p:pic>
      <p:sp>
        <p:nvSpPr>
          <p:cNvPr id="13" name="Rectangle 3"/>
          <p:cNvSpPr/>
          <p:nvPr userDrawn="1"/>
        </p:nvSpPr>
        <p:spPr>
          <a:xfrm>
            <a:off x="1331640" y="5373216"/>
            <a:ext cx="5184576" cy="707886"/>
          </a:xfrm>
          <a:prstGeom prst="rect">
            <a:avLst/>
          </a:prstGeom>
        </p:spPr>
        <p:txBody>
          <a:bodyPr wrap="square">
            <a:spAutoFit/>
          </a:bodyPr>
          <a:lstStyle/>
          <a:p>
            <a:r>
              <a:rPr lang="en-US" sz="800" dirty="0">
                <a:solidFill>
                  <a:schemeClr val="bg1">
                    <a:lumMod val="50000"/>
                  </a:schemeClr>
                </a:solidFill>
                <a:latin typeface="+mj-lt"/>
                <a:cs typeface="Lucida Grande CE"/>
              </a:rPr>
              <a:t>MINISTERSTVO ŽIVOTNÉHO PROSTREDIA SR</a:t>
            </a:r>
          </a:p>
          <a:p>
            <a:r>
              <a:rPr lang="en-US" sz="800" dirty="0">
                <a:solidFill>
                  <a:schemeClr val="bg1">
                    <a:lumMod val="50000"/>
                  </a:schemeClr>
                </a:solidFill>
                <a:latin typeface="+mj-lt"/>
                <a:cs typeface="Lucida Grande CE"/>
              </a:rPr>
              <a:t>Sekcia enviromentálnych programov a projektov</a:t>
            </a:r>
          </a:p>
          <a:p>
            <a:r>
              <a:rPr lang="en-US" sz="800" dirty="0">
                <a:solidFill>
                  <a:schemeClr val="bg1">
                    <a:lumMod val="50000"/>
                  </a:schemeClr>
                </a:solidFill>
                <a:latin typeface="+mj-lt"/>
                <a:cs typeface="Lucida Grande CE"/>
              </a:rPr>
              <a:t>Riadiaci orgán pre Operačný program Kvalita životného prostredia </a:t>
            </a:r>
          </a:p>
          <a:p>
            <a:r>
              <a:rPr lang="en-US" sz="800" dirty="0">
                <a:solidFill>
                  <a:schemeClr val="bg1">
                    <a:lumMod val="50000"/>
                  </a:schemeClr>
                </a:solidFill>
                <a:latin typeface="+mj-lt"/>
                <a:cs typeface="Lucida Grande CE"/>
              </a:rPr>
              <a:t>Nám. </a:t>
            </a:r>
            <a:r>
              <a:rPr lang="en-US" sz="800" dirty="0" smtClean="0">
                <a:solidFill>
                  <a:schemeClr val="bg1">
                    <a:lumMod val="50000"/>
                  </a:schemeClr>
                </a:solidFill>
                <a:latin typeface="+mj-lt"/>
                <a:cs typeface="Lucida Grande CE"/>
              </a:rPr>
              <a:t>Ľud</a:t>
            </a:r>
            <a:r>
              <a:rPr lang="sk-SK" sz="800" dirty="0" smtClean="0">
                <a:solidFill>
                  <a:schemeClr val="bg1">
                    <a:lumMod val="50000"/>
                  </a:schemeClr>
                </a:solidFill>
                <a:latin typeface="+mj-lt"/>
                <a:cs typeface="Lucida Grande CE"/>
              </a:rPr>
              <a:t>ovíta</a:t>
            </a:r>
            <a:r>
              <a:rPr lang="en-US" sz="800" dirty="0" smtClean="0">
                <a:solidFill>
                  <a:schemeClr val="bg1">
                    <a:lumMod val="50000"/>
                  </a:schemeClr>
                </a:solidFill>
                <a:latin typeface="+mj-lt"/>
                <a:cs typeface="Lucida Grande CE"/>
              </a:rPr>
              <a:t> </a:t>
            </a:r>
            <a:r>
              <a:rPr lang="en-US" sz="800" dirty="0">
                <a:solidFill>
                  <a:schemeClr val="bg1">
                    <a:lumMod val="50000"/>
                  </a:schemeClr>
                </a:solidFill>
                <a:latin typeface="+mj-lt"/>
                <a:cs typeface="Lucida Grande CE"/>
              </a:rPr>
              <a:t>Štúra 1, 812 35 </a:t>
            </a:r>
            <a:r>
              <a:rPr lang="sk-SK" sz="800" dirty="0" smtClean="0">
                <a:solidFill>
                  <a:schemeClr val="bg1">
                    <a:lumMod val="50000"/>
                  </a:schemeClr>
                </a:solidFill>
                <a:latin typeface="+mj-lt"/>
                <a:cs typeface="Lucida Grande CE"/>
              </a:rPr>
              <a:t> </a:t>
            </a:r>
            <a:r>
              <a:rPr lang="en-US" sz="800" dirty="0" smtClean="0">
                <a:solidFill>
                  <a:schemeClr val="bg1">
                    <a:lumMod val="50000"/>
                  </a:schemeClr>
                </a:solidFill>
                <a:latin typeface="+mj-lt"/>
                <a:cs typeface="Lucida Grande CE"/>
              </a:rPr>
              <a:t>Bratislava</a:t>
            </a:r>
            <a:endParaRPr lang="en-US" sz="800" dirty="0">
              <a:solidFill>
                <a:schemeClr val="bg1">
                  <a:lumMod val="50000"/>
                </a:schemeClr>
              </a:solidFill>
              <a:latin typeface="+mj-lt"/>
              <a:cs typeface="Lucida Grande CE"/>
            </a:endParaRPr>
          </a:p>
          <a:p>
            <a:r>
              <a:rPr lang="en-US" sz="800" dirty="0" smtClean="0">
                <a:solidFill>
                  <a:schemeClr val="bg1">
                    <a:lumMod val="50000"/>
                  </a:schemeClr>
                </a:solidFill>
                <a:latin typeface="+mj-lt"/>
                <a:cs typeface="Lucida Grande CE"/>
              </a:rPr>
              <a:t>www.op</a:t>
            </a:r>
            <a:r>
              <a:rPr lang="sk-SK" sz="800" dirty="0" smtClean="0">
                <a:solidFill>
                  <a:schemeClr val="bg1">
                    <a:lumMod val="50000"/>
                  </a:schemeClr>
                </a:solidFill>
                <a:latin typeface="+mj-lt"/>
                <a:cs typeface="Lucida Grande CE"/>
              </a:rPr>
              <a:t>-k</a:t>
            </a:r>
            <a:r>
              <a:rPr lang="en-US" sz="800" dirty="0" smtClean="0">
                <a:solidFill>
                  <a:schemeClr val="bg1">
                    <a:lumMod val="50000"/>
                  </a:schemeClr>
                </a:solidFill>
                <a:latin typeface="+mj-lt"/>
                <a:cs typeface="Lucida Grande CE"/>
              </a:rPr>
              <a:t>zp.sk</a:t>
            </a:r>
            <a:endParaRPr lang="en-US" sz="800" dirty="0">
              <a:solidFill>
                <a:schemeClr val="bg1">
                  <a:lumMod val="50000"/>
                </a:schemeClr>
              </a:solidFill>
              <a:latin typeface="+mj-lt"/>
              <a:cs typeface="Lucida Grande CE"/>
            </a:endParaRPr>
          </a:p>
        </p:txBody>
      </p:sp>
      <p:pic>
        <p:nvPicPr>
          <p:cNvPr id="14" name="Picture 7" descr="SZSRppt.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8780" y="5445224"/>
            <a:ext cx="518459" cy="648072"/>
          </a:xfrm>
          <a:prstGeom prst="rect">
            <a:avLst/>
          </a:prstGeom>
        </p:spPr>
      </p:pic>
      <p:pic>
        <p:nvPicPr>
          <p:cNvPr id="15" name="Picture 8" descr="logoMZPppt.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40352" y="476672"/>
            <a:ext cx="799432" cy="720080"/>
          </a:xfrm>
          <a:prstGeom prst="rect">
            <a:avLst/>
          </a:prstGeom>
        </p:spPr>
      </p:pic>
      <p:pic>
        <p:nvPicPr>
          <p:cNvPr id="16" name="Picture 10" descr="logoOPKZPppt.jp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39552" y="476672"/>
            <a:ext cx="4366318" cy="792088"/>
          </a:xfrm>
          <a:prstGeom prst="rect">
            <a:avLst/>
          </a:prstGeom>
        </p:spPr>
      </p:pic>
      <p:pic>
        <p:nvPicPr>
          <p:cNvPr id="17" name="Picture 11" descr="logoEUppt.jp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644260" y="476672"/>
            <a:ext cx="891140" cy="720080"/>
          </a:xfrm>
          <a:prstGeom prst="rect">
            <a:avLst/>
          </a:prstGeom>
        </p:spPr>
      </p:pic>
      <p:sp>
        <p:nvSpPr>
          <p:cNvPr id="18" name="Rectangle 13"/>
          <p:cNvSpPr/>
          <p:nvPr userDrawn="1"/>
        </p:nvSpPr>
        <p:spPr>
          <a:xfrm>
            <a:off x="3491880" y="5013176"/>
            <a:ext cx="5184576" cy="307777"/>
          </a:xfrm>
          <a:prstGeom prst="rect">
            <a:avLst/>
          </a:prstGeom>
        </p:spPr>
        <p:txBody>
          <a:bodyPr wrap="square">
            <a:spAutoFit/>
          </a:bodyPr>
          <a:lstStyle/>
          <a:p>
            <a:pPr algn="r"/>
            <a:r>
              <a:rPr lang="sk-SK" sz="1400" i="1" dirty="0" smtClean="0">
                <a:solidFill>
                  <a:srgbClr val="55B848"/>
                </a:solidFill>
                <a:latin typeface="+mj-lt"/>
                <a:cs typeface="Lucida Grande CE"/>
              </a:rPr>
              <a:t>„</a:t>
            </a:r>
            <a:r>
              <a:rPr lang="en-US" sz="1400" i="1" dirty="0" smtClean="0">
                <a:solidFill>
                  <a:srgbClr val="55B848"/>
                </a:solidFill>
                <a:latin typeface="+mj-lt"/>
                <a:cs typeface="Lucida Grande CE"/>
              </a:rPr>
              <a:t>Zelená </a:t>
            </a:r>
            <a:r>
              <a:rPr lang="sk-SK" sz="1400" i="1" dirty="0" smtClean="0">
                <a:solidFill>
                  <a:srgbClr val="55B848"/>
                </a:solidFill>
                <a:latin typeface="+mj-lt"/>
                <a:cs typeface="Lucida Grande CE"/>
              </a:rPr>
              <a:t>pre našu budúcnosť</a:t>
            </a:r>
            <a:r>
              <a:rPr lang="en-US" sz="1400" i="1" dirty="0" smtClean="0">
                <a:solidFill>
                  <a:srgbClr val="55B848"/>
                </a:solidFill>
                <a:latin typeface="+mj-lt"/>
                <a:cs typeface="Lucida Grande CE"/>
              </a:rPr>
              <a:t>.”</a:t>
            </a:r>
            <a:endParaRPr lang="en-US" sz="1400" i="1" dirty="0">
              <a:solidFill>
                <a:srgbClr val="55B848"/>
              </a:solidFill>
              <a:latin typeface="+mj-lt"/>
              <a:cs typeface="Lucida Grande CE"/>
            </a:endParaRPr>
          </a:p>
        </p:txBody>
      </p:sp>
      <p:sp>
        <p:nvSpPr>
          <p:cNvPr id="20" name="Nadpis 19"/>
          <p:cNvSpPr>
            <a:spLocks noGrp="1"/>
          </p:cNvSpPr>
          <p:nvPr>
            <p:ph type="title" hasCustomPrompt="1"/>
          </p:nvPr>
        </p:nvSpPr>
        <p:spPr>
          <a:xfrm>
            <a:off x="539552" y="2132856"/>
            <a:ext cx="8229600" cy="2880320"/>
          </a:xfrm>
          <a:prstGeom prst="rect">
            <a:avLst/>
          </a:prstGeom>
        </p:spPr>
        <p:txBody>
          <a:bodyPr/>
          <a:lstStyle>
            <a:lvl1pPr>
              <a:spcBef>
                <a:spcPts val="600"/>
              </a:spcBef>
              <a:spcAft>
                <a:spcPts val="600"/>
              </a:spcAft>
              <a:defRPr sz="3200" b="1">
                <a:solidFill>
                  <a:schemeClr val="bg1">
                    <a:lumMod val="50000"/>
                  </a:schemeClr>
                </a:solidFill>
                <a:effectLst/>
              </a:defRPr>
            </a:lvl1pPr>
          </a:lstStyle>
          <a:p>
            <a:r>
              <a:rPr lang="sk-SK" dirty="0" smtClean="0"/>
              <a:t>UPRAVTE ŠTÝLY PREDLOHY TEXTU</a:t>
            </a:r>
            <a:endParaRPr lang="sk-SK" dirty="0"/>
          </a:p>
        </p:txBody>
      </p:sp>
    </p:spTree>
    <p:extLst>
      <p:ext uri="{BB962C8B-B14F-4D97-AF65-F5344CB8AC3E}">
        <p14:creationId xmlns:p14="http://schemas.microsoft.com/office/powerpoint/2010/main" val="117941052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57200" y="1340768"/>
            <a:ext cx="8229600" cy="576064"/>
          </a:xfrm>
          <a:prstGeom prst="rect">
            <a:avLst/>
          </a:prstGeom>
        </p:spPr>
        <p:txBody>
          <a:bodyPr/>
          <a:lstStyle>
            <a:lvl1pPr>
              <a:spcBef>
                <a:spcPts val="0"/>
              </a:spcBef>
              <a:defRPr sz="2800" b="1">
                <a:solidFill>
                  <a:schemeClr val="bg1">
                    <a:lumMod val="65000"/>
                  </a:schemeClr>
                </a:solidFill>
              </a:defRPr>
            </a:lvl1pPr>
          </a:lstStyle>
          <a:p>
            <a:r>
              <a:rPr lang="sk-SK" dirty="0" smtClean="0"/>
              <a:t>UPRAVTE ŠTÝLY PREDLOHY TEXTU</a:t>
            </a:r>
            <a:endParaRPr lang="sk-SK" dirty="0"/>
          </a:p>
        </p:txBody>
      </p:sp>
      <p:sp>
        <p:nvSpPr>
          <p:cNvPr id="3" name="Zástupný symbol obsahu 2"/>
          <p:cNvSpPr>
            <a:spLocks noGrp="1"/>
          </p:cNvSpPr>
          <p:nvPr>
            <p:ph idx="1"/>
          </p:nvPr>
        </p:nvSpPr>
        <p:spPr>
          <a:xfrm>
            <a:off x="457200" y="2204864"/>
            <a:ext cx="8229600" cy="3921299"/>
          </a:xfrm>
          <a:prstGeom prst="rect">
            <a:avLst/>
          </a:prstGeom>
        </p:spPr>
        <p:txBody>
          <a:bodyPr/>
          <a:lstStyle>
            <a:lvl1pPr>
              <a:defRPr sz="2000">
                <a:solidFill>
                  <a:schemeClr val="tx1"/>
                </a:solidFill>
              </a:defRPr>
            </a:lvl1pPr>
            <a:lvl2pPr>
              <a:defRPr sz="1800">
                <a:solidFill>
                  <a:schemeClr val="bg1">
                    <a:lumMod val="50000"/>
                  </a:schemeClr>
                </a:solidFill>
              </a:defRPr>
            </a:lvl2pPr>
            <a:lvl3pPr>
              <a:defRPr sz="1600">
                <a:solidFill>
                  <a:srgbClr val="55B848"/>
                </a:solidFill>
              </a:defRPr>
            </a:lvl3pPr>
            <a:lvl4pPr>
              <a:defRPr sz="1400">
                <a:solidFill>
                  <a:srgbClr val="448CCA"/>
                </a:solidFill>
              </a:defRPr>
            </a:lvl4pPr>
          </a:lstStyle>
          <a:p>
            <a:pPr lvl="0"/>
            <a:r>
              <a:rPr lang="sk-SK" dirty="0" smtClean="0"/>
              <a:t>Upravte štýl predlohy textu.</a:t>
            </a:r>
          </a:p>
          <a:p>
            <a:pPr lvl="1"/>
            <a:r>
              <a:rPr lang="sk-SK" dirty="0" smtClean="0"/>
              <a:t>Druhá úroveň</a:t>
            </a:r>
          </a:p>
          <a:p>
            <a:pPr lvl="2"/>
            <a:r>
              <a:rPr lang="sk-SK" dirty="0" smtClean="0"/>
              <a:t>Tretia úroveň</a:t>
            </a:r>
          </a:p>
          <a:p>
            <a:pPr lvl="3"/>
            <a:r>
              <a:rPr lang="sk-SK" dirty="0" smtClean="0"/>
              <a:t>Tretia úroveň</a:t>
            </a:r>
          </a:p>
          <a:p>
            <a:pPr lvl="3"/>
            <a:endParaRPr lang="sk-SK" dirty="0" smtClean="0"/>
          </a:p>
        </p:txBody>
      </p:sp>
      <p:sp>
        <p:nvSpPr>
          <p:cNvPr id="6" name="Zástupný symbol čísla snímky 5"/>
          <p:cNvSpPr>
            <a:spLocks noGrp="1"/>
          </p:cNvSpPr>
          <p:nvPr>
            <p:ph type="sldNum" sz="quarter" idx="12"/>
          </p:nvPr>
        </p:nvSpPr>
        <p:spPr>
          <a:xfrm>
            <a:off x="6553200" y="6356350"/>
            <a:ext cx="2133600" cy="365125"/>
          </a:xfrm>
          <a:prstGeom prst="rect">
            <a:avLst/>
          </a:prstGeom>
        </p:spPr>
        <p:txBody>
          <a:bodyPr/>
          <a:lstStyle>
            <a:lvl1pPr algn="r">
              <a:defRPr sz="1200">
                <a:solidFill>
                  <a:schemeClr val="bg1"/>
                </a:solidFill>
              </a:defRPr>
            </a:lvl1pPr>
          </a:lstStyle>
          <a:p>
            <a:fld id="{8EF97D0C-7238-4109-A26B-BD75EB33D0D4}" type="slidenum">
              <a:rPr lang="sk-SK" smtClean="0"/>
              <a:pPr/>
              <a:t>‹#›</a:t>
            </a:fld>
            <a:endParaRPr lang="sk-SK" dirty="0"/>
          </a:p>
        </p:txBody>
      </p:sp>
    </p:spTree>
    <p:extLst>
      <p:ext uri="{BB962C8B-B14F-4D97-AF65-F5344CB8AC3E}">
        <p14:creationId xmlns:p14="http://schemas.microsoft.com/office/powerpoint/2010/main" val="2508336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Úvodná snímka">
    <p:spTree>
      <p:nvGrpSpPr>
        <p:cNvPr id="1" name=""/>
        <p:cNvGrpSpPr/>
        <p:nvPr/>
      </p:nvGrpSpPr>
      <p:grpSpPr>
        <a:xfrm>
          <a:off x="0" y="0"/>
          <a:ext cx="0" cy="0"/>
          <a:chOff x="0" y="0"/>
          <a:chExt cx="0" cy="0"/>
        </a:xfrm>
      </p:grpSpPr>
      <p:sp>
        <p:nvSpPr>
          <p:cNvPr id="4" name="Zástupný symbol dátumu 3"/>
          <p:cNvSpPr>
            <a:spLocks noGrp="1"/>
          </p:cNvSpPr>
          <p:nvPr>
            <p:ph type="dt" sz="half" idx="10"/>
          </p:nvPr>
        </p:nvSpPr>
        <p:spPr>
          <a:xfrm>
            <a:off x="457200" y="6356350"/>
            <a:ext cx="2133600" cy="365125"/>
          </a:xfrm>
          <a:prstGeom prst="rect">
            <a:avLst/>
          </a:prstGeom>
        </p:spPr>
        <p:txBody>
          <a:bodyPr/>
          <a:lstStyle/>
          <a:p>
            <a:endParaRPr lang="sk-SK">
              <a:solidFill>
                <a:prstClr val="black"/>
              </a:solidFill>
            </a:endParaRPr>
          </a:p>
        </p:txBody>
      </p:sp>
      <p:sp>
        <p:nvSpPr>
          <p:cNvPr id="5" name="Zástupný symbol päty 4"/>
          <p:cNvSpPr>
            <a:spLocks noGrp="1"/>
          </p:cNvSpPr>
          <p:nvPr>
            <p:ph type="ftr" sz="quarter" idx="11"/>
          </p:nvPr>
        </p:nvSpPr>
        <p:spPr>
          <a:xfrm>
            <a:off x="971600" y="6481911"/>
            <a:ext cx="2895600" cy="365125"/>
          </a:xfrm>
          <a:prstGeom prst="rect">
            <a:avLst/>
          </a:prstGeom>
        </p:spPr>
        <p:txBody>
          <a:bodyPr/>
          <a:lstStyle/>
          <a:p>
            <a:endParaRPr lang="sk-SK">
              <a:solidFill>
                <a:prstClr val="black"/>
              </a:solidFill>
            </a:endParaRPr>
          </a:p>
        </p:txBody>
      </p:sp>
      <p:sp>
        <p:nvSpPr>
          <p:cNvPr id="6" name="Zástupný symbol čísla snímky 5"/>
          <p:cNvSpPr>
            <a:spLocks noGrp="1"/>
          </p:cNvSpPr>
          <p:nvPr>
            <p:ph type="sldNum" sz="quarter" idx="12"/>
          </p:nvPr>
        </p:nvSpPr>
        <p:spPr>
          <a:xfrm>
            <a:off x="6553200" y="6356350"/>
            <a:ext cx="2133600" cy="365125"/>
          </a:xfrm>
          <a:prstGeom prst="rect">
            <a:avLst/>
          </a:prstGeom>
        </p:spPr>
        <p:txBody>
          <a:bodyPr/>
          <a:lstStyle/>
          <a:p>
            <a:fld id="{8EF97D0C-7238-4109-A26B-BD75EB33D0D4}" type="slidenum">
              <a:rPr lang="sk-SK" smtClean="0">
                <a:solidFill>
                  <a:prstClr val="black"/>
                </a:solidFill>
              </a:rPr>
              <a:pPr/>
              <a:t>‹#›</a:t>
            </a:fld>
            <a:endParaRPr lang="sk-SK">
              <a:solidFill>
                <a:prstClr val="black"/>
              </a:solidFill>
            </a:endParaRPr>
          </a:p>
        </p:txBody>
      </p:sp>
      <p:pic>
        <p:nvPicPr>
          <p:cNvPr id="12" name="Picture 4" descr="krivkaRA.jpg"/>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0" y="5420381"/>
            <a:ext cx="9180512" cy="1465003"/>
          </a:xfrm>
          <a:prstGeom prst="rect">
            <a:avLst/>
          </a:prstGeom>
        </p:spPr>
      </p:pic>
      <p:sp>
        <p:nvSpPr>
          <p:cNvPr id="13" name="Rectangle 3"/>
          <p:cNvSpPr/>
          <p:nvPr userDrawn="1"/>
        </p:nvSpPr>
        <p:spPr>
          <a:xfrm>
            <a:off x="1331640" y="5373216"/>
            <a:ext cx="5184576" cy="707886"/>
          </a:xfrm>
          <a:prstGeom prst="rect">
            <a:avLst/>
          </a:prstGeom>
        </p:spPr>
        <p:txBody>
          <a:bodyPr wrap="square">
            <a:spAutoFit/>
          </a:bodyPr>
          <a:lstStyle/>
          <a:p>
            <a:r>
              <a:rPr lang="en-US" sz="800" dirty="0">
                <a:solidFill>
                  <a:prstClr val="white">
                    <a:lumMod val="50000"/>
                  </a:prstClr>
                </a:solidFill>
                <a:cs typeface="Lucida Grande CE"/>
              </a:rPr>
              <a:t>MINISTERSTVO ŽIVOTNÉHO PROSTREDIA SR</a:t>
            </a:r>
          </a:p>
          <a:p>
            <a:r>
              <a:rPr lang="en-US" sz="800" dirty="0">
                <a:solidFill>
                  <a:prstClr val="white">
                    <a:lumMod val="50000"/>
                  </a:prstClr>
                </a:solidFill>
                <a:cs typeface="Lucida Grande CE"/>
              </a:rPr>
              <a:t>Sekcia enviromentálnych programov a projektov</a:t>
            </a:r>
          </a:p>
          <a:p>
            <a:r>
              <a:rPr lang="en-US" sz="800" dirty="0">
                <a:solidFill>
                  <a:prstClr val="white">
                    <a:lumMod val="50000"/>
                  </a:prstClr>
                </a:solidFill>
                <a:cs typeface="Lucida Grande CE"/>
              </a:rPr>
              <a:t>Riadiaci orgán pre Operačný program Kvalita životného prostredia </a:t>
            </a:r>
          </a:p>
          <a:p>
            <a:r>
              <a:rPr lang="en-US" sz="800" dirty="0">
                <a:solidFill>
                  <a:prstClr val="white">
                    <a:lumMod val="50000"/>
                  </a:prstClr>
                </a:solidFill>
                <a:cs typeface="Lucida Grande CE"/>
              </a:rPr>
              <a:t>Nám. </a:t>
            </a:r>
            <a:r>
              <a:rPr lang="en-US" sz="800" dirty="0" smtClean="0">
                <a:solidFill>
                  <a:prstClr val="white">
                    <a:lumMod val="50000"/>
                  </a:prstClr>
                </a:solidFill>
                <a:cs typeface="Lucida Grande CE"/>
              </a:rPr>
              <a:t>Ľud</a:t>
            </a:r>
            <a:r>
              <a:rPr lang="sk-SK" sz="800" dirty="0" smtClean="0">
                <a:solidFill>
                  <a:prstClr val="white">
                    <a:lumMod val="50000"/>
                  </a:prstClr>
                </a:solidFill>
                <a:cs typeface="Lucida Grande CE"/>
              </a:rPr>
              <a:t>ovíta</a:t>
            </a:r>
            <a:r>
              <a:rPr lang="en-US" sz="800" dirty="0" smtClean="0">
                <a:solidFill>
                  <a:prstClr val="white">
                    <a:lumMod val="50000"/>
                  </a:prstClr>
                </a:solidFill>
                <a:cs typeface="Lucida Grande CE"/>
              </a:rPr>
              <a:t> </a:t>
            </a:r>
            <a:r>
              <a:rPr lang="en-US" sz="800" dirty="0">
                <a:solidFill>
                  <a:prstClr val="white">
                    <a:lumMod val="50000"/>
                  </a:prstClr>
                </a:solidFill>
                <a:cs typeface="Lucida Grande CE"/>
              </a:rPr>
              <a:t>Štúra 1, 812 35 </a:t>
            </a:r>
            <a:r>
              <a:rPr lang="sk-SK" sz="800" dirty="0" smtClean="0">
                <a:solidFill>
                  <a:prstClr val="white">
                    <a:lumMod val="50000"/>
                  </a:prstClr>
                </a:solidFill>
                <a:cs typeface="Lucida Grande CE"/>
              </a:rPr>
              <a:t> </a:t>
            </a:r>
            <a:r>
              <a:rPr lang="en-US" sz="800" dirty="0" smtClean="0">
                <a:solidFill>
                  <a:prstClr val="white">
                    <a:lumMod val="50000"/>
                  </a:prstClr>
                </a:solidFill>
                <a:cs typeface="Lucida Grande CE"/>
              </a:rPr>
              <a:t>Bratislava</a:t>
            </a:r>
            <a:endParaRPr lang="en-US" sz="800" dirty="0">
              <a:solidFill>
                <a:prstClr val="white">
                  <a:lumMod val="50000"/>
                </a:prstClr>
              </a:solidFill>
              <a:cs typeface="Lucida Grande CE"/>
            </a:endParaRPr>
          </a:p>
          <a:p>
            <a:r>
              <a:rPr lang="en-US" sz="800" dirty="0" smtClean="0">
                <a:solidFill>
                  <a:prstClr val="white">
                    <a:lumMod val="50000"/>
                  </a:prstClr>
                </a:solidFill>
                <a:cs typeface="Lucida Grande CE"/>
              </a:rPr>
              <a:t>www.op</a:t>
            </a:r>
            <a:r>
              <a:rPr lang="sk-SK" sz="800" dirty="0" smtClean="0">
                <a:solidFill>
                  <a:prstClr val="white">
                    <a:lumMod val="50000"/>
                  </a:prstClr>
                </a:solidFill>
                <a:cs typeface="Lucida Grande CE"/>
              </a:rPr>
              <a:t>-k</a:t>
            </a:r>
            <a:r>
              <a:rPr lang="en-US" sz="800" dirty="0" smtClean="0">
                <a:solidFill>
                  <a:prstClr val="white">
                    <a:lumMod val="50000"/>
                  </a:prstClr>
                </a:solidFill>
                <a:cs typeface="Lucida Grande CE"/>
              </a:rPr>
              <a:t>zp.sk</a:t>
            </a:r>
            <a:endParaRPr lang="en-US" sz="800" dirty="0">
              <a:solidFill>
                <a:prstClr val="white">
                  <a:lumMod val="50000"/>
                </a:prstClr>
              </a:solidFill>
              <a:cs typeface="Lucida Grande CE"/>
            </a:endParaRPr>
          </a:p>
        </p:txBody>
      </p:sp>
      <p:pic>
        <p:nvPicPr>
          <p:cNvPr id="14" name="Picture 7" descr="SZSRppt.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8780" y="5445224"/>
            <a:ext cx="518459" cy="648072"/>
          </a:xfrm>
          <a:prstGeom prst="rect">
            <a:avLst/>
          </a:prstGeom>
        </p:spPr>
      </p:pic>
      <p:pic>
        <p:nvPicPr>
          <p:cNvPr id="15" name="Picture 8" descr="logoMZPppt.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0960" y="476672"/>
            <a:ext cx="727424" cy="655220"/>
          </a:xfrm>
          <a:prstGeom prst="rect">
            <a:avLst/>
          </a:prstGeom>
        </p:spPr>
      </p:pic>
      <p:pic>
        <p:nvPicPr>
          <p:cNvPr id="17" name="Picture 11" descr="logoEUppt.jp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372200" y="476672"/>
            <a:ext cx="792088" cy="640042"/>
          </a:xfrm>
          <a:prstGeom prst="rect">
            <a:avLst/>
          </a:prstGeom>
        </p:spPr>
      </p:pic>
      <p:sp>
        <p:nvSpPr>
          <p:cNvPr id="18" name="Rectangle 13"/>
          <p:cNvSpPr/>
          <p:nvPr userDrawn="1"/>
        </p:nvSpPr>
        <p:spPr>
          <a:xfrm>
            <a:off x="3491880" y="5013176"/>
            <a:ext cx="5184576" cy="307777"/>
          </a:xfrm>
          <a:prstGeom prst="rect">
            <a:avLst/>
          </a:prstGeom>
        </p:spPr>
        <p:txBody>
          <a:bodyPr wrap="square">
            <a:spAutoFit/>
          </a:bodyPr>
          <a:lstStyle/>
          <a:p>
            <a:pPr algn="r"/>
            <a:r>
              <a:rPr lang="sk-SK" sz="1400" i="1" dirty="0" smtClean="0">
                <a:solidFill>
                  <a:srgbClr val="55B848"/>
                </a:solidFill>
                <a:cs typeface="Lucida Grande CE"/>
              </a:rPr>
              <a:t>„</a:t>
            </a:r>
            <a:r>
              <a:rPr lang="en-US" sz="1400" i="1" dirty="0" smtClean="0">
                <a:solidFill>
                  <a:srgbClr val="55B848"/>
                </a:solidFill>
                <a:cs typeface="Lucida Grande CE"/>
              </a:rPr>
              <a:t>Zelená </a:t>
            </a:r>
            <a:r>
              <a:rPr lang="sk-SK" sz="1400" i="1" dirty="0" smtClean="0">
                <a:solidFill>
                  <a:srgbClr val="55B848"/>
                </a:solidFill>
                <a:cs typeface="Lucida Grande CE"/>
              </a:rPr>
              <a:t>pre našu budúcnosť</a:t>
            </a:r>
            <a:r>
              <a:rPr lang="en-US" sz="1400" i="1" dirty="0" smtClean="0">
                <a:solidFill>
                  <a:srgbClr val="55B848"/>
                </a:solidFill>
                <a:cs typeface="Lucida Grande CE"/>
              </a:rPr>
              <a:t>.”</a:t>
            </a:r>
            <a:endParaRPr lang="en-US" sz="1400" i="1" dirty="0">
              <a:solidFill>
                <a:srgbClr val="55B848"/>
              </a:solidFill>
              <a:cs typeface="Lucida Grande CE"/>
            </a:endParaRPr>
          </a:p>
        </p:txBody>
      </p:sp>
      <p:sp>
        <p:nvSpPr>
          <p:cNvPr id="20" name="Nadpis 19"/>
          <p:cNvSpPr>
            <a:spLocks noGrp="1"/>
          </p:cNvSpPr>
          <p:nvPr>
            <p:ph type="title" hasCustomPrompt="1"/>
          </p:nvPr>
        </p:nvSpPr>
        <p:spPr>
          <a:xfrm>
            <a:off x="539552" y="2132856"/>
            <a:ext cx="8229600" cy="2880320"/>
          </a:xfrm>
          <a:prstGeom prst="rect">
            <a:avLst/>
          </a:prstGeom>
        </p:spPr>
        <p:txBody>
          <a:bodyPr/>
          <a:lstStyle>
            <a:lvl1pPr>
              <a:spcBef>
                <a:spcPts val="600"/>
              </a:spcBef>
              <a:spcAft>
                <a:spcPts val="600"/>
              </a:spcAft>
              <a:defRPr sz="3200" b="1">
                <a:solidFill>
                  <a:schemeClr val="bg1">
                    <a:lumMod val="50000"/>
                  </a:schemeClr>
                </a:solidFill>
                <a:effectLst/>
              </a:defRPr>
            </a:lvl1pPr>
          </a:lstStyle>
          <a:p>
            <a:r>
              <a:rPr lang="sk-SK" dirty="0" smtClean="0"/>
              <a:t>UPRAVTE ŠTÝLY PREDLOHY TEXTU</a:t>
            </a:r>
            <a:endParaRPr lang="sk-SK" dirty="0"/>
          </a:p>
        </p:txBody>
      </p:sp>
      <p:sp>
        <p:nvSpPr>
          <p:cNvPr id="3" name="BlokTextu 2"/>
          <p:cNvSpPr txBox="1"/>
          <p:nvPr userDrawn="1"/>
        </p:nvSpPr>
        <p:spPr>
          <a:xfrm>
            <a:off x="385144" y="332656"/>
            <a:ext cx="4680520" cy="1200329"/>
          </a:xfrm>
          <a:prstGeom prst="rect">
            <a:avLst/>
          </a:prstGeom>
          <a:solidFill>
            <a:schemeClr val="bg1"/>
          </a:solidFill>
        </p:spPr>
        <p:txBody>
          <a:bodyPr wrap="square" rtlCol="0">
            <a:spAutoFit/>
          </a:bodyPr>
          <a:lstStyle/>
          <a:p>
            <a:endParaRPr lang="sk-SK" dirty="0" smtClean="0">
              <a:solidFill>
                <a:prstClr val="black"/>
              </a:solidFill>
            </a:endParaRPr>
          </a:p>
          <a:p>
            <a:endParaRPr lang="sk-SK" dirty="0" smtClean="0">
              <a:solidFill>
                <a:prstClr val="black"/>
              </a:solidFill>
            </a:endParaRPr>
          </a:p>
          <a:p>
            <a:endParaRPr lang="sk-SK" dirty="0" smtClean="0">
              <a:solidFill>
                <a:prstClr val="black"/>
              </a:solidFill>
            </a:endParaRPr>
          </a:p>
          <a:p>
            <a:endParaRPr lang="sk-SK" dirty="0">
              <a:solidFill>
                <a:prstClr val="black"/>
              </a:solidFill>
            </a:endParaRPr>
          </a:p>
        </p:txBody>
      </p:sp>
      <p:pic>
        <p:nvPicPr>
          <p:cNvPr id="2" name="Obrázok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9607" y="332656"/>
            <a:ext cx="2722273" cy="894731"/>
          </a:xfrm>
          <a:prstGeom prst="rect">
            <a:avLst/>
          </a:prstGeom>
        </p:spPr>
      </p:pic>
    </p:spTree>
    <p:extLst>
      <p:ext uri="{BB962C8B-B14F-4D97-AF65-F5344CB8AC3E}">
        <p14:creationId xmlns:p14="http://schemas.microsoft.com/office/powerpoint/2010/main" val="28376020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57200" y="1340768"/>
            <a:ext cx="8229600" cy="576064"/>
          </a:xfrm>
          <a:prstGeom prst="rect">
            <a:avLst/>
          </a:prstGeom>
        </p:spPr>
        <p:txBody>
          <a:bodyPr/>
          <a:lstStyle>
            <a:lvl1pPr>
              <a:spcBef>
                <a:spcPts val="0"/>
              </a:spcBef>
              <a:defRPr sz="2800" b="1">
                <a:solidFill>
                  <a:schemeClr val="bg1">
                    <a:lumMod val="65000"/>
                  </a:schemeClr>
                </a:solidFill>
              </a:defRPr>
            </a:lvl1pPr>
          </a:lstStyle>
          <a:p>
            <a:r>
              <a:rPr lang="sk-SK" dirty="0" smtClean="0"/>
              <a:t>UPRAVTE ŠTÝLY PREDLOHY TEXTU</a:t>
            </a:r>
            <a:endParaRPr lang="sk-SK" dirty="0"/>
          </a:p>
        </p:txBody>
      </p:sp>
      <p:sp>
        <p:nvSpPr>
          <p:cNvPr id="3" name="Zástupný symbol obsahu 2"/>
          <p:cNvSpPr>
            <a:spLocks noGrp="1"/>
          </p:cNvSpPr>
          <p:nvPr>
            <p:ph idx="1"/>
          </p:nvPr>
        </p:nvSpPr>
        <p:spPr>
          <a:xfrm>
            <a:off x="457200" y="2204864"/>
            <a:ext cx="8229600" cy="3921299"/>
          </a:xfrm>
          <a:prstGeom prst="rect">
            <a:avLst/>
          </a:prstGeom>
        </p:spPr>
        <p:txBody>
          <a:bodyPr/>
          <a:lstStyle>
            <a:lvl1pPr>
              <a:defRPr sz="2000">
                <a:solidFill>
                  <a:schemeClr val="tx1"/>
                </a:solidFill>
              </a:defRPr>
            </a:lvl1pPr>
            <a:lvl2pPr>
              <a:defRPr sz="1800">
                <a:solidFill>
                  <a:schemeClr val="bg1">
                    <a:lumMod val="50000"/>
                  </a:schemeClr>
                </a:solidFill>
              </a:defRPr>
            </a:lvl2pPr>
            <a:lvl3pPr>
              <a:defRPr sz="1600">
                <a:solidFill>
                  <a:srgbClr val="55B848"/>
                </a:solidFill>
              </a:defRPr>
            </a:lvl3pPr>
            <a:lvl4pPr>
              <a:defRPr sz="1400">
                <a:solidFill>
                  <a:srgbClr val="448CCA"/>
                </a:solidFill>
              </a:defRPr>
            </a:lvl4pPr>
          </a:lstStyle>
          <a:p>
            <a:pPr lvl="0"/>
            <a:r>
              <a:rPr lang="sk-SK" dirty="0" smtClean="0"/>
              <a:t>Upravte štýl predlohy textu.</a:t>
            </a:r>
          </a:p>
          <a:p>
            <a:pPr lvl="1"/>
            <a:r>
              <a:rPr lang="sk-SK" dirty="0" smtClean="0"/>
              <a:t>Druhá úroveň</a:t>
            </a:r>
          </a:p>
          <a:p>
            <a:pPr lvl="2"/>
            <a:r>
              <a:rPr lang="sk-SK" dirty="0" smtClean="0"/>
              <a:t>Tretia úroveň</a:t>
            </a:r>
          </a:p>
          <a:p>
            <a:pPr lvl="3"/>
            <a:r>
              <a:rPr lang="sk-SK" dirty="0" smtClean="0"/>
              <a:t>Tretia úroveň</a:t>
            </a:r>
          </a:p>
          <a:p>
            <a:pPr lvl="3"/>
            <a:endParaRPr lang="sk-SK" dirty="0" smtClean="0"/>
          </a:p>
        </p:txBody>
      </p:sp>
      <p:sp>
        <p:nvSpPr>
          <p:cNvPr id="6" name="Zástupný symbol čísla snímky 5"/>
          <p:cNvSpPr>
            <a:spLocks noGrp="1"/>
          </p:cNvSpPr>
          <p:nvPr>
            <p:ph type="sldNum" sz="quarter" idx="12"/>
          </p:nvPr>
        </p:nvSpPr>
        <p:spPr>
          <a:xfrm>
            <a:off x="6553200" y="6356350"/>
            <a:ext cx="2133600" cy="365125"/>
          </a:xfrm>
          <a:prstGeom prst="rect">
            <a:avLst/>
          </a:prstGeom>
        </p:spPr>
        <p:txBody>
          <a:bodyPr/>
          <a:lstStyle>
            <a:lvl1pPr algn="r">
              <a:defRPr sz="1200">
                <a:solidFill>
                  <a:schemeClr val="bg1"/>
                </a:solidFill>
              </a:defRPr>
            </a:lvl1pPr>
          </a:lstStyle>
          <a:p>
            <a:fld id="{8EF97D0C-7238-4109-A26B-BD75EB33D0D4}" type="slidenum">
              <a:rPr lang="sk-SK" smtClean="0">
                <a:solidFill>
                  <a:prstClr val="white"/>
                </a:solidFill>
              </a:rPr>
              <a:pPr/>
              <a:t>‹#›</a:t>
            </a:fld>
            <a:endParaRPr lang="sk-SK" dirty="0">
              <a:solidFill>
                <a:prstClr val="white"/>
              </a:solidFill>
            </a:endParaRPr>
          </a:p>
        </p:txBody>
      </p:sp>
    </p:spTree>
    <p:extLst>
      <p:ext uri="{BB962C8B-B14F-4D97-AF65-F5344CB8AC3E}">
        <p14:creationId xmlns:p14="http://schemas.microsoft.com/office/powerpoint/2010/main" val="1558784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Úvodná snímka">
    <p:spTree>
      <p:nvGrpSpPr>
        <p:cNvPr id="1" name=""/>
        <p:cNvGrpSpPr/>
        <p:nvPr/>
      </p:nvGrpSpPr>
      <p:grpSpPr>
        <a:xfrm>
          <a:off x="0" y="0"/>
          <a:ext cx="0" cy="0"/>
          <a:chOff x="0" y="0"/>
          <a:chExt cx="0" cy="0"/>
        </a:xfrm>
      </p:grpSpPr>
      <p:sp>
        <p:nvSpPr>
          <p:cNvPr id="4" name="Zástupný symbol dátumu 3"/>
          <p:cNvSpPr>
            <a:spLocks noGrp="1"/>
          </p:cNvSpPr>
          <p:nvPr>
            <p:ph type="dt" sz="half" idx="10"/>
          </p:nvPr>
        </p:nvSpPr>
        <p:spPr>
          <a:xfrm>
            <a:off x="457200" y="6356350"/>
            <a:ext cx="2133600" cy="365125"/>
          </a:xfrm>
          <a:prstGeom prst="rect">
            <a:avLst/>
          </a:prstGeom>
        </p:spPr>
        <p:txBody>
          <a:bodyPr/>
          <a:lstStyle/>
          <a:p>
            <a:endParaRPr lang="sk-SK">
              <a:solidFill>
                <a:prstClr val="black"/>
              </a:solidFill>
            </a:endParaRPr>
          </a:p>
        </p:txBody>
      </p:sp>
      <p:sp>
        <p:nvSpPr>
          <p:cNvPr id="5" name="Zástupný symbol päty 4"/>
          <p:cNvSpPr>
            <a:spLocks noGrp="1"/>
          </p:cNvSpPr>
          <p:nvPr>
            <p:ph type="ftr" sz="quarter" idx="11"/>
          </p:nvPr>
        </p:nvSpPr>
        <p:spPr>
          <a:xfrm>
            <a:off x="971600" y="6481911"/>
            <a:ext cx="2895600" cy="365125"/>
          </a:xfrm>
          <a:prstGeom prst="rect">
            <a:avLst/>
          </a:prstGeom>
        </p:spPr>
        <p:txBody>
          <a:bodyPr/>
          <a:lstStyle/>
          <a:p>
            <a:endParaRPr lang="sk-SK">
              <a:solidFill>
                <a:prstClr val="black"/>
              </a:solidFill>
            </a:endParaRPr>
          </a:p>
        </p:txBody>
      </p:sp>
      <p:sp>
        <p:nvSpPr>
          <p:cNvPr id="6" name="Zástupný symbol čísla snímky 5"/>
          <p:cNvSpPr>
            <a:spLocks noGrp="1"/>
          </p:cNvSpPr>
          <p:nvPr>
            <p:ph type="sldNum" sz="quarter" idx="12"/>
          </p:nvPr>
        </p:nvSpPr>
        <p:spPr>
          <a:xfrm>
            <a:off x="6553200" y="6356350"/>
            <a:ext cx="2133600" cy="365125"/>
          </a:xfrm>
          <a:prstGeom prst="rect">
            <a:avLst/>
          </a:prstGeom>
        </p:spPr>
        <p:txBody>
          <a:bodyPr/>
          <a:lstStyle/>
          <a:p>
            <a:fld id="{8EF97D0C-7238-4109-A26B-BD75EB33D0D4}" type="slidenum">
              <a:rPr lang="sk-SK" smtClean="0">
                <a:solidFill>
                  <a:prstClr val="black"/>
                </a:solidFill>
              </a:rPr>
              <a:pPr/>
              <a:t>‹#›</a:t>
            </a:fld>
            <a:endParaRPr lang="sk-SK">
              <a:solidFill>
                <a:prstClr val="black"/>
              </a:solidFill>
            </a:endParaRPr>
          </a:p>
        </p:txBody>
      </p:sp>
      <p:pic>
        <p:nvPicPr>
          <p:cNvPr id="12" name="Picture 4" descr="krivkaRA.jpg"/>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0" y="5420381"/>
            <a:ext cx="9180512" cy="1465003"/>
          </a:xfrm>
          <a:prstGeom prst="rect">
            <a:avLst/>
          </a:prstGeom>
        </p:spPr>
      </p:pic>
      <p:sp>
        <p:nvSpPr>
          <p:cNvPr id="13" name="Rectangle 3"/>
          <p:cNvSpPr/>
          <p:nvPr userDrawn="1"/>
        </p:nvSpPr>
        <p:spPr>
          <a:xfrm>
            <a:off x="1331640" y="5373216"/>
            <a:ext cx="5184576" cy="707886"/>
          </a:xfrm>
          <a:prstGeom prst="rect">
            <a:avLst/>
          </a:prstGeom>
        </p:spPr>
        <p:txBody>
          <a:bodyPr wrap="square">
            <a:spAutoFit/>
          </a:bodyPr>
          <a:lstStyle/>
          <a:p>
            <a:r>
              <a:rPr lang="en-US" sz="800" dirty="0">
                <a:solidFill>
                  <a:prstClr val="white">
                    <a:lumMod val="50000"/>
                  </a:prstClr>
                </a:solidFill>
                <a:cs typeface="Lucida Grande CE"/>
              </a:rPr>
              <a:t>MINISTERSTVO ŽIVOTNÉHO PROSTREDIA SR</a:t>
            </a:r>
          </a:p>
          <a:p>
            <a:r>
              <a:rPr lang="en-US" sz="800" dirty="0">
                <a:solidFill>
                  <a:prstClr val="white">
                    <a:lumMod val="50000"/>
                  </a:prstClr>
                </a:solidFill>
                <a:cs typeface="Lucida Grande CE"/>
              </a:rPr>
              <a:t>Sekcia enviromentálnych programov a projektov</a:t>
            </a:r>
          </a:p>
          <a:p>
            <a:r>
              <a:rPr lang="en-US" sz="800" dirty="0">
                <a:solidFill>
                  <a:prstClr val="white">
                    <a:lumMod val="50000"/>
                  </a:prstClr>
                </a:solidFill>
                <a:cs typeface="Lucida Grande CE"/>
              </a:rPr>
              <a:t>Riadiaci orgán pre Operačný program Kvalita životného prostredia </a:t>
            </a:r>
          </a:p>
          <a:p>
            <a:r>
              <a:rPr lang="en-US" sz="800" dirty="0">
                <a:solidFill>
                  <a:prstClr val="white">
                    <a:lumMod val="50000"/>
                  </a:prstClr>
                </a:solidFill>
                <a:cs typeface="Lucida Grande CE"/>
              </a:rPr>
              <a:t>Nám. </a:t>
            </a:r>
            <a:r>
              <a:rPr lang="en-US" sz="800" dirty="0" smtClean="0">
                <a:solidFill>
                  <a:prstClr val="white">
                    <a:lumMod val="50000"/>
                  </a:prstClr>
                </a:solidFill>
                <a:cs typeface="Lucida Grande CE"/>
              </a:rPr>
              <a:t>Ľud</a:t>
            </a:r>
            <a:r>
              <a:rPr lang="sk-SK" sz="800" dirty="0" smtClean="0">
                <a:solidFill>
                  <a:prstClr val="white">
                    <a:lumMod val="50000"/>
                  </a:prstClr>
                </a:solidFill>
                <a:cs typeface="Lucida Grande CE"/>
              </a:rPr>
              <a:t>ovíta</a:t>
            </a:r>
            <a:r>
              <a:rPr lang="en-US" sz="800" dirty="0" smtClean="0">
                <a:solidFill>
                  <a:prstClr val="white">
                    <a:lumMod val="50000"/>
                  </a:prstClr>
                </a:solidFill>
                <a:cs typeface="Lucida Grande CE"/>
              </a:rPr>
              <a:t> </a:t>
            </a:r>
            <a:r>
              <a:rPr lang="en-US" sz="800" dirty="0">
                <a:solidFill>
                  <a:prstClr val="white">
                    <a:lumMod val="50000"/>
                  </a:prstClr>
                </a:solidFill>
                <a:cs typeface="Lucida Grande CE"/>
              </a:rPr>
              <a:t>Štúra 1, 812 35 </a:t>
            </a:r>
            <a:r>
              <a:rPr lang="sk-SK" sz="800" dirty="0" smtClean="0">
                <a:solidFill>
                  <a:prstClr val="white">
                    <a:lumMod val="50000"/>
                  </a:prstClr>
                </a:solidFill>
                <a:cs typeface="Lucida Grande CE"/>
              </a:rPr>
              <a:t> </a:t>
            </a:r>
            <a:r>
              <a:rPr lang="en-US" sz="800" dirty="0" smtClean="0">
                <a:solidFill>
                  <a:prstClr val="white">
                    <a:lumMod val="50000"/>
                  </a:prstClr>
                </a:solidFill>
                <a:cs typeface="Lucida Grande CE"/>
              </a:rPr>
              <a:t>Bratislava</a:t>
            </a:r>
            <a:endParaRPr lang="en-US" sz="800" dirty="0">
              <a:solidFill>
                <a:prstClr val="white">
                  <a:lumMod val="50000"/>
                </a:prstClr>
              </a:solidFill>
              <a:cs typeface="Lucida Grande CE"/>
            </a:endParaRPr>
          </a:p>
          <a:p>
            <a:r>
              <a:rPr lang="en-US" sz="800" dirty="0" smtClean="0">
                <a:solidFill>
                  <a:prstClr val="white">
                    <a:lumMod val="50000"/>
                  </a:prstClr>
                </a:solidFill>
                <a:cs typeface="Lucida Grande CE"/>
              </a:rPr>
              <a:t>www.op</a:t>
            </a:r>
            <a:r>
              <a:rPr lang="sk-SK" sz="800" dirty="0" smtClean="0">
                <a:solidFill>
                  <a:prstClr val="white">
                    <a:lumMod val="50000"/>
                  </a:prstClr>
                </a:solidFill>
                <a:cs typeface="Lucida Grande CE"/>
              </a:rPr>
              <a:t>-k</a:t>
            </a:r>
            <a:r>
              <a:rPr lang="en-US" sz="800" dirty="0" smtClean="0">
                <a:solidFill>
                  <a:prstClr val="white">
                    <a:lumMod val="50000"/>
                  </a:prstClr>
                </a:solidFill>
                <a:cs typeface="Lucida Grande CE"/>
              </a:rPr>
              <a:t>zp.sk</a:t>
            </a:r>
            <a:endParaRPr lang="en-US" sz="800" dirty="0">
              <a:solidFill>
                <a:prstClr val="white">
                  <a:lumMod val="50000"/>
                </a:prstClr>
              </a:solidFill>
              <a:cs typeface="Lucida Grande CE"/>
            </a:endParaRPr>
          </a:p>
        </p:txBody>
      </p:sp>
      <p:pic>
        <p:nvPicPr>
          <p:cNvPr id="14" name="Picture 7" descr="SZSRppt.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8780" y="5445224"/>
            <a:ext cx="518459" cy="648072"/>
          </a:xfrm>
          <a:prstGeom prst="rect">
            <a:avLst/>
          </a:prstGeom>
        </p:spPr>
      </p:pic>
      <p:pic>
        <p:nvPicPr>
          <p:cNvPr id="15" name="Picture 8" descr="logoMZPppt.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0960" y="476672"/>
            <a:ext cx="727424" cy="655220"/>
          </a:xfrm>
          <a:prstGeom prst="rect">
            <a:avLst/>
          </a:prstGeom>
        </p:spPr>
      </p:pic>
      <p:pic>
        <p:nvPicPr>
          <p:cNvPr id="17" name="Picture 11" descr="logoEUppt.jp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372200" y="476672"/>
            <a:ext cx="792088" cy="640042"/>
          </a:xfrm>
          <a:prstGeom prst="rect">
            <a:avLst/>
          </a:prstGeom>
        </p:spPr>
      </p:pic>
      <p:sp>
        <p:nvSpPr>
          <p:cNvPr id="18" name="Rectangle 13"/>
          <p:cNvSpPr/>
          <p:nvPr userDrawn="1"/>
        </p:nvSpPr>
        <p:spPr>
          <a:xfrm>
            <a:off x="3491880" y="5013176"/>
            <a:ext cx="5184576" cy="307777"/>
          </a:xfrm>
          <a:prstGeom prst="rect">
            <a:avLst/>
          </a:prstGeom>
        </p:spPr>
        <p:txBody>
          <a:bodyPr wrap="square">
            <a:spAutoFit/>
          </a:bodyPr>
          <a:lstStyle/>
          <a:p>
            <a:pPr algn="r"/>
            <a:r>
              <a:rPr lang="sk-SK" sz="1400" i="1" dirty="0" smtClean="0">
                <a:solidFill>
                  <a:srgbClr val="55B848"/>
                </a:solidFill>
                <a:cs typeface="Lucida Grande CE"/>
              </a:rPr>
              <a:t>„</a:t>
            </a:r>
            <a:r>
              <a:rPr lang="en-US" sz="1400" i="1" dirty="0" smtClean="0">
                <a:solidFill>
                  <a:srgbClr val="55B848"/>
                </a:solidFill>
                <a:cs typeface="Lucida Grande CE"/>
              </a:rPr>
              <a:t>Zelená </a:t>
            </a:r>
            <a:r>
              <a:rPr lang="sk-SK" sz="1400" i="1" dirty="0" smtClean="0">
                <a:solidFill>
                  <a:srgbClr val="55B848"/>
                </a:solidFill>
                <a:cs typeface="Lucida Grande CE"/>
              </a:rPr>
              <a:t>pre našu budúcnosť</a:t>
            </a:r>
            <a:r>
              <a:rPr lang="en-US" sz="1400" i="1" dirty="0" smtClean="0">
                <a:solidFill>
                  <a:srgbClr val="55B848"/>
                </a:solidFill>
                <a:cs typeface="Lucida Grande CE"/>
              </a:rPr>
              <a:t>.”</a:t>
            </a:r>
            <a:endParaRPr lang="en-US" sz="1400" i="1" dirty="0">
              <a:solidFill>
                <a:srgbClr val="55B848"/>
              </a:solidFill>
              <a:cs typeface="Lucida Grande CE"/>
            </a:endParaRPr>
          </a:p>
        </p:txBody>
      </p:sp>
      <p:sp>
        <p:nvSpPr>
          <p:cNvPr id="20" name="Nadpis 19"/>
          <p:cNvSpPr>
            <a:spLocks noGrp="1"/>
          </p:cNvSpPr>
          <p:nvPr>
            <p:ph type="title" hasCustomPrompt="1"/>
          </p:nvPr>
        </p:nvSpPr>
        <p:spPr>
          <a:xfrm>
            <a:off x="539552" y="2132856"/>
            <a:ext cx="8229600" cy="2880320"/>
          </a:xfrm>
          <a:prstGeom prst="rect">
            <a:avLst/>
          </a:prstGeom>
        </p:spPr>
        <p:txBody>
          <a:bodyPr/>
          <a:lstStyle>
            <a:lvl1pPr>
              <a:spcBef>
                <a:spcPts val="600"/>
              </a:spcBef>
              <a:spcAft>
                <a:spcPts val="600"/>
              </a:spcAft>
              <a:defRPr sz="3200" b="1">
                <a:solidFill>
                  <a:schemeClr val="bg1">
                    <a:lumMod val="50000"/>
                  </a:schemeClr>
                </a:solidFill>
                <a:effectLst/>
              </a:defRPr>
            </a:lvl1pPr>
          </a:lstStyle>
          <a:p>
            <a:r>
              <a:rPr lang="sk-SK" dirty="0" smtClean="0"/>
              <a:t>UPRAVTE ŠTÝLY PREDLOHY TEXTU</a:t>
            </a:r>
            <a:endParaRPr lang="sk-SK" dirty="0"/>
          </a:p>
        </p:txBody>
      </p:sp>
      <p:sp>
        <p:nvSpPr>
          <p:cNvPr id="3" name="BlokTextu 2"/>
          <p:cNvSpPr txBox="1"/>
          <p:nvPr userDrawn="1"/>
        </p:nvSpPr>
        <p:spPr>
          <a:xfrm>
            <a:off x="385144" y="332656"/>
            <a:ext cx="4680520" cy="1200329"/>
          </a:xfrm>
          <a:prstGeom prst="rect">
            <a:avLst/>
          </a:prstGeom>
          <a:solidFill>
            <a:schemeClr val="bg1"/>
          </a:solidFill>
        </p:spPr>
        <p:txBody>
          <a:bodyPr wrap="square" rtlCol="0">
            <a:spAutoFit/>
          </a:bodyPr>
          <a:lstStyle/>
          <a:p>
            <a:endParaRPr lang="sk-SK" dirty="0" smtClean="0">
              <a:solidFill>
                <a:prstClr val="black"/>
              </a:solidFill>
            </a:endParaRPr>
          </a:p>
          <a:p>
            <a:endParaRPr lang="sk-SK" dirty="0" smtClean="0">
              <a:solidFill>
                <a:prstClr val="black"/>
              </a:solidFill>
            </a:endParaRPr>
          </a:p>
          <a:p>
            <a:endParaRPr lang="sk-SK" dirty="0" smtClean="0">
              <a:solidFill>
                <a:prstClr val="black"/>
              </a:solidFill>
            </a:endParaRPr>
          </a:p>
          <a:p>
            <a:endParaRPr lang="sk-SK" dirty="0">
              <a:solidFill>
                <a:prstClr val="black"/>
              </a:solidFill>
            </a:endParaRPr>
          </a:p>
        </p:txBody>
      </p:sp>
      <p:pic>
        <p:nvPicPr>
          <p:cNvPr id="2" name="Obrázok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9607" y="332656"/>
            <a:ext cx="2722273" cy="894731"/>
          </a:xfrm>
          <a:prstGeom prst="rect">
            <a:avLst/>
          </a:prstGeom>
        </p:spPr>
      </p:pic>
    </p:spTree>
    <p:extLst>
      <p:ext uri="{BB962C8B-B14F-4D97-AF65-F5344CB8AC3E}">
        <p14:creationId xmlns:p14="http://schemas.microsoft.com/office/powerpoint/2010/main" val="99574038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57200" y="1340768"/>
            <a:ext cx="8229600" cy="576064"/>
          </a:xfrm>
          <a:prstGeom prst="rect">
            <a:avLst/>
          </a:prstGeom>
        </p:spPr>
        <p:txBody>
          <a:bodyPr/>
          <a:lstStyle>
            <a:lvl1pPr>
              <a:spcBef>
                <a:spcPts val="0"/>
              </a:spcBef>
              <a:defRPr sz="2800" b="1">
                <a:solidFill>
                  <a:schemeClr val="bg1">
                    <a:lumMod val="65000"/>
                  </a:schemeClr>
                </a:solidFill>
              </a:defRPr>
            </a:lvl1pPr>
          </a:lstStyle>
          <a:p>
            <a:r>
              <a:rPr lang="sk-SK" dirty="0" smtClean="0"/>
              <a:t>UPRAVTE ŠTÝLY PREDLOHY TEXTU</a:t>
            </a:r>
            <a:endParaRPr lang="sk-SK" dirty="0"/>
          </a:p>
        </p:txBody>
      </p:sp>
      <p:sp>
        <p:nvSpPr>
          <p:cNvPr id="3" name="Zástupný symbol obsahu 2"/>
          <p:cNvSpPr>
            <a:spLocks noGrp="1"/>
          </p:cNvSpPr>
          <p:nvPr>
            <p:ph idx="1"/>
          </p:nvPr>
        </p:nvSpPr>
        <p:spPr>
          <a:xfrm>
            <a:off x="457200" y="2204864"/>
            <a:ext cx="8229600" cy="3921299"/>
          </a:xfrm>
          <a:prstGeom prst="rect">
            <a:avLst/>
          </a:prstGeom>
        </p:spPr>
        <p:txBody>
          <a:bodyPr/>
          <a:lstStyle>
            <a:lvl1pPr>
              <a:defRPr sz="2000">
                <a:solidFill>
                  <a:schemeClr val="tx1"/>
                </a:solidFill>
              </a:defRPr>
            </a:lvl1pPr>
            <a:lvl2pPr>
              <a:defRPr sz="1800">
                <a:solidFill>
                  <a:schemeClr val="bg1">
                    <a:lumMod val="50000"/>
                  </a:schemeClr>
                </a:solidFill>
              </a:defRPr>
            </a:lvl2pPr>
            <a:lvl3pPr>
              <a:defRPr sz="1600">
                <a:solidFill>
                  <a:srgbClr val="55B848"/>
                </a:solidFill>
              </a:defRPr>
            </a:lvl3pPr>
            <a:lvl4pPr>
              <a:defRPr sz="1400">
                <a:solidFill>
                  <a:srgbClr val="448CCA"/>
                </a:solidFill>
              </a:defRPr>
            </a:lvl4pPr>
          </a:lstStyle>
          <a:p>
            <a:pPr lvl="0"/>
            <a:r>
              <a:rPr lang="sk-SK" dirty="0" smtClean="0"/>
              <a:t>Upravte štýl predlohy textu.</a:t>
            </a:r>
          </a:p>
          <a:p>
            <a:pPr lvl="1"/>
            <a:r>
              <a:rPr lang="sk-SK" dirty="0" smtClean="0"/>
              <a:t>Druhá úroveň</a:t>
            </a:r>
          </a:p>
          <a:p>
            <a:pPr lvl="2"/>
            <a:r>
              <a:rPr lang="sk-SK" dirty="0" smtClean="0"/>
              <a:t>Tretia úroveň</a:t>
            </a:r>
          </a:p>
          <a:p>
            <a:pPr lvl="3"/>
            <a:r>
              <a:rPr lang="sk-SK" dirty="0" smtClean="0"/>
              <a:t>Tretia úroveň</a:t>
            </a:r>
          </a:p>
          <a:p>
            <a:pPr lvl="3"/>
            <a:endParaRPr lang="sk-SK" dirty="0" smtClean="0"/>
          </a:p>
        </p:txBody>
      </p:sp>
      <p:sp>
        <p:nvSpPr>
          <p:cNvPr id="6" name="Zástupný symbol čísla snímky 5"/>
          <p:cNvSpPr>
            <a:spLocks noGrp="1"/>
          </p:cNvSpPr>
          <p:nvPr>
            <p:ph type="sldNum" sz="quarter" idx="12"/>
          </p:nvPr>
        </p:nvSpPr>
        <p:spPr>
          <a:xfrm>
            <a:off x="6553200" y="6356350"/>
            <a:ext cx="2133600" cy="365125"/>
          </a:xfrm>
          <a:prstGeom prst="rect">
            <a:avLst/>
          </a:prstGeom>
        </p:spPr>
        <p:txBody>
          <a:bodyPr/>
          <a:lstStyle>
            <a:lvl1pPr algn="r">
              <a:defRPr sz="1200">
                <a:solidFill>
                  <a:schemeClr val="bg1"/>
                </a:solidFill>
              </a:defRPr>
            </a:lvl1pPr>
          </a:lstStyle>
          <a:p>
            <a:fld id="{8EF97D0C-7238-4109-A26B-BD75EB33D0D4}" type="slidenum">
              <a:rPr lang="sk-SK" smtClean="0">
                <a:solidFill>
                  <a:prstClr val="white"/>
                </a:solidFill>
              </a:rPr>
              <a:pPr/>
              <a:t>‹#›</a:t>
            </a:fld>
            <a:endParaRPr lang="sk-SK" dirty="0">
              <a:solidFill>
                <a:prstClr val="white"/>
              </a:solidFill>
            </a:endParaRPr>
          </a:p>
        </p:txBody>
      </p:sp>
    </p:spTree>
    <p:extLst>
      <p:ext uri="{BB962C8B-B14F-4D97-AF65-F5344CB8AC3E}">
        <p14:creationId xmlns:p14="http://schemas.microsoft.com/office/powerpoint/2010/main" val="1038894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Úvodná snímka">
    <p:spTree>
      <p:nvGrpSpPr>
        <p:cNvPr id="1" name=""/>
        <p:cNvGrpSpPr/>
        <p:nvPr/>
      </p:nvGrpSpPr>
      <p:grpSpPr>
        <a:xfrm>
          <a:off x="0" y="0"/>
          <a:ext cx="0" cy="0"/>
          <a:chOff x="0" y="0"/>
          <a:chExt cx="0" cy="0"/>
        </a:xfrm>
      </p:grpSpPr>
      <p:sp>
        <p:nvSpPr>
          <p:cNvPr id="4" name="Zástupný symbol dátumu 3"/>
          <p:cNvSpPr>
            <a:spLocks noGrp="1"/>
          </p:cNvSpPr>
          <p:nvPr>
            <p:ph type="dt" sz="half" idx="10"/>
          </p:nvPr>
        </p:nvSpPr>
        <p:spPr>
          <a:xfrm>
            <a:off x="457200" y="6356350"/>
            <a:ext cx="2133600" cy="365125"/>
          </a:xfrm>
          <a:prstGeom prst="rect">
            <a:avLst/>
          </a:prstGeom>
        </p:spPr>
        <p:txBody>
          <a:bodyPr/>
          <a:lstStyle/>
          <a:p>
            <a:endParaRPr lang="sk-SK">
              <a:solidFill>
                <a:prstClr val="black"/>
              </a:solidFill>
            </a:endParaRPr>
          </a:p>
        </p:txBody>
      </p:sp>
      <p:sp>
        <p:nvSpPr>
          <p:cNvPr id="5" name="Zástupný symbol päty 4"/>
          <p:cNvSpPr>
            <a:spLocks noGrp="1"/>
          </p:cNvSpPr>
          <p:nvPr>
            <p:ph type="ftr" sz="quarter" idx="11"/>
          </p:nvPr>
        </p:nvSpPr>
        <p:spPr>
          <a:xfrm>
            <a:off x="971600" y="6481911"/>
            <a:ext cx="2895600" cy="365125"/>
          </a:xfrm>
          <a:prstGeom prst="rect">
            <a:avLst/>
          </a:prstGeom>
        </p:spPr>
        <p:txBody>
          <a:bodyPr/>
          <a:lstStyle/>
          <a:p>
            <a:endParaRPr lang="sk-SK">
              <a:solidFill>
                <a:prstClr val="black"/>
              </a:solidFill>
            </a:endParaRPr>
          </a:p>
        </p:txBody>
      </p:sp>
      <p:sp>
        <p:nvSpPr>
          <p:cNvPr id="6" name="Zástupný symbol čísla snímky 5"/>
          <p:cNvSpPr>
            <a:spLocks noGrp="1"/>
          </p:cNvSpPr>
          <p:nvPr>
            <p:ph type="sldNum" sz="quarter" idx="12"/>
          </p:nvPr>
        </p:nvSpPr>
        <p:spPr>
          <a:xfrm>
            <a:off x="6553200" y="6356350"/>
            <a:ext cx="2133600" cy="365125"/>
          </a:xfrm>
          <a:prstGeom prst="rect">
            <a:avLst/>
          </a:prstGeom>
        </p:spPr>
        <p:txBody>
          <a:bodyPr/>
          <a:lstStyle/>
          <a:p>
            <a:fld id="{8EF97D0C-7238-4109-A26B-BD75EB33D0D4}" type="slidenum">
              <a:rPr lang="sk-SK" smtClean="0">
                <a:solidFill>
                  <a:prstClr val="black"/>
                </a:solidFill>
              </a:rPr>
              <a:pPr/>
              <a:t>‹#›</a:t>
            </a:fld>
            <a:endParaRPr lang="sk-SK">
              <a:solidFill>
                <a:prstClr val="black"/>
              </a:solidFill>
            </a:endParaRPr>
          </a:p>
        </p:txBody>
      </p:sp>
      <p:pic>
        <p:nvPicPr>
          <p:cNvPr id="12" name="Picture 4" descr="krivkaRA.jpg"/>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0" y="5420381"/>
            <a:ext cx="9180512" cy="1465003"/>
          </a:xfrm>
          <a:prstGeom prst="rect">
            <a:avLst/>
          </a:prstGeom>
        </p:spPr>
      </p:pic>
      <p:sp>
        <p:nvSpPr>
          <p:cNvPr id="13" name="Rectangle 3"/>
          <p:cNvSpPr/>
          <p:nvPr userDrawn="1"/>
        </p:nvSpPr>
        <p:spPr>
          <a:xfrm>
            <a:off x="1331640" y="5373216"/>
            <a:ext cx="5184576" cy="707886"/>
          </a:xfrm>
          <a:prstGeom prst="rect">
            <a:avLst/>
          </a:prstGeom>
        </p:spPr>
        <p:txBody>
          <a:bodyPr wrap="square">
            <a:spAutoFit/>
          </a:bodyPr>
          <a:lstStyle/>
          <a:p>
            <a:r>
              <a:rPr lang="en-US" sz="800" dirty="0">
                <a:solidFill>
                  <a:prstClr val="white">
                    <a:lumMod val="50000"/>
                  </a:prstClr>
                </a:solidFill>
                <a:cs typeface="Lucida Grande CE"/>
              </a:rPr>
              <a:t>MINISTERSTVO ŽIVOTNÉHO PROSTREDIA SR</a:t>
            </a:r>
          </a:p>
          <a:p>
            <a:r>
              <a:rPr lang="en-US" sz="800" dirty="0">
                <a:solidFill>
                  <a:prstClr val="white">
                    <a:lumMod val="50000"/>
                  </a:prstClr>
                </a:solidFill>
                <a:cs typeface="Lucida Grande CE"/>
              </a:rPr>
              <a:t>Sekcia enviromentálnych programov a projektov</a:t>
            </a:r>
          </a:p>
          <a:p>
            <a:r>
              <a:rPr lang="en-US" sz="800" dirty="0">
                <a:solidFill>
                  <a:prstClr val="white">
                    <a:lumMod val="50000"/>
                  </a:prstClr>
                </a:solidFill>
                <a:cs typeface="Lucida Grande CE"/>
              </a:rPr>
              <a:t>Riadiaci orgán pre Operačný program Kvalita životného prostredia </a:t>
            </a:r>
          </a:p>
          <a:p>
            <a:r>
              <a:rPr lang="en-US" sz="800" dirty="0">
                <a:solidFill>
                  <a:prstClr val="white">
                    <a:lumMod val="50000"/>
                  </a:prstClr>
                </a:solidFill>
                <a:cs typeface="Lucida Grande CE"/>
              </a:rPr>
              <a:t>Nám. </a:t>
            </a:r>
            <a:r>
              <a:rPr lang="en-US" sz="800" dirty="0" smtClean="0">
                <a:solidFill>
                  <a:prstClr val="white">
                    <a:lumMod val="50000"/>
                  </a:prstClr>
                </a:solidFill>
                <a:cs typeface="Lucida Grande CE"/>
              </a:rPr>
              <a:t>Ľud</a:t>
            </a:r>
            <a:r>
              <a:rPr lang="sk-SK" sz="800" dirty="0" smtClean="0">
                <a:solidFill>
                  <a:prstClr val="white">
                    <a:lumMod val="50000"/>
                  </a:prstClr>
                </a:solidFill>
                <a:cs typeface="Lucida Grande CE"/>
              </a:rPr>
              <a:t>ovíta</a:t>
            </a:r>
            <a:r>
              <a:rPr lang="en-US" sz="800" dirty="0" smtClean="0">
                <a:solidFill>
                  <a:prstClr val="white">
                    <a:lumMod val="50000"/>
                  </a:prstClr>
                </a:solidFill>
                <a:cs typeface="Lucida Grande CE"/>
              </a:rPr>
              <a:t> </a:t>
            </a:r>
            <a:r>
              <a:rPr lang="en-US" sz="800" dirty="0">
                <a:solidFill>
                  <a:prstClr val="white">
                    <a:lumMod val="50000"/>
                  </a:prstClr>
                </a:solidFill>
                <a:cs typeface="Lucida Grande CE"/>
              </a:rPr>
              <a:t>Štúra 1, 812 35 </a:t>
            </a:r>
            <a:r>
              <a:rPr lang="sk-SK" sz="800" dirty="0" smtClean="0">
                <a:solidFill>
                  <a:prstClr val="white">
                    <a:lumMod val="50000"/>
                  </a:prstClr>
                </a:solidFill>
                <a:cs typeface="Lucida Grande CE"/>
              </a:rPr>
              <a:t> </a:t>
            </a:r>
            <a:r>
              <a:rPr lang="en-US" sz="800" dirty="0" smtClean="0">
                <a:solidFill>
                  <a:prstClr val="white">
                    <a:lumMod val="50000"/>
                  </a:prstClr>
                </a:solidFill>
                <a:cs typeface="Lucida Grande CE"/>
              </a:rPr>
              <a:t>Bratislava</a:t>
            </a:r>
            <a:endParaRPr lang="en-US" sz="800" dirty="0">
              <a:solidFill>
                <a:prstClr val="white">
                  <a:lumMod val="50000"/>
                </a:prstClr>
              </a:solidFill>
              <a:cs typeface="Lucida Grande CE"/>
            </a:endParaRPr>
          </a:p>
          <a:p>
            <a:r>
              <a:rPr lang="en-US" sz="800" dirty="0" smtClean="0">
                <a:solidFill>
                  <a:prstClr val="white">
                    <a:lumMod val="50000"/>
                  </a:prstClr>
                </a:solidFill>
                <a:cs typeface="Lucida Grande CE"/>
              </a:rPr>
              <a:t>www.op</a:t>
            </a:r>
            <a:r>
              <a:rPr lang="sk-SK" sz="800" dirty="0" smtClean="0">
                <a:solidFill>
                  <a:prstClr val="white">
                    <a:lumMod val="50000"/>
                  </a:prstClr>
                </a:solidFill>
                <a:cs typeface="Lucida Grande CE"/>
              </a:rPr>
              <a:t>-k</a:t>
            </a:r>
            <a:r>
              <a:rPr lang="en-US" sz="800" dirty="0" smtClean="0">
                <a:solidFill>
                  <a:prstClr val="white">
                    <a:lumMod val="50000"/>
                  </a:prstClr>
                </a:solidFill>
                <a:cs typeface="Lucida Grande CE"/>
              </a:rPr>
              <a:t>zp.sk</a:t>
            </a:r>
            <a:endParaRPr lang="en-US" sz="800" dirty="0">
              <a:solidFill>
                <a:prstClr val="white">
                  <a:lumMod val="50000"/>
                </a:prstClr>
              </a:solidFill>
              <a:cs typeface="Lucida Grande CE"/>
            </a:endParaRPr>
          </a:p>
        </p:txBody>
      </p:sp>
      <p:pic>
        <p:nvPicPr>
          <p:cNvPr id="14" name="Picture 7" descr="SZSRppt.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8780" y="5445224"/>
            <a:ext cx="518459" cy="648072"/>
          </a:xfrm>
          <a:prstGeom prst="rect">
            <a:avLst/>
          </a:prstGeom>
        </p:spPr>
      </p:pic>
      <p:pic>
        <p:nvPicPr>
          <p:cNvPr id="15" name="Picture 8" descr="logoMZPppt.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0960" y="476672"/>
            <a:ext cx="727424" cy="655220"/>
          </a:xfrm>
          <a:prstGeom prst="rect">
            <a:avLst/>
          </a:prstGeom>
        </p:spPr>
      </p:pic>
      <p:pic>
        <p:nvPicPr>
          <p:cNvPr id="17" name="Picture 11" descr="logoEUppt.jp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372200" y="476672"/>
            <a:ext cx="792088" cy="640042"/>
          </a:xfrm>
          <a:prstGeom prst="rect">
            <a:avLst/>
          </a:prstGeom>
        </p:spPr>
      </p:pic>
      <p:sp>
        <p:nvSpPr>
          <p:cNvPr id="18" name="Rectangle 13"/>
          <p:cNvSpPr/>
          <p:nvPr userDrawn="1"/>
        </p:nvSpPr>
        <p:spPr>
          <a:xfrm>
            <a:off x="3491880" y="5013176"/>
            <a:ext cx="5184576" cy="307777"/>
          </a:xfrm>
          <a:prstGeom prst="rect">
            <a:avLst/>
          </a:prstGeom>
        </p:spPr>
        <p:txBody>
          <a:bodyPr wrap="square">
            <a:spAutoFit/>
          </a:bodyPr>
          <a:lstStyle/>
          <a:p>
            <a:pPr algn="r"/>
            <a:r>
              <a:rPr lang="sk-SK" sz="1400" i="1" dirty="0" smtClean="0">
                <a:solidFill>
                  <a:srgbClr val="55B848"/>
                </a:solidFill>
                <a:cs typeface="Lucida Grande CE"/>
              </a:rPr>
              <a:t>„</a:t>
            </a:r>
            <a:r>
              <a:rPr lang="en-US" sz="1400" i="1" dirty="0" smtClean="0">
                <a:solidFill>
                  <a:srgbClr val="55B848"/>
                </a:solidFill>
                <a:cs typeface="Lucida Grande CE"/>
              </a:rPr>
              <a:t>Zelená </a:t>
            </a:r>
            <a:r>
              <a:rPr lang="sk-SK" sz="1400" i="1" dirty="0" smtClean="0">
                <a:solidFill>
                  <a:srgbClr val="55B848"/>
                </a:solidFill>
                <a:cs typeface="Lucida Grande CE"/>
              </a:rPr>
              <a:t>pre našu budúcnosť</a:t>
            </a:r>
            <a:r>
              <a:rPr lang="en-US" sz="1400" i="1" dirty="0" smtClean="0">
                <a:solidFill>
                  <a:srgbClr val="55B848"/>
                </a:solidFill>
                <a:cs typeface="Lucida Grande CE"/>
              </a:rPr>
              <a:t>.”</a:t>
            </a:r>
            <a:endParaRPr lang="en-US" sz="1400" i="1" dirty="0">
              <a:solidFill>
                <a:srgbClr val="55B848"/>
              </a:solidFill>
              <a:cs typeface="Lucida Grande CE"/>
            </a:endParaRPr>
          </a:p>
        </p:txBody>
      </p:sp>
      <p:sp>
        <p:nvSpPr>
          <p:cNvPr id="20" name="Nadpis 19"/>
          <p:cNvSpPr>
            <a:spLocks noGrp="1"/>
          </p:cNvSpPr>
          <p:nvPr>
            <p:ph type="title" hasCustomPrompt="1"/>
          </p:nvPr>
        </p:nvSpPr>
        <p:spPr>
          <a:xfrm>
            <a:off x="539552" y="2132856"/>
            <a:ext cx="8229600" cy="2880320"/>
          </a:xfrm>
          <a:prstGeom prst="rect">
            <a:avLst/>
          </a:prstGeom>
        </p:spPr>
        <p:txBody>
          <a:bodyPr/>
          <a:lstStyle>
            <a:lvl1pPr>
              <a:spcBef>
                <a:spcPts val="600"/>
              </a:spcBef>
              <a:spcAft>
                <a:spcPts val="600"/>
              </a:spcAft>
              <a:defRPr sz="3200" b="1">
                <a:solidFill>
                  <a:schemeClr val="bg1">
                    <a:lumMod val="50000"/>
                  </a:schemeClr>
                </a:solidFill>
                <a:effectLst/>
              </a:defRPr>
            </a:lvl1pPr>
          </a:lstStyle>
          <a:p>
            <a:r>
              <a:rPr lang="sk-SK" dirty="0" smtClean="0"/>
              <a:t>UPRAVTE ŠTÝLY PREDLOHY TEXTU</a:t>
            </a:r>
            <a:endParaRPr lang="sk-SK" dirty="0"/>
          </a:p>
        </p:txBody>
      </p:sp>
      <p:sp>
        <p:nvSpPr>
          <p:cNvPr id="3" name="BlokTextu 2"/>
          <p:cNvSpPr txBox="1"/>
          <p:nvPr userDrawn="1"/>
        </p:nvSpPr>
        <p:spPr>
          <a:xfrm>
            <a:off x="385144" y="332656"/>
            <a:ext cx="4680520" cy="1200329"/>
          </a:xfrm>
          <a:prstGeom prst="rect">
            <a:avLst/>
          </a:prstGeom>
          <a:solidFill>
            <a:schemeClr val="bg1"/>
          </a:solidFill>
        </p:spPr>
        <p:txBody>
          <a:bodyPr wrap="square" rtlCol="0">
            <a:spAutoFit/>
          </a:bodyPr>
          <a:lstStyle/>
          <a:p>
            <a:endParaRPr lang="sk-SK" dirty="0" smtClean="0">
              <a:solidFill>
                <a:prstClr val="black"/>
              </a:solidFill>
            </a:endParaRPr>
          </a:p>
          <a:p>
            <a:endParaRPr lang="sk-SK" dirty="0" smtClean="0">
              <a:solidFill>
                <a:prstClr val="black"/>
              </a:solidFill>
            </a:endParaRPr>
          </a:p>
          <a:p>
            <a:endParaRPr lang="sk-SK" dirty="0" smtClean="0">
              <a:solidFill>
                <a:prstClr val="black"/>
              </a:solidFill>
            </a:endParaRPr>
          </a:p>
          <a:p>
            <a:endParaRPr lang="sk-SK" dirty="0">
              <a:solidFill>
                <a:prstClr val="black"/>
              </a:solidFill>
            </a:endParaRPr>
          </a:p>
        </p:txBody>
      </p:sp>
      <p:pic>
        <p:nvPicPr>
          <p:cNvPr id="2" name="Obrázok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9607" y="332656"/>
            <a:ext cx="2722273" cy="894731"/>
          </a:xfrm>
          <a:prstGeom prst="rect">
            <a:avLst/>
          </a:prstGeom>
        </p:spPr>
      </p:pic>
    </p:spTree>
    <p:extLst>
      <p:ext uri="{BB962C8B-B14F-4D97-AF65-F5344CB8AC3E}">
        <p14:creationId xmlns:p14="http://schemas.microsoft.com/office/powerpoint/2010/main" val="122404965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57200" y="1340768"/>
            <a:ext cx="8229600" cy="576064"/>
          </a:xfrm>
          <a:prstGeom prst="rect">
            <a:avLst/>
          </a:prstGeom>
        </p:spPr>
        <p:txBody>
          <a:bodyPr/>
          <a:lstStyle>
            <a:lvl1pPr>
              <a:spcBef>
                <a:spcPts val="0"/>
              </a:spcBef>
              <a:defRPr sz="2800" b="1">
                <a:solidFill>
                  <a:schemeClr val="bg1">
                    <a:lumMod val="65000"/>
                  </a:schemeClr>
                </a:solidFill>
              </a:defRPr>
            </a:lvl1pPr>
          </a:lstStyle>
          <a:p>
            <a:r>
              <a:rPr lang="sk-SK" dirty="0" smtClean="0"/>
              <a:t>UPRAVTE ŠTÝLY PREDLOHY TEXTU</a:t>
            </a:r>
            <a:endParaRPr lang="sk-SK" dirty="0"/>
          </a:p>
        </p:txBody>
      </p:sp>
      <p:sp>
        <p:nvSpPr>
          <p:cNvPr id="3" name="Zástupný symbol obsahu 2"/>
          <p:cNvSpPr>
            <a:spLocks noGrp="1"/>
          </p:cNvSpPr>
          <p:nvPr>
            <p:ph idx="1"/>
          </p:nvPr>
        </p:nvSpPr>
        <p:spPr>
          <a:xfrm>
            <a:off x="457200" y="2204864"/>
            <a:ext cx="8229600" cy="3921299"/>
          </a:xfrm>
          <a:prstGeom prst="rect">
            <a:avLst/>
          </a:prstGeom>
        </p:spPr>
        <p:txBody>
          <a:bodyPr/>
          <a:lstStyle>
            <a:lvl1pPr>
              <a:defRPr sz="2000">
                <a:solidFill>
                  <a:schemeClr val="tx1"/>
                </a:solidFill>
              </a:defRPr>
            </a:lvl1pPr>
            <a:lvl2pPr>
              <a:defRPr sz="1800">
                <a:solidFill>
                  <a:schemeClr val="bg1">
                    <a:lumMod val="50000"/>
                  </a:schemeClr>
                </a:solidFill>
              </a:defRPr>
            </a:lvl2pPr>
            <a:lvl3pPr>
              <a:defRPr sz="1600">
                <a:solidFill>
                  <a:srgbClr val="55B848"/>
                </a:solidFill>
              </a:defRPr>
            </a:lvl3pPr>
            <a:lvl4pPr>
              <a:defRPr sz="1400">
                <a:solidFill>
                  <a:srgbClr val="448CCA"/>
                </a:solidFill>
              </a:defRPr>
            </a:lvl4pPr>
          </a:lstStyle>
          <a:p>
            <a:pPr lvl="0"/>
            <a:r>
              <a:rPr lang="sk-SK" dirty="0" smtClean="0"/>
              <a:t>Upravte štýl predlohy textu.</a:t>
            </a:r>
          </a:p>
          <a:p>
            <a:pPr lvl="1"/>
            <a:r>
              <a:rPr lang="sk-SK" dirty="0" smtClean="0"/>
              <a:t>Druhá úroveň</a:t>
            </a:r>
          </a:p>
          <a:p>
            <a:pPr lvl="2"/>
            <a:r>
              <a:rPr lang="sk-SK" dirty="0" smtClean="0"/>
              <a:t>Tretia úroveň</a:t>
            </a:r>
          </a:p>
          <a:p>
            <a:pPr lvl="3"/>
            <a:r>
              <a:rPr lang="sk-SK" dirty="0" smtClean="0"/>
              <a:t>Tretia úroveň</a:t>
            </a:r>
          </a:p>
          <a:p>
            <a:pPr lvl="3"/>
            <a:endParaRPr lang="sk-SK" dirty="0" smtClean="0"/>
          </a:p>
        </p:txBody>
      </p:sp>
      <p:sp>
        <p:nvSpPr>
          <p:cNvPr id="6" name="Zástupný symbol čísla snímky 5"/>
          <p:cNvSpPr>
            <a:spLocks noGrp="1"/>
          </p:cNvSpPr>
          <p:nvPr>
            <p:ph type="sldNum" sz="quarter" idx="12"/>
          </p:nvPr>
        </p:nvSpPr>
        <p:spPr>
          <a:xfrm>
            <a:off x="6553200" y="6356350"/>
            <a:ext cx="2133600" cy="365125"/>
          </a:xfrm>
          <a:prstGeom prst="rect">
            <a:avLst/>
          </a:prstGeom>
        </p:spPr>
        <p:txBody>
          <a:bodyPr/>
          <a:lstStyle>
            <a:lvl1pPr algn="r">
              <a:defRPr sz="1200">
                <a:solidFill>
                  <a:schemeClr val="bg1"/>
                </a:solidFill>
              </a:defRPr>
            </a:lvl1pPr>
          </a:lstStyle>
          <a:p>
            <a:fld id="{8EF97D0C-7238-4109-A26B-BD75EB33D0D4}" type="slidenum">
              <a:rPr lang="sk-SK" smtClean="0">
                <a:solidFill>
                  <a:prstClr val="white"/>
                </a:solidFill>
              </a:rPr>
              <a:pPr/>
              <a:t>‹#›</a:t>
            </a:fld>
            <a:endParaRPr lang="sk-SK" dirty="0">
              <a:solidFill>
                <a:prstClr val="white"/>
              </a:solidFill>
            </a:endParaRPr>
          </a:p>
        </p:txBody>
      </p:sp>
    </p:spTree>
    <p:extLst>
      <p:ext uri="{BB962C8B-B14F-4D97-AF65-F5344CB8AC3E}">
        <p14:creationId xmlns:p14="http://schemas.microsoft.com/office/powerpoint/2010/main" val="10040494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Picture 4" descr="krivkaRA.jpg"/>
          <p:cNvPicPr>
            <a:picLocks noChangeAspect="1"/>
          </p:cNvPicPr>
          <p:nvPr userDrawn="1"/>
        </p:nvPicPr>
        <p:blipFill>
          <a:blip r:embed="rId4" cstate="print">
            <a:alphaModFix/>
            <a:extLst>
              <a:ext uri="{28A0092B-C50C-407E-A947-70E740481C1C}">
                <a14:useLocalDpi xmlns:a14="http://schemas.microsoft.com/office/drawing/2010/main" val="0"/>
              </a:ext>
            </a:extLst>
          </a:blip>
          <a:stretch>
            <a:fillRect/>
          </a:stretch>
        </p:blipFill>
        <p:spPr>
          <a:xfrm>
            <a:off x="0" y="5420381"/>
            <a:ext cx="9180512" cy="1465003"/>
          </a:xfrm>
          <a:prstGeom prst="rect">
            <a:avLst/>
          </a:prstGeom>
        </p:spPr>
      </p:pic>
      <p:pic>
        <p:nvPicPr>
          <p:cNvPr id="8" name="Picture 10" descr="logoOPKZPppt.jp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39552" y="476672"/>
            <a:ext cx="4366318" cy="792088"/>
          </a:xfrm>
          <a:prstGeom prst="rect">
            <a:avLst/>
          </a:prstGeom>
        </p:spPr>
      </p:pic>
      <p:pic>
        <p:nvPicPr>
          <p:cNvPr id="9" name="Picture 14" descr="symbolOPKZPppt.jpg"/>
          <p:cNvPicPr>
            <a:picLocks noChangeAspect="1"/>
          </p:cNvPicPr>
          <p:nvPr userDrawn="1"/>
        </p:nvPicPr>
        <p:blipFill>
          <a:blip r:embed="rId6" cstate="print">
            <a:alphaModFix amt="10000"/>
            <a:extLst>
              <a:ext uri="{28A0092B-C50C-407E-A947-70E740481C1C}">
                <a14:useLocalDpi xmlns:a14="http://schemas.microsoft.com/office/drawing/2010/main" val="0"/>
              </a:ext>
            </a:extLst>
          </a:blip>
          <a:stretch>
            <a:fillRect/>
          </a:stretch>
        </p:blipFill>
        <p:spPr>
          <a:xfrm>
            <a:off x="4860032" y="-531440"/>
            <a:ext cx="5087472" cy="5299992"/>
          </a:xfrm>
          <a:prstGeom prst="rect">
            <a:avLst/>
          </a:prstGeom>
        </p:spPr>
      </p:pic>
    </p:spTree>
    <p:extLst>
      <p:ext uri="{BB962C8B-B14F-4D97-AF65-F5344CB8AC3E}">
        <p14:creationId xmlns:p14="http://schemas.microsoft.com/office/powerpoint/2010/main" val="2735222722"/>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Picture 4" descr="krivkaRA.jpg"/>
          <p:cNvPicPr>
            <a:picLocks noChangeAspect="1"/>
          </p:cNvPicPr>
          <p:nvPr userDrawn="1"/>
        </p:nvPicPr>
        <p:blipFill>
          <a:blip r:embed="rId4" cstate="print">
            <a:alphaModFix/>
            <a:extLst>
              <a:ext uri="{28A0092B-C50C-407E-A947-70E740481C1C}">
                <a14:useLocalDpi xmlns:a14="http://schemas.microsoft.com/office/drawing/2010/main" val="0"/>
              </a:ext>
            </a:extLst>
          </a:blip>
          <a:stretch>
            <a:fillRect/>
          </a:stretch>
        </p:blipFill>
        <p:spPr>
          <a:xfrm>
            <a:off x="0" y="5420381"/>
            <a:ext cx="9180512" cy="1465003"/>
          </a:xfrm>
          <a:prstGeom prst="rect">
            <a:avLst/>
          </a:prstGeom>
        </p:spPr>
      </p:pic>
      <p:pic>
        <p:nvPicPr>
          <p:cNvPr id="8" name="Picture 10" descr="logoOPKZPppt.jp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39552" y="476672"/>
            <a:ext cx="4366318" cy="792088"/>
          </a:xfrm>
          <a:prstGeom prst="rect">
            <a:avLst/>
          </a:prstGeom>
        </p:spPr>
      </p:pic>
      <p:pic>
        <p:nvPicPr>
          <p:cNvPr id="9" name="Picture 14" descr="symbolOPKZPppt.jpg"/>
          <p:cNvPicPr>
            <a:picLocks noChangeAspect="1"/>
          </p:cNvPicPr>
          <p:nvPr userDrawn="1"/>
        </p:nvPicPr>
        <p:blipFill>
          <a:blip r:embed="rId6" cstate="print">
            <a:alphaModFix amt="10000"/>
            <a:extLst>
              <a:ext uri="{28A0092B-C50C-407E-A947-70E740481C1C}">
                <a14:useLocalDpi xmlns:a14="http://schemas.microsoft.com/office/drawing/2010/main" val="0"/>
              </a:ext>
            </a:extLst>
          </a:blip>
          <a:stretch>
            <a:fillRect/>
          </a:stretch>
        </p:blipFill>
        <p:spPr>
          <a:xfrm>
            <a:off x="4860032" y="-531440"/>
            <a:ext cx="5087472" cy="5299992"/>
          </a:xfrm>
          <a:prstGeom prst="rect">
            <a:avLst/>
          </a:prstGeom>
        </p:spPr>
      </p:pic>
    </p:spTree>
    <p:extLst>
      <p:ext uri="{BB962C8B-B14F-4D97-AF65-F5344CB8AC3E}">
        <p14:creationId xmlns:p14="http://schemas.microsoft.com/office/powerpoint/2010/main" val="1774883290"/>
      </p:ext>
    </p:extLst>
  </p:cSld>
  <p:clrMap bg1="lt1" tx1="dk1" bg2="lt2" tx2="dk2" accent1="accent1" accent2="accent2" accent3="accent3" accent4="accent4" accent5="accent5" accent6="accent6" hlink="hlink" folHlink="folHlink"/>
  <p:sldLayoutIdLst>
    <p:sldLayoutId id="2147483652" r:id="rId1"/>
    <p:sldLayoutId id="2147483653" r:id="rId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Picture 4" descr="krivkaRA.jpg"/>
          <p:cNvPicPr>
            <a:picLocks noChangeAspect="1"/>
          </p:cNvPicPr>
          <p:nvPr userDrawn="1"/>
        </p:nvPicPr>
        <p:blipFill>
          <a:blip r:embed="rId4" cstate="print">
            <a:alphaModFix/>
            <a:extLst>
              <a:ext uri="{28A0092B-C50C-407E-A947-70E740481C1C}">
                <a14:useLocalDpi xmlns:a14="http://schemas.microsoft.com/office/drawing/2010/main" val="0"/>
              </a:ext>
            </a:extLst>
          </a:blip>
          <a:stretch>
            <a:fillRect/>
          </a:stretch>
        </p:blipFill>
        <p:spPr>
          <a:xfrm>
            <a:off x="0" y="5420381"/>
            <a:ext cx="9180512" cy="1465003"/>
          </a:xfrm>
          <a:prstGeom prst="rect">
            <a:avLst/>
          </a:prstGeom>
        </p:spPr>
      </p:pic>
      <p:pic>
        <p:nvPicPr>
          <p:cNvPr id="8" name="Picture 10" descr="logoOPKZPppt.jp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39552" y="476672"/>
            <a:ext cx="4366318" cy="792088"/>
          </a:xfrm>
          <a:prstGeom prst="rect">
            <a:avLst/>
          </a:prstGeom>
        </p:spPr>
      </p:pic>
      <p:pic>
        <p:nvPicPr>
          <p:cNvPr id="9" name="Picture 14" descr="symbolOPKZPppt.jpg"/>
          <p:cNvPicPr>
            <a:picLocks noChangeAspect="1"/>
          </p:cNvPicPr>
          <p:nvPr userDrawn="1"/>
        </p:nvPicPr>
        <p:blipFill>
          <a:blip r:embed="rId6" cstate="print">
            <a:alphaModFix amt="10000"/>
            <a:extLst>
              <a:ext uri="{28A0092B-C50C-407E-A947-70E740481C1C}">
                <a14:useLocalDpi xmlns:a14="http://schemas.microsoft.com/office/drawing/2010/main" val="0"/>
              </a:ext>
            </a:extLst>
          </a:blip>
          <a:stretch>
            <a:fillRect/>
          </a:stretch>
        </p:blipFill>
        <p:spPr>
          <a:xfrm>
            <a:off x="4860032" y="-531440"/>
            <a:ext cx="5087472" cy="5299992"/>
          </a:xfrm>
          <a:prstGeom prst="rect">
            <a:avLst/>
          </a:prstGeom>
        </p:spPr>
      </p:pic>
    </p:spTree>
    <p:extLst>
      <p:ext uri="{BB962C8B-B14F-4D97-AF65-F5344CB8AC3E}">
        <p14:creationId xmlns:p14="http://schemas.microsoft.com/office/powerpoint/2010/main" val="513010564"/>
      </p:ext>
    </p:extLst>
  </p:cSld>
  <p:clrMap bg1="lt1" tx1="dk1" bg2="lt2" tx2="dk2" accent1="accent1" accent2="accent2" accent3="accent3" accent4="accent4" accent5="accent5" accent6="accent6" hlink="hlink" folHlink="folHlink"/>
  <p:sldLayoutIdLst>
    <p:sldLayoutId id="2147483655" r:id="rId1"/>
    <p:sldLayoutId id="2147483656" r:id="rId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Picture 4" descr="krivkaRA.jpg"/>
          <p:cNvPicPr>
            <a:picLocks noChangeAspect="1"/>
          </p:cNvPicPr>
          <p:nvPr userDrawn="1"/>
        </p:nvPicPr>
        <p:blipFill>
          <a:blip r:embed="rId4" cstate="print">
            <a:alphaModFix/>
            <a:extLst>
              <a:ext uri="{28A0092B-C50C-407E-A947-70E740481C1C}">
                <a14:useLocalDpi xmlns:a14="http://schemas.microsoft.com/office/drawing/2010/main" val="0"/>
              </a:ext>
            </a:extLst>
          </a:blip>
          <a:stretch>
            <a:fillRect/>
          </a:stretch>
        </p:blipFill>
        <p:spPr>
          <a:xfrm>
            <a:off x="0" y="5420381"/>
            <a:ext cx="9180512" cy="1465003"/>
          </a:xfrm>
          <a:prstGeom prst="rect">
            <a:avLst/>
          </a:prstGeom>
        </p:spPr>
      </p:pic>
      <p:pic>
        <p:nvPicPr>
          <p:cNvPr id="8" name="Picture 10" descr="logoOPKZPppt.jp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39552" y="476672"/>
            <a:ext cx="4366318" cy="792088"/>
          </a:xfrm>
          <a:prstGeom prst="rect">
            <a:avLst/>
          </a:prstGeom>
        </p:spPr>
      </p:pic>
      <p:pic>
        <p:nvPicPr>
          <p:cNvPr id="9" name="Picture 14" descr="symbolOPKZPppt.jpg"/>
          <p:cNvPicPr>
            <a:picLocks noChangeAspect="1"/>
          </p:cNvPicPr>
          <p:nvPr userDrawn="1"/>
        </p:nvPicPr>
        <p:blipFill>
          <a:blip r:embed="rId6" cstate="print">
            <a:alphaModFix amt="10000"/>
            <a:extLst>
              <a:ext uri="{28A0092B-C50C-407E-A947-70E740481C1C}">
                <a14:useLocalDpi xmlns:a14="http://schemas.microsoft.com/office/drawing/2010/main" val="0"/>
              </a:ext>
            </a:extLst>
          </a:blip>
          <a:stretch>
            <a:fillRect/>
          </a:stretch>
        </p:blipFill>
        <p:spPr>
          <a:xfrm>
            <a:off x="4860032" y="-531440"/>
            <a:ext cx="5087472" cy="5299992"/>
          </a:xfrm>
          <a:prstGeom prst="rect">
            <a:avLst/>
          </a:prstGeom>
        </p:spPr>
      </p:pic>
    </p:spTree>
    <p:extLst>
      <p:ext uri="{BB962C8B-B14F-4D97-AF65-F5344CB8AC3E}">
        <p14:creationId xmlns:p14="http://schemas.microsoft.com/office/powerpoint/2010/main" val="464292435"/>
      </p:ext>
    </p:extLst>
  </p:cSld>
  <p:clrMap bg1="lt1" tx1="dk1" bg2="lt2" tx2="dk2" accent1="accent1" accent2="accent2" accent3="accent3" accent4="accent4" accent5="accent5" accent6="accent6" hlink="hlink" folHlink="folHlink"/>
  <p:sldLayoutIdLst>
    <p:sldLayoutId id="2147483658" r:id="rId1"/>
    <p:sldLayoutId id="2147483659" r:id="rId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hyperlink" Target="http://www.siea.sk/" TargetMode="Externa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hyperlink" Target="http://www.opzp.s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3568" y="1628800"/>
            <a:ext cx="7772400" cy="3384376"/>
          </a:xfrm>
          <a:prstGeom prst="rect">
            <a:avLst/>
          </a:prstGeom>
        </p:spPr>
        <p:txBody>
          <a:bodyPr/>
          <a:lstStyle/>
          <a:p>
            <a:pPr algn="l">
              <a:spcBef>
                <a:spcPts val="0"/>
              </a:spcBef>
              <a:spcAft>
                <a:spcPts val="0"/>
              </a:spcAft>
            </a:pPr>
            <a:r>
              <a:rPr lang="sk-SK" sz="1000" cap="all" dirty="0" smtClean="0">
                <a:ln w="0"/>
                <a:cs typeface="Arial"/>
              </a:rPr>
              <a:t/>
            </a:r>
            <a:br>
              <a:rPr lang="sk-SK" sz="1000" cap="all" dirty="0" smtClean="0">
                <a:ln w="0"/>
                <a:cs typeface="Arial"/>
              </a:rPr>
            </a:br>
            <a:r>
              <a:rPr lang="sk-SK" cap="all" dirty="0" smtClean="0">
                <a:ln w="0"/>
                <a:solidFill>
                  <a:srgbClr val="55B848"/>
                </a:solidFill>
                <a:effectLst>
                  <a:outerShdw blurRad="38100" dist="38100" dir="2700000" algn="tl">
                    <a:srgbClr val="000000">
                      <a:alpha val="43137"/>
                    </a:srgbClr>
                  </a:outerShdw>
                </a:effectLst>
                <a:cs typeface="Arial"/>
              </a:rPr>
              <a:t>operačný program </a:t>
            </a:r>
            <a:br>
              <a:rPr lang="sk-SK" cap="all" dirty="0" smtClean="0">
                <a:ln w="0"/>
                <a:solidFill>
                  <a:srgbClr val="55B848"/>
                </a:solidFill>
                <a:effectLst>
                  <a:outerShdw blurRad="38100" dist="38100" dir="2700000" algn="tl">
                    <a:srgbClr val="000000">
                      <a:alpha val="43137"/>
                    </a:srgbClr>
                  </a:outerShdw>
                </a:effectLst>
                <a:cs typeface="Arial"/>
              </a:rPr>
            </a:br>
            <a:r>
              <a:rPr lang="sk-SK" cap="all" dirty="0" smtClean="0">
                <a:ln w="0"/>
                <a:solidFill>
                  <a:srgbClr val="55B848"/>
                </a:solidFill>
                <a:effectLst>
                  <a:outerShdw blurRad="38100" dist="38100" dir="2700000" algn="tl">
                    <a:srgbClr val="000000">
                      <a:alpha val="43137"/>
                    </a:srgbClr>
                  </a:outerShdw>
                </a:effectLst>
                <a:cs typeface="Arial"/>
              </a:rPr>
              <a:t>kvalita životného prostredia </a:t>
            </a:r>
            <a:r>
              <a:rPr lang="sk-SK" sz="2000" cap="all" dirty="0" smtClean="0">
                <a:ln w="0"/>
                <a:cs typeface="Arial"/>
              </a:rPr>
              <a:t/>
            </a:r>
            <a:br>
              <a:rPr lang="sk-SK" sz="2000" cap="all" dirty="0" smtClean="0">
                <a:ln w="0"/>
                <a:cs typeface="Arial"/>
              </a:rPr>
            </a:br>
            <a:r>
              <a:rPr lang="sk-SK" sz="1000" cap="all" dirty="0" smtClean="0">
                <a:ln w="0"/>
                <a:cs typeface="Arial"/>
              </a:rPr>
              <a:t/>
            </a:r>
            <a:br>
              <a:rPr lang="sk-SK" sz="1000" cap="all" dirty="0" smtClean="0">
                <a:ln w="0"/>
                <a:cs typeface="Arial"/>
              </a:rPr>
            </a:br>
            <a:r>
              <a:rPr lang="sk-SK" sz="1000" cap="all" dirty="0" smtClean="0">
                <a:ln w="0"/>
                <a:cs typeface="Arial"/>
              </a:rPr>
              <a:t/>
            </a:r>
            <a:br>
              <a:rPr lang="sk-SK" sz="1000" cap="all" dirty="0" smtClean="0">
                <a:ln w="0"/>
                <a:cs typeface="Arial"/>
              </a:rPr>
            </a:br>
            <a:r>
              <a:rPr lang="sk-SK" sz="2400" dirty="0" smtClean="0">
                <a:ln w="0"/>
                <a:cs typeface="Arial"/>
              </a:rPr>
              <a:t>Programové obdobie 2014 – 2020</a:t>
            </a:r>
            <a:r>
              <a:rPr lang="sk-SK" sz="2400" cap="all" dirty="0" smtClean="0">
                <a:ln w="0"/>
                <a:cs typeface="Arial"/>
              </a:rPr>
              <a:t/>
            </a:r>
            <a:br>
              <a:rPr lang="sk-SK" sz="2400" cap="all" dirty="0" smtClean="0">
                <a:ln w="0"/>
                <a:cs typeface="Arial"/>
              </a:rPr>
            </a:br>
            <a:r>
              <a:rPr lang="sk-SK" sz="2400" cap="all" dirty="0" smtClean="0">
                <a:ln w="0"/>
                <a:cs typeface="Arial"/>
              </a:rPr>
              <a:t/>
            </a:r>
            <a:br>
              <a:rPr lang="sk-SK" sz="2400" cap="all" dirty="0" smtClean="0">
                <a:ln w="0"/>
                <a:cs typeface="Arial"/>
              </a:rPr>
            </a:br>
            <a:r>
              <a:rPr lang="sk-SK" sz="2400" cap="all" dirty="0" smtClean="0">
                <a:ln w="0"/>
                <a:cs typeface="Arial"/>
              </a:rPr>
              <a:t/>
            </a:r>
            <a:br>
              <a:rPr lang="sk-SK" sz="2400" cap="all" dirty="0" smtClean="0">
                <a:ln w="0"/>
                <a:cs typeface="Arial"/>
              </a:rPr>
            </a:br>
            <a:r>
              <a:rPr lang="sk-SK" sz="2400" cap="all" dirty="0">
                <a:ln w="0"/>
                <a:cs typeface="Arial"/>
              </a:rPr>
              <a:t/>
            </a:r>
            <a:br>
              <a:rPr lang="sk-SK" sz="2400" cap="all" dirty="0">
                <a:ln w="0"/>
                <a:cs typeface="Arial"/>
              </a:rPr>
            </a:br>
            <a:r>
              <a:rPr lang="sk-SK" sz="2400" cap="all" dirty="0">
                <a:ln w="0"/>
                <a:cs typeface="Arial"/>
              </a:rPr>
              <a:t/>
            </a:r>
            <a:br>
              <a:rPr lang="sk-SK" sz="2400" cap="all" dirty="0">
                <a:ln w="0"/>
                <a:cs typeface="Arial"/>
              </a:rPr>
            </a:br>
            <a:endParaRPr lang="sk-SK" sz="1600" dirty="0"/>
          </a:p>
        </p:txBody>
      </p:sp>
      <p:sp>
        <p:nvSpPr>
          <p:cNvPr id="4" name="BlokTextu 3"/>
          <p:cNvSpPr txBox="1"/>
          <p:nvPr/>
        </p:nvSpPr>
        <p:spPr>
          <a:xfrm>
            <a:off x="6377508" y="4725144"/>
            <a:ext cx="2483768" cy="576064"/>
          </a:xfrm>
          <a:prstGeom prst="rect">
            <a:avLst/>
          </a:prstGeom>
          <a:solidFill>
            <a:schemeClr val="bg1"/>
          </a:solidFill>
          <a:ln>
            <a:noFill/>
          </a:ln>
        </p:spPr>
        <p:txBody>
          <a:bodyPr wrap="square" rtlCol="0">
            <a:spAutoFit/>
          </a:bodyPr>
          <a:lstStyle/>
          <a:p>
            <a:endParaRPr lang="en-GB" dirty="0"/>
          </a:p>
        </p:txBody>
      </p:sp>
    </p:spTree>
    <p:extLst>
      <p:ext uri="{BB962C8B-B14F-4D97-AF65-F5344CB8AC3E}">
        <p14:creationId xmlns:p14="http://schemas.microsoft.com/office/powerpoint/2010/main" val="13337268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čísla snímky 3"/>
          <p:cNvSpPr>
            <a:spLocks noGrp="1"/>
          </p:cNvSpPr>
          <p:nvPr>
            <p:ph type="sldNum" sz="quarter" idx="12"/>
          </p:nvPr>
        </p:nvSpPr>
        <p:spPr/>
        <p:txBody>
          <a:bodyPr/>
          <a:lstStyle/>
          <a:p>
            <a:pPr>
              <a:defRPr/>
            </a:pPr>
            <a:fld id="{4B88E068-CD81-431D-836E-A8C50DE5D218}" type="slidenum">
              <a:rPr lang="sk-SK" smtClean="0"/>
              <a:pPr>
                <a:defRPr/>
              </a:pPr>
              <a:t>10</a:t>
            </a:fld>
            <a:endParaRPr lang="sk-SK"/>
          </a:p>
        </p:txBody>
      </p:sp>
      <p:sp>
        <p:nvSpPr>
          <p:cNvPr id="3" name="BlokTextu 2"/>
          <p:cNvSpPr txBox="1"/>
          <p:nvPr/>
        </p:nvSpPr>
        <p:spPr>
          <a:xfrm>
            <a:off x="395536" y="1700808"/>
            <a:ext cx="8136904" cy="3462486"/>
          </a:xfrm>
          <a:prstGeom prst="rect">
            <a:avLst/>
          </a:prstGeom>
          <a:noFill/>
        </p:spPr>
        <p:txBody>
          <a:bodyPr wrap="square" rtlCol="0">
            <a:spAutoFit/>
          </a:bodyPr>
          <a:lstStyle/>
          <a:p>
            <a:pPr algn="just">
              <a:spcBef>
                <a:spcPts val="600"/>
              </a:spcBef>
            </a:pPr>
            <a:r>
              <a:rPr lang="sk-SK" b="1" dirty="0" smtClean="0">
                <a:ea typeface="Tahoma" pitchFamily="34" charset="0"/>
                <a:cs typeface="Tahoma" pitchFamily="34" charset="0"/>
              </a:rPr>
              <a:t>B. Príprava na opätovné použite a zhodnocovanie so zameraním na recykláciu nie nebezpečných odpadov vrátane podpory systémov triedeného zberu komunálnych odpadov a podpory predchádzania vzniku biologicky rozložiteľných komunálnych odpadov</a:t>
            </a:r>
          </a:p>
          <a:p>
            <a:pPr algn="just">
              <a:spcBef>
                <a:spcPts val="600"/>
              </a:spcBef>
            </a:pPr>
            <a:endParaRPr lang="sk-SK" sz="1600" u="sng" dirty="0">
              <a:ea typeface="Tahoma" pitchFamily="34" charset="0"/>
              <a:cs typeface="Tahoma" pitchFamily="34" charset="0"/>
            </a:endParaRPr>
          </a:p>
          <a:p>
            <a:pPr algn="just">
              <a:spcBef>
                <a:spcPts val="600"/>
              </a:spcBef>
            </a:pPr>
            <a:r>
              <a:rPr lang="sk-SK" sz="1600" u="sng" dirty="0" smtClean="0"/>
              <a:t>Oprávnení prijímatelia:</a:t>
            </a:r>
            <a:r>
              <a:rPr lang="sk-SK" sz="1600" dirty="0" smtClean="0"/>
              <a:t> </a:t>
            </a:r>
          </a:p>
          <a:p>
            <a:pPr marL="285750" indent="-285750" algn="just">
              <a:spcBef>
                <a:spcPts val="600"/>
              </a:spcBef>
              <a:buFont typeface="Calibri" panose="020F0502020204030204" pitchFamily="34" charset="0"/>
              <a:buChar char="‐"/>
            </a:pPr>
            <a:r>
              <a:rPr lang="sk-SK" sz="1600" dirty="0" smtClean="0">
                <a:ea typeface="Tahoma" pitchFamily="34" charset="0"/>
                <a:cs typeface="Tahoma" pitchFamily="34" charset="0"/>
              </a:rPr>
              <a:t>MV </a:t>
            </a:r>
            <a:r>
              <a:rPr lang="sk-SK" sz="1600" dirty="0">
                <a:ea typeface="Tahoma" pitchFamily="34" charset="0"/>
                <a:cs typeface="Tahoma" pitchFamily="34" charset="0"/>
              </a:rPr>
              <a:t>SR – okresné </a:t>
            </a:r>
            <a:r>
              <a:rPr lang="sk-SK" sz="1600" dirty="0" smtClean="0">
                <a:ea typeface="Tahoma" pitchFamily="34" charset="0"/>
                <a:cs typeface="Tahoma" pitchFamily="34" charset="0"/>
              </a:rPr>
              <a:t>úrady</a:t>
            </a:r>
          </a:p>
          <a:p>
            <a:pPr marL="285750" indent="-285750" algn="just">
              <a:spcBef>
                <a:spcPts val="600"/>
              </a:spcBef>
              <a:buFont typeface="Calibri" panose="020F0502020204030204" pitchFamily="34" charset="0"/>
              <a:buChar char="‐"/>
            </a:pPr>
            <a:r>
              <a:rPr lang="sk-SK" sz="1600" dirty="0" smtClean="0">
                <a:ea typeface="Tahoma" pitchFamily="34" charset="0"/>
                <a:cs typeface="Tahoma" pitchFamily="34" charset="0"/>
              </a:rPr>
              <a:t>subjekty </a:t>
            </a:r>
            <a:r>
              <a:rPr lang="sk-SK" sz="1600" dirty="0">
                <a:ea typeface="Tahoma" pitchFamily="34" charset="0"/>
                <a:cs typeface="Tahoma" pitchFamily="34" charset="0"/>
              </a:rPr>
              <a:t>územnej </a:t>
            </a:r>
            <a:r>
              <a:rPr lang="sk-SK" sz="1600" dirty="0" smtClean="0">
                <a:ea typeface="Tahoma" pitchFamily="34" charset="0"/>
                <a:cs typeface="Tahoma" pitchFamily="34" charset="0"/>
              </a:rPr>
              <a:t>samosprávy</a:t>
            </a:r>
          </a:p>
          <a:p>
            <a:pPr marL="285750" indent="-285750" algn="just">
              <a:spcBef>
                <a:spcPts val="600"/>
              </a:spcBef>
              <a:buFont typeface="Calibri" panose="020F0502020204030204" pitchFamily="34" charset="0"/>
              <a:buChar char="‐"/>
            </a:pPr>
            <a:r>
              <a:rPr lang="sk-SK" sz="1600" dirty="0" smtClean="0">
                <a:ea typeface="Tahoma" pitchFamily="34" charset="0"/>
                <a:cs typeface="Tahoma" pitchFamily="34" charset="0"/>
              </a:rPr>
              <a:t>MŽP </a:t>
            </a:r>
            <a:r>
              <a:rPr lang="sk-SK" sz="1600" dirty="0">
                <a:ea typeface="Tahoma" pitchFamily="34" charset="0"/>
                <a:cs typeface="Tahoma" pitchFamily="34" charset="0"/>
              </a:rPr>
              <a:t>SR alebo ním zriadené rozpočtové alebo príspevkové organizácie</a:t>
            </a:r>
            <a:r>
              <a:rPr lang="sk-SK" sz="1600" dirty="0" smtClean="0">
                <a:ea typeface="Tahoma" pitchFamily="34" charset="0"/>
                <a:cs typeface="Tahoma" pitchFamily="34" charset="0"/>
              </a:rPr>
              <a:t>, združenia FO/PO</a:t>
            </a:r>
          </a:p>
          <a:p>
            <a:pPr marL="285750" indent="-285750" algn="just">
              <a:spcBef>
                <a:spcPts val="600"/>
              </a:spcBef>
              <a:buFont typeface="Calibri" panose="020F0502020204030204" pitchFamily="34" charset="0"/>
              <a:buChar char="‐"/>
            </a:pPr>
            <a:r>
              <a:rPr lang="sk-SK" sz="1600" dirty="0" smtClean="0">
                <a:ea typeface="Tahoma" pitchFamily="34" charset="0"/>
                <a:cs typeface="Tahoma" pitchFamily="34" charset="0"/>
              </a:rPr>
              <a:t>NO poskytujúce </a:t>
            </a:r>
            <a:r>
              <a:rPr lang="sk-SK" sz="1600" dirty="0">
                <a:ea typeface="Tahoma" pitchFamily="34" charset="0"/>
                <a:cs typeface="Tahoma" pitchFamily="34" charset="0"/>
              </a:rPr>
              <a:t>všeobecne prospešné </a:t>
            </a:r>
            <a:r>
              <a:rPr lang="sk-SK" sz="1600" dirty="0" smtClean="0">
                <a:ea typeface="Tahoma" pitchFamily="34" charset="0"/>
                <a:cs typeface="Tahoma" pitchFamily="34" charset="0"/>
              </a:rPr>
              <a:t>služby</a:t>
            </a:r>
          </a:p>
          <a:p>
            <a:pPr marL="285750" indent="-285750" algn="just">
              <a:spcBef>
                <a:spcPts val="600"/>
              </a:spcBef>
              <a:buFont typeface="Calibri" panose="020F0502020204030204" pitchFamily="34" charset="0"/>
              <a:buChar char="‐"/>
            </a:pPr>
            <a:r>
              <a:rPr lang="sk-SK" sz="1600" dirty="0" smtClean="0">
                <a:ea typeface="Tahoma" pitchFamily="34" charset="0"/>
                <a:cs typeface="Tahoma" pitchFamily="34" charset="0"/>
              </a:rPr>
              <a:t>FO/PO oprávnené </a:t>
            </a:r>
            <a:r>
              <a:rPr lang="sk-SK" sz="1600" dirty="0">
                <a:ea typeface="Tahoma" pitchFamily="34" charset="0"/>
                <a:cs typeface="Tahoma" pitchFamily="34" charset="0"/>
              </a:rPr>
              <a:t>na </a:t>
            </a:r>
            <a:r>
              <a:rPr lang="sk-SK" sz="1600" dirty="0" smtClean="0">
                <a:ea typeface="Tahoma" pitchFamily="34" charset="0"/>
                <a:cs typeface="Tahoma" pitchFamily="34" charset="0"/>
              </a:rPr>
              <a:t>podnikanie</a:t>
            </a:r>
          </a:p>
        </p:txBody>
      </p:sp>
    </p:spTree>
    <p:extLst>
      <p:ext uri="{BB962C8B-B14F-4D97-AF65-F5344CB8AC3E}">
        <p14:creationId xmlns:p14="http://schemas.microsoft.com/office/powerpoint/2010/main" val="2803611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čísla snímky 3"/>
          <p:cNvSpPr>
            <a:spLocks noGrp="1"/>
          </p:cNvSpPr>
          <p:nvPr>
            <p:ph type="sldNum" sz="quarter" idx="12"/>
          </p:nvPr>
        </p:nvSpPr>
        <p:spPr/>
        <p:txBody>
          <a:bodyPr/>
          <a:lstStyle/>
          <a:p>
            <a:pPr>
              <a:defRPr/>
            </a:pPr>
            <a:fld id="{4B88E068-CD81-431D-836E-A8C50DE5D218}" type="slidenum">
              <a:rPr lang="sk-SK" smtClean="0"/>
              <a:pPr>
                <a:defRPr/>
              </a:pPr>
              <a:t>11</a:t>
            </a:fld>
            <a:endParaRPr lang="sk-SK"/>
          </a:p>
        </p:txBody>
      </p:sp>
      <p:sp>
        <p:nvSpPr>
          <p:cNvPr id="3" name="BlokTextu 2"/>
          <p:cNvSpPr txBox="1"/>
          <p:nvPr/>
        </p:nvSpPr>
        <p:spPr>
          <a:xfrm>
            <a:off x="467544" y="1484784"/>
            <a:ext cx="8136904" cy="4816703"/>
          </a:xfrm>
          <a:prstGeom prst="rect">
            <a:avLst/>
          </a:prstGeom>
          <a:noFill/>
        </p:spPr>
        <p:txBody>
          <a:bodyPr wrap="square" rtlCol="0">
            <a:spAutoFit/>
          </a:bodyPr>
          <a:lstStyle/>
          <a:p>
            <a:pPr marL="342900" indent="-342900" algn="just">
              <a:spcBef>
                <a:spcPts val="600"/>
              </a:spcBef>
              <a:buFont typeface="+mj-lt"/>
              <a:buAutoNum type="alphaUcPeriod" startAt="3"/>
            </a:pPr>
            <a:r>
              <a:rPr lang="sk-SK" b="1" dirty="0" smtClean="0">
                <a:ea typeface="Tahoma" pitchFamily="34" charset="0"/>
                <a:cs typeface="Tahoma" pitchFamily="34" charset="0"/>
              </a:rPr>
              <a:t>Príprava </a:t>
            </a:r>
            <a:r>
              <a:rPr lang="sk-SK" b="1" dirty="0">
                <a:ea typeface="Tahoma" pitchFamily="34" charset="0"/>
                <a:cs typeface="Tahoma" pitchFamily="34" charset="0"/>
              </a:rPr>
              <a:t>na opätovné použite a recyklácia nebezpečných </a:t>
            </a:r>
            <a:r>
              <a:rPr lang="sk-SK" b="1" dirty="0" smtClean="0">
                <a:ea typeface="Tahoma" pitchFamily="34" charset="0"/>
                <a:cs typeface="Tahoma" pitchFamily="34" charset="0"/>
              </a:rPr>
              <a:t>odpadov </a:t>
            </a:r>
          </a:p>
          <a:p>
            <a:pPr algn="just">
              <a:spcBef>
                <a:spcPts val="600"/>
              </a:spcBef>
            </a:pPr>
            <a:endParaRPr lang="sk-SK" sz="1600" dirty="0" smtClean="0"/>
          </a:p>
          <a:p>
            <a:pPr algn="just">
              <a:spcBef>
                <a:spcPts val="600"/>
              </a:spcBef>
            </a:pPr>
            <a:r>
              <a:rPr lang="sk-SK" sz="1600" b="1" dirty="0"/>
              <a:t>V</a:t>
            </a:r>
            <a:r>
              <a:rPr lang="sk-SK" sz="1600" b="1" dirty="0" smtClean="0"/>
              <a:t>ýstavba </a:t>
            </a:r>
            <a:r>
              <a:rPr lang="sk-SK" sz="1600" b="1" dirty="0"/>
              <a:t>nových zariadení pre prípravu na opätovné použitie </a:t>
            </a:r>
            <a:r>
              <a:rPr lang="sk-SK" sz="1600" b="1" dirty="0" smtClean="0"/>
              <a:t>odpadov</a:t>
            </a:r>
          </a:p>
          <a:p>
            <a:pPr algn="just">
              <a:spcBef>
                <a:spcPts val="1200"/>
              </a:spcBef>
            </a:pPr>
            <a:r>
              <a:rPr lang="sk-SK" sz="1600" b="1" dirty="0" smtClean="0"/>
              <a:t>Výstavba </a:t>
            </a:r>
            <a:r>
              <a:rPr lang="sk-SK" sz="1600" b="1" dirty="0"/>
              <a:t>nových zariadení a rekonštrukciu existujúcich zariadení na recykláciu nebezpečných </a:t>
            </a:r>
            <a:r>
              <a:rPr lang="sk-SK" sz="1600" b="1" dirty="0" smtClean="0"/>
              <a:t>odpadov</a:t>
            </a:r>
          </a:p>
          <a:p>
            <a:pPr algn="just">
              <a:spcBef>
                <a:spcPts val="1200"/>
              </a:spcBef>
            </a:pPr>
            <a:r>
              <a:rPr lang="sk-SK" sz="1600" b="1" dirty="0" smtClean="0"/>
              <a:t>Zvyšovanie </a:t>
            </a:r>
            <a:r>
              <a:rPr lang="sk-SK" sz="1600" b="1" dirty="0"/>
              <a:t>environmentálneho vedomia a informovanosti a propagácie prípravy pre opätovné použitie nebezpečných odpadov a v oblasti recyklácie nebezpečných odpadov ako súčasť investičných </a:t>
            </a:r>
            <a:r>
              <a:rPr lang="sk-SK" sz="1600" b="1" dirty="0" smtClean="0"/>
              <a:t>projektov</a:t>
            </a:r>
          </a:p>
          <a:p>
            <a:pPr lvl="1" algn="just">
              <a:spcBef>
                <a:spcPts val="600"/>
              </a:spcBef>
            </a:pPr>
            <a:endParaRPr lang="sk-SK" sz="1600" u="sng" dirty="0" smtClean="0"/>
          </a:p>
          <a:p>
            <a:pPr marL="0" lvl="1" algn="just">
              <a:spcBef>
                <a:spcPts val="600"/>
              </a:spcBef>
            </a:pPr>
            <a:r>
              <a:rPr lang="sk-SK" sz="1600" u="sng" dirty="0"/>
              <a:t>Oprávnení prijímatelia: </a:t>
            </a:r>
          </a:p>
          <a:p>
            <a:pPr marL="285750" lvl="1" indent="-285750" algn="just">
              <a:spcBef>
                <a:spcPts val="600"/>
              </a:spcBef>
              <a:buFont typeface="Calibri" panose="020F0502020204030204" pitchFamily="34" charset="0"/>
              <a:buChar char="‐"/>
            </a:pPr>
            <a:r>
              <a:rPr lang="sk-SK" sz="1600" dirty="0"/>
              <a:t>subjekty územnej samosprávy</a:t>
            </a:r>
          </a:p>
          <a:p>
            <a:pPr marL="285750" lvl="1" indent="-285750" algn="just">
              <a:spcBef>
                <a:spcPts val="600"/>
              </a:spcBef>
              <a:buFont typeface="Calibri" panose="020F0502020204030204" pitchFamily="34" charset="0"/>
              <a:buChar char="‐"/>
            </a:pPr>
            <a:r>
              <a:rPr lang="sk-SK" sz="1600" dirty="0"/>
              <a:t>MŽP SR alebo ním zriadené rozpočtové alebo príspevkové organizácie</a:t>
            </a:r>
          </a:p>
          <a:p>
            <a:pPr marL="285750" lvl="1" indent="-285750" algn="just">
              <a:spcBef>
                <a:spcPts val="600"/>
              </a:spcBef>
              <a:buFont typeface="Calibri" panose="020F0502020204030204" pitchFamily="34" charset="0"/>
              <a:buChar char="‐"/>
            </a:pPr>
            <a:r>
              <a:rPr lang="sk-SK" sz="1600" dirty="0"/>
              <a:t>združenia FO/PO</a:t>
            </a:r>
          </a:p>
          <a:p>
            <a:pPr marL="285750" lvl="1" indent="-285750" algn="just">
              <a:spcBef>
                <a:spcPts val="600"/>
              </a:spcBef>
              <a:buFont typeface="Calibri" panose="020F0502020204030204" pitchFamily="34" charset="0"/>
              <a:buChar char="‐"/>
            </a:pPr>
            <a:r>
              <a:rPr lang="sk-SK" sz="1600" dirty="0"/>
              <a:t>FO/PO oprávnené na podnikanie</a:t>
            </a:r>
          </a:p>
          <a:p>
            <a:pPr algn="just">
              <a:spcBef>
                <a:spcPts val="600"/>
              </a:spcBef>
            </a:pPr>
            <a:endParaRPr lang="sk-SK" sz="1600" b="1" dirty="0" smtClean="0">
              <a:ea typeface="Tahoma" pitchFamily="34" charset="0"/>
              <a:cs typeface="Tahoma" pitchFamily="34" charset="0"/>
            </a:endParaRPr>
          </a:p>
        </p:txBody>
      </p:sp>
    </p:spTree>
    <p:extLst>
      <p:ext uri="{BB962C8B-B14F-4D97-AF65-F5344CB8AC3E}">
        <p14:creationId xmlns:p14="http://schemas.microsoft.com/office/powerpoint/2010/main" val="6212213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čísla snímky 3"/>
          <p:cNvSpPr>
            <a:spLocks noGrp="1"/>
          </p:cNvSpPr>
          <p:nvPr>
            <p:ph type="sldNum" sz="quarter" idx="12"/>
          </p:nvPr>
        </p:nvSpPr>
        <p:spPr/>
        <p:txBody>
          <a:bodyPr/>
          <a:lstStyle/>
          <a:p>
            <a:pPr>
              <a:defRPr/>
            </a:pPr>
            <a:fld id="{4B88E068-CD81-431D-836E-A8C50DE5D218}" type="slidenum">
              <a:rPr lang="sk-SK" smtClean="0"/>
              <a:pPr>
                <a:defRPr/>
              </a:pPr>
              <a:t>12</a:t>
            </a:fld>
            <a:endParaRPr lang="sk-SK"/>
          </a:p>
        </p:txBody>
      </p:sp>
      <p:sp>
        <p:nvSpPr>
          <p:cNvPr id="3" name="BlokTextu 2"/>
          <p:cNvSpPr txBox="1"/>
          <p:nvPr/>
        </p:nvSpPr>
        <p:spPr>
          <a:xfrm>
            <a:off x="403097" y="2060848"/>
            <a:ext cx="8136904" cy="2431435"/>
          </a:xfrm>
          <a:prstGeom prst="rect">
            <a:avLst/>
          </a:prstGeom>
          <a:noFill/>
        </p:spPr>
        <p:txBody>
          <a:bodyPr wrap="square" rtlCol="0">
            <a:spAutoFit/>
          </a:bodyPr>
          <a:lstStyle/>
          <a:p>
            <a:pPr algn="just">
              <a:spcBef>
                <a:spcPts val="600"/>
              </a:spcBef>
            </a:pPr>
            <a:r>
              <a:rPr lang="sk-SK" b="1" dirty="0" smtClean="0">
                <a:ea typeface="Tahoma" pitchFamily="34" charset="0"/>
                <a:cs typeface="Tahoma" pitchFamily="34" charset="0"/>
              </a:rPr>
              <a:t>D. Vybudovanie a zavedenie jednotného environmentálneho monitorovacieho a informačného systému </a:t>
            </a:r>
            <a:r>
              <a:rPr lang="sk-SK" dirty="0" smtClean="0">
                <a:ea typeface="Tahoma" pitchFamily="34" charset="0"/>
                <a:cs typeface="Tahoma" pitchFamily="34" charset="0"/>
              </a:rPr>
              <a:t>v odpadovom hospodárstve</a:t>
            </a:r>
          </a:p>
          <a:p>
            <a:pPr algn="just">
              <a:spcBef>
                <a:spcPts val="600"/>
              </a:spcBef>
            </a:pPr>
            <a:r>
              <a:rPr lang="sk-SK" sz="1600" dirty="0" smtClean="0">
                <a:ea typeface="Tahoma" pitchFamily="34" charset="0"/>
                <a:cs typeface="Tahoma" pitchFamily="34" charset="0"/>
              </a:rPr>
              <a:t>- zlepšenie </a:t>
            </a:r>
            <a:r>
              <a:rPr lang="pl-PL" sz="1600" dirty="0" smtClean="0"/>
              <a:t>systém </a:t>
            </a:r>
            <a:r>
              <a:rPr lang="pl-PL" sz="1600" dirty="0"/>
              <a:t>zberu a spracovania dát </a:t>
            </a:r>
            <a:r>
              <a:rPr lang="pl-PL" sz="1600" dirty="0" smtClean="0"/>
              <a:t>a odbúranie značnej byrokratickej záťaže súkromného a verejného sektora prostredníctvom v</a:t>
            </a:r>
            <a:r>
              <a:rPr lang="sk-SK" sz="1600" dirty="0" err="1" smtClean="0"/>
              <a:t>ybudovania</a:t>
            </a:r>
            <a:r>
              <a:rPr lang="sk-SK" sz="1600" dirty="0" smtClean="0"/>
              <a:t> </a:t>
            </a:r>
            <a:r>
              <a:rPr lang="sk-SK" sz="1600" dirty="0"/>
              <a:t>nového plne elektronického systému zberu a spracovania údajov. </a:t>
            </a:r>
            <a:endParaRPr lang="sk-SK" sz="1600" dirty="0">
              <a:ea typeface="Tahoma" pitchFamily="34" charset="0"/>
              <a:cs typeface="Tahoma" pitchFamily="34" charset="0"/>
            </a:endParaRPr>
          </a:p>
          <a:p>
            <a:pPr lvl="1" algn="just">
              <a:spcBef>
                <a:spcPts val="600"/>
              </a:spcBef>
            </a:pPr>
            <a:endParaRPr lang="sk-SK" sz="1600" dirty="0">
              <a:ea typeface="Tahoma" pitchFamily="34" charset="0"/>
              <a:cs typeface="Tahoma" pitchFamily="34" charset="0"/>
            </a:endParaRPr>
          </a:p>
          <a:p>
            <a:pPr marL="0" lvl="1" algn="just">
              <a:spcBef>
                <a:spcPts val="600"/>
              </a:spcBef>
            </a:pPr>
            <a:r>
              <a:rPr lang="sk-SK" sz="1600" u="sng" dirty="0" smtClean="0"/>
              <a:t>Oprávnení </a:t>
            </a:r>
            <a:r>
              <a:rPr lang="sk-SK" sz="1600" u="sng" dirty="0"/>
              <a:t>prijímatelia</a:t>
            </a:r>
            <a:r>
              <a:rPr lang="sk-SK" sz="1600" dirty="0" smtClean="0"/>
              <a:t>:</a:t>
            </a:r>
          </a:p>
          <a:p>
            <a:pPr marL="285750" lvl="1" indent="-285750" algn="just">
              <a:spcBef>
                <a:spcPts val="600"/>
              </a:spcBef>
              <a:buFont typeface="Calibri" panose="020F0502020204030204" pitchFamily="34" charset="0"/>
              <a:buChar char="‐"/>
            </a:pPr>
            <a:r>
              <a:rPr lang="sk-SK" sz="1600" dirty="0" smtClean="0">
                <a:ea typeface="Tahoma" pitchFamily="34" charset="0"/>
                <a:cs typeface="Tahoma" pitchFamily="34" charset="0"/>
              </a:rPr>
              <a:t>MŽP </a:t>
            </a:r>
            <a:r>
              <a:rPr lang="sk-SK" sz="1600" dirty="0">
                <a:ea typeface="Tahoma" pitchFamily="34" charset="0"/>
                <a:cs typeface="Tahoma" pitchFamily="34" charset="0"/>
              </a:rPr>
              <a:t>SR alebo ním zriadené rozpočtové alebo príspevkové </a:t>
            </a:r>
            <a:r>
              <a:rPr lang="sk-SK" sz="1600" dirty="0" smtClean="0">
                <a:ea typeface="Tahoma" pitchFamily="34" charset="0"/>
                <a:cs typeface="Tahoma" pitchFamily="34" charset="0"/>
              </a:rPr>
              <a:t>organizácie</a:t>
            </a:r>
            <a:endParaRPr lang="sk-SK" sz="1600" dirty="0">
              <a:ea typeface="Tahoma" pitchFamily="34" charset="0"/>
              <a:cs typeface="Tahoma" pitchFamily="34" charset="0"/>
            </a:endParaRPr>
          </a:p>
        </p:txBody>
      </p:sp>
    </p:spTree>
    <p:extLst>
      <p:ext uri="{BB962C8B-B14F-4D97-AF65-F5344CB8AC3E}">
        <p14:creationId xmlns:p14="http://schemas.microsoft.com/office/powerpoint/2010/main" val="4847468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57200" y="1412776"/>
            <a:ext cx="8229600" cy="4896544"/>
          </a:xfrm>
        </p:spPr>
        <p:txBody>
          <a:bodyPr/>
          <a:lstStyle/>
          <a:p>
            <a:pPr marL="0" indent="0">
              <a:buNone/>
            </a:pPr>
            <a:r>
              <a:rPr lang="sk-SK" b="1" dirty="0" smtClean="0">
                <a:solidFill>
                  <a:schemeClr val="bg1">
                    <a:lumMod val="65000"/>
                  </a:schemeClr>
                </a:solidFill>
                <a:latin typeface="+mj-lt"/>
                <a:ea typeface="+mj-ea"/>
                <a:cs typeface="+mj-cs"/>
              </a:rPr>
              <a:t>Prioritná </a:t>
            </a:r>
            <a:r>
              <a:rPr lang="sk-SK" b="1" dirty="0">
                <a:solidFill>
                  <a:schemeClr val="bg1">
                    <a:lumMod val="65000"/>
                  </a:schemeClr>
                </a:solidFill>
                <a:latin typeface="+mj-lt"/>
                <a:ea typeface="+mj-ea"/>
                <a:cs typeface="+mj-cs"/>
              </a:rPr>
              <a:t>os 1 </a:t>
            </a:r>
          </a:p>
          <a:p>
            <a:pPr marL="0" indent="0" algn="just">
              <a:buNone/>
            </a:pPr>
            <a:r>
              <a:rPr lang="sk-SK" b="1" dirty="0">
                <a:solidFill>
                  <a:srgbClr val="55B848"/>
                </a:solidFill>
                <a:cs typeface="Tahoma" pitchFamily="34" charset="0"/>
              </a:rPr>
              <a:t>UDRŽATEĽNÉ VYUŽÍVANIE PRÍRODNÝCH ZDROJOV PROSTREDNÍCTVOM ROZVOJA ENVIRONMENTÁLNEJ </a:t>
            </a:r>
            <a:r>
              <a:rPr lang="sk-SK" b="1" dirty="0" smtClean="0">
                <a:solidFill>
                  <a:srgbClr val="55B848"/>
                </a:solidFill>
                <a:cs typeface="Tahoma" pitchFamily="34" charset="0"/>
              </a:rPr>
              <a:t>INFRAŠTRUKTÚRY  (1 441,7 mil. €)</a:t>
            </a:r>
            <a:endParaRPr lang="sk-SK" b="1" dirty="0">
              <a:solidFill>
                <a:srgbClr val="55B848"/>
              </a:solidFill>
              <a:cs typeface="Tahoma" pitchFamily="34" charset="0"/>
            </a:endParaRPr>
          </a:p>
          <a:p>
            <a:pPr marL="0" indent="0">
              <a:spcBef>
                <a:spcPts val="0"/>
              </a:spcBef>
              <a:buNone/>
            </a:pPr>
            <a:endParaRPr lang="sk-SK" sz="1800" b="1" dirty="0" smtClean="0">
              <a:ln w="0"/>
              <a:cs typeface="Arial"/>
            </a:endParaRPr>
          </a:p>
          <a:p>
            <a:pPr algn="just">
              <a:spcBef>
                <a:spcPts val="0"/>
              </a:spcBef>
              <a:spcAft>
                <a:spcPts val="600"/>
              </a:spcAft>
            </a:pPr>
            <a:r>
              <a:rPr lang="sk-SK" sz="1600" b="1" dirty="0" smtClean="0">
                <a:ln w="0"/>
                <a:solidFill>
                  <a:schemeClr val="tx1">
                    <a:lumMod val="50000"/>
                    <a:lumOff val="50000"/>
                  </a:schemeClr>
                </a:solidFill>
                <a:cs typeface="Arial"/>
              </a:rPr>
              <a:t>Investičná priorita 1.1 </a:t>
            </a:r>
            <a:r>
              <a:rPr lang="sk-SK" sz="1600" b="1" dirty="0">
                <a:ln w="0"/>
                <a:solidFill>
                  <a:schemeClr val="tx1">
                    <a:lumMod val="50000"/>
                    <a:lumOff val="50000"/>
                  </a:schemeClr>
                </a:solidFill>
                <a:cs typeface="Arial"/>
              </a:rPr>
              <a:t>– Investovanie do sektora </a:t>
            </a:r>
            <a:r>
              <a:rPr lang="sk-SK" sz="1600" b="1" u="sng" dirty="0">
                <a:ln w="0"/>
                <a:solidFill>
                  <a:schemeClr val="tx1">
                    <a:lumMod val="50000"/>
                    <a:lumOff val="50000"/>
                  </a:schemeClr>
                </a:solidFill>
                <a:cs typeface="Arial"/>
              </a:rPr>
              <a:t>odpadového hospodárstva </a:t>
            </a:r>
            <a:r>
              <a:rPr lang="sk-SK" sz="1600" b="1" dirty="0">
                <a:ln w="0"/>
                <a:solidFill>
                  <a:schemeClr val="tx1">
                    <a:lumMod val="50000"/>
                    <a:lumOff val="50000"/>
                  </a:schemeClr>
                </a:solidFill>
                <a:cs typeface="Arial"/>
              </a:rPr>
              <a:t>s cieľom splniť požiadavky environmentálneho acquis </a:t>
            </a:r>
            <a:r>
              <a:rPr lang="sk-SK" sz="1600" b="1" dirty="0" smtClean="0">
                <a:ln w="0"/>
                <a:solidFill>
                  <a:schemeClr val="tx1">
                    <a:lumMod val="50000"/>
                    <a:lumOff val="50000"/>
                  </a:schemeClr>
                </a:solidFill>
                <a:cs typeface="Arial"/>
              </a:rPr>
              <a:t>Únie a pokryť potreby, ktoré členské štáty špecifikovali v súvislosti s investíciami nad rámec uvedených požiadaviek (</a:t>
            </a:r>
            <a:r>
              <a:rPr lang="sk-SK" sz="1600" b="1" dirty="0">
                <a:ln w="0"/>
                <a:solidFill>
                  <a:schemeClr val="tx1">
                    <a:lumMod val="50000"/>
                    <a:lumOff val="50000"/>
                  </a:schemeClr>
                </a:solidFill>
                <a:cs typeface="Arial"/>
              </a:rPr>
              <a:t>402,8 </a:t>
            </a:r>
            <a:r>
              <a:rPr lang="sk-SK" sz="1600" b="1" dirty="0" smtClean="0">
                <a:ln w="0"/>
                <a:solidFill>
                  <a:schemeClr val="tx1">
                    <a:lumMod val="50000"/>
                    <a:lumOff val="50000"/>
                  </a:schemeClr>
                </a:solidFill>
                <a:cs typeface="Arial"/>
              </a:rPr>
              <a:t>mil. €)</a:t>
            </a:r>
          </a:p>
          <a:p>
            <a:pPr algn="just">
              <a:spcBef>
                <a:spcPts val="600"/>
              </a:spcBef>
              <a:spcAft>
                <a:spcPts val="600"/>
              </a:spcAft>
            </a:pPr>
            <a:r>
              <a:rPr lang="sk-SK" sz="1600" b="1" dirty="0" smtClean="0">
                <a:ln w="0"/>
                <a:cs typeface="Arial"/>
              </a:rPr>
              <a:t>Investičná </a:t>
            </a:r>
            <a:r>
              <a:rPr lang="sk-SK" sz="1600" b="1" dirty="0">
                <a:ln w="0"/>
                <a:cs typeface="Arial"/>
              </a:rPr>
              <a:t>priorita </a:t>
            </a:r>
            <a:r>
              <a:rPr lang="sk-SK" sz="1600" b="1" dirty="0" smtClean="0">
                <a:ln w="0"/>
                <a:cs typeface="Arial"/>
              </a:rPr>
              <a:t>1.2 </a:t>
            </a:r>
            <a:r>
              <a:rPr lang="sk-SK" sz="1600" b="1" dirty="0">
                <a:ln w="0"/>
                <a:cs typeface="Arial"/>
              </a:rPr>
              <a:t>– Investovanie do sektora </a:t>
            </a:r>
            <a:r>
              <a:rPr lang="sk-SK" sz="1600" b="1" u="sng" dirty="0" smtClean="0">
                <a:ln w="0"/>
                <a:cs typeface="Arial"/>
              </a:rPr>
              <a:t>vodného </a:t>
            </a:r>
            <a:r>
              <a:rPr lang="sk-SK" sz="1600" b="1" u="sng" dirty="0">
                <a:ln w="0"/>
                <a:cs typeface="Arial"/>
              </a:rPr>
              <a:t>hospodárstva </a:t>
            </a:r>
            <a:r>
              <a:rPr lang="sk-SK" sz="1600" b="1" dirty="0">
                <a:ln w="0"/>
                <a:cs typeface="Arial"/>
              </a:rPr>
              <a:t>s cieľom splniť požiadavky environmentálneho acquis Únie a pokryť potreby, ktoré členské štáty špecifikovali v súvislosti s investíciami nad rámec uvedených požiadaviek  </a:t>
            </a:r>
            <a:r>
              <a:rPr lang="sk-SK" sz="1600" b="1" dirty="0" smtClean="0">
                <a:ln w="0"/>
                <a:cs typeface="Arial"/>
              </a:rPr>
              <a:t>(519,1 mil. €)</a:t>
            </a:r>
          </a:p>
          <a:p>
            <a:pPr algn="just">
              <a:spcAft>
                <a:spcPts val="600"/>
              </a:spcAft>
            </a:pPr>
            <a:r>
              <a:rPr lang="sk-SK" sz="1600" b="1" dirty="0">
                <a:ln w="0"/>
                <a:solidFill>
                  <a:schemeClr val="tx1">
                    <a:lumMod val="50000"/>
                    <a:lumOff val="50000"/>
                  </a:schemeClr>
                </a:solidFill>
                <a:cs typeface="Arial"/>
              </a:rPr>
              <a:t>Investičná priorita </a:t>
            </a:r>
            <a:r>
              <a:rPr lang="sk-SK" sz="1600" b="1" dirty="0" smtClean="0">
                <a:ln w="0"/>
                <a:solidFill>
                  <a:schemeClr val="tx1">
                    <a:lumMod val="50000"/>
                    <a:lumOff val="50000"/>
                  </a:schemeClr>
                </a:solidFill>
                <a:cs typeface="Arial"/>
              </a:rPr>
              <a:t>1.3 </a:t>
            </a:r>
            <a:r>
              <a:rPr lang="sk-SK" sz="1600" b="1" dirty="0">
                <a:ln w="0"/>
                <a:solidFill>
                  <a:schemeClr val="tx1">
                    <a:lumMod val="50000"/>
                    <a:lumOff val="50000"/>
                  </a:schemeClr>
                </a:solidFill>
                <a:cs typeface="Arial"/>
              </a:rPr>
              <a:t>– </a:t>
            </a:r>
            <a:r>
              <a:rPr lang="sk-SK" sz="1600" b="1" u="sng" dirty="0">
                <a:ln w="0"/>
                <a:solidFill>
                  <a:schemeClr val="tx1">
                    <a:lumMod val="50000"/>
                    <a:lumOff val="50000"/>
                  </a:schemeClr>
                </a:solidFill>
                <a:cs typeface="Arial"/>
              </a:rPr>
              <a:t>Ochrana a obnova biodiverzity</a:t>
            </a:r>
            <a:r>
              <a:rPr lang="sk-SK" sz="1600" b="1" dirty="0">
                <a:ln w="0"/>
                <a:solidFill>
                  <a:schemeClr val="tx1">
                    <a:lumMod val="50000"/>
                    <a:lumOff val="50000"/>
                  </a:schemeClr>
                </a:solidFill>
                <a:cs typeface="Arial"/>
              </a:rPr>
              <a:t> a pôdy a podpora ekosystémových </a:t>
            </a:r>
            <a:r>
              <a:rPr lang="sk-SK" sz="1600" b="1" dirty="0" smtClean="0">
                <a:ln w="0"/>
                <a:solidFill>
                  <a:schemeClr val="tx1">
                    <a:lumMod val="50000"/>
                    <a:lumOff val="50000"/>
                  </a:schemeClr>
                </a:solidFill>
                <a:cs typeface="Arial"/>
              </a:rPr>
              <a:t>služieb, </a:t>
            </a:r>
            <a:r>
              <a:rPr lang="sk-SK" sz="1600" b="1" dirty="0">
                <a:ln w="0"/>
                <a:solidFill>
                  <a:schemeClr val="tx1">
                    <a:lumMod val="50000"/>
                    <a:lumOff val="50000"/>
                  </a:schemeClr>
                </a:solidFill>
                <a:cs typeface="Arial"/>
              </a:rPr>
              <a:t>a to aj prostredníctvom sústavy Natura 2000 a zelenej infraštruktúry </a:t>
            </a:r>
            <a:r>
              <a:rPr lang="sk-SK" sz="1600" b="1" dirty="0" smtClean="0">
                <a:ln w="0"/>
                <a:solidFill>
                  <a:schemeClr val="tx1">
                    <a:lumMod val="50000"/>
                    <a:lumOff val="50000"/>
                  </a:schemeClr>
                </a:solidFill>
                <a:cs typeface="Arial"/>
              </a:rPr>
              <a:t> (129,3 mil. €)</a:t>
            </a:r>
          </a:p>
          <a:p>
            <a:pPr algn="just"/>
            <a:r>
              <a:rPr lang="sk-SK" sz="1600" b="1" dirty="0">
                <a:ln w="0"/>
                <a:solidFill>
                  <a:schemeClr val="tx1">
                    <a:lumMod val="50000"/>
                    <a:lumOff val="50000"/>
                  </a:schemeClr>
                </a:solidFill>
                <a:cs typeface="Arial"/>
              </a:rPr>
              <a:t>Investičná priorita </a:t>
            </a:r>
            <a:r>
              <a:rPr lang="sk-SK" sz="1600" b="1" dirty="0" smtClean="0">
                <a:ln w="0"/>
                <a:solidFill>
                  <a:schemeClr val="tx1">
                    <a:lumMod val="50000"/>
                    <a:lumOff val="50000"/>
                  </a:schemeClr>
                </a:solidFill>
                <a:cs typeface="Arial"/>
              </a:rPr>
              <a:t>1.4 </a:t>
            </a:r>
            <a:r>
              <a:rPr lang="sk-SK" sz="1600" b="1" dirty="0">
                <a:ln w="0"/>
                <a:solidFill>
                  <a:schemeClr val="tx1">
                    <a:lumMod val="50000"/>
                    <a:lumOff val="50000"/>
                  </a:schemeClr>
                </a:solidFill>
                <a:cs typeface="Arial"/>
              </a:rPr>
              <a:t>– Prijatie opatrení na zlepšenie mestského prostredia, revitalizácie miest, oživenia a </a:t>
            </a:r>
            <a:r>
              <a:rPr lang="sk-SK" sz="1600" b="1" u="sng" dirty="0">
                <a:ln w="0"/>
                <a:solidFill>
                  <a:schemeClr val="tx1">
                    <a:lumMod val="50000"/>
                    <a:lumOff val="50000"/>
                  </a:schemeClr>
                </a:solidFill>
                <a:cs typeface="Arial"/>
              </a:rPr>
              <a:t>dekontaminácie opustených priemyselných areálov </a:t>
            </a:r>
            <a:r>
              <a:rPr lang="sk-SK" sz="1600" b="1" dirty="0">
                <a:ln w="0"/>
                <a:solidFill>
                  <a:schemeClr val="tx1">
                    <a:lumMod val="50000"/>
                    <a:lumOff val="50000"/>
                  </a:schemeClr>
                </a:solidFill>
                <a:cs typeface="Arial"/>
              </a:rPr>
              <a:t>(vrátane oblastí, ktoré prechádzajú zmenou), </a:t>
            </a:r>
            <a:r>
              <a:rPr lang="sk-SK" sz="1600" b="1" u="sng" dirty="0">
                <a:ln w="0"/>
                <a:solidFill>
                  <a:schemeClr val="tx1">
                    <a:lumMod val="50000"/>
                    <a:lumOff val="50000"/>
                  </a:schemeClr>
                </a:solidFill>
                <a:cs typeface="Arial"/>
              </a:rPr>
              <a:t>zníženie miery znečistenia ovzdušia </a:t>
            </a:r>
            <a:r>
              <a:rPr lang="sk-SK" sz="1600" b="1" dirty="0">
                <a:ln w="0"/>
                <a:solidFill>
                  <a:schemeClr val="tx1">
                    <a:lumMod val="50000"/>
                    <a:lumOff val="50000"/>
                  </a:schemeClr>
                </a:solidFill>
                <a:cs typeface="Arial"/>
              </a:rPr>
              <a:t>a podpory opatrení na zníženie </a:t>
            </a:r>
            <a:r>
              <a:rPr lang="sk-SK" sz="1600" b="1" dirty="0" smtClean="0">
                <a:ln w="0"/>
                <a:solidFill>
                  <a:schemeClr val="tx1">
                    <a:lumMod val="50000"/>
                    <a:lumOff val="50000"/>
                  </a:schemeClr>
                </a:solidFill>
                <a:cs typeface="Arial"/>
              </a:rPr>
              <a:t>hluku (</a:t>
            </a:r>
            <a:r>
              <a:rPr lang="sk-SK" sz="1600" b="1" dirty="0">
                <a:ln w="0"/>
                <a:solidFill>
                  <a:schemeClr val="tx1">
                    <a:lumMod val="50000"/>
                    <a:lumOff val="50000"/>
                  </a:schemeClr>
                </a:solidFill>
                <a:cs typeface="Arial"/>
              </a:rPr>
              <a:t>390,4 </a:t>
            </a:r>
            <a:r>
              <a:rPr lang="sk-SK" sz="1600" b="1" dirty="0" smtClean="0">
                <a:ln w="0"/>
                <a:solidFill>
                  <a:schemeClr val="tx1">
                    <a:lumMod val="50000"/>
                    <a:lumOff val="50000"/>
                  </a:schemeClr>
                </a:solidFill>
                <a:cs typeface="Arial"/>
              </a:rPr>
              <a:t>mil. €)</a:t>
            </a:r>
          </a:p>
          <a:p>
            <a:pPr marL="0" indent="0">
              <a:buNone/>
            </a:pPr>
            <a:endParaRPr lang="sk-SK" sz="1200" b="1" dirty="0" smtClean="0">
              <a:ln w="0"/>
              <a:solidFill>
                <a:schemeClr val="bg1">
                  <a:lumMod val="50000"/>
                </a:schemeClr>
              </a:solidFill>
              <a:effectLst>
                <a:outerShdw blurRad="38100" dist="38100" dir="2700000" algn="tl">
                  <a:srgbClr val="000000">
                    <a:alpha val="43137"/>
                  </a:srgbClr>
                </a:outerShdw>
              </a:effectLst>
              <a:cs typeface="Arial"/>
            </a:endParaRPr>
          </a:p>
          <a:p>
            <a:pPr marL="0" indent="0">
              <a:buNone/>
            </a:pPr>
            <a:r>
              <a:rPr lang="sk-SK" sz="1800" dirty="0" smtClean="0">
                <a:ln w="0"/>
                <a:cs typeface="Arial"/>
              </a:rPr>
              <a:t>	</a:t>
            </a:r>
            <a:endParaRPr lang="sk-SK" sz="1800" b="1" dirty="0">
              <a:solidFill>
                <a:srgbClr val="55B848"/>
              </a:solidFill>
              <a:effectLst>
                <a:outerShdw blurRad="38100" dist="38100" dir="2700000" algn="tl">
                  <a:srgbClr val="000000">
                    <a:alpha val="43137"/>
                  </a:srgbClr>
                </a:outerShdw>
              </a:effectLst>
            </a:endParaRPr>
          </a:p>
        </p:txBody>
      </p:sp>
      <p:sp>
        <p:nvSpPr>
          <p:cNvPr id="4" name="Zástupný symbol čísla snímky 3"/>
          <p:cNvSpPr>
            <a:spLocks noGrp="1"/>
          </p:cNvSpPr>
          <p:nvPr>
            <p:ph type="sldNum" sz="quarter" idx="12"/>
          </p:nvPr>
        </p:nvSpPr>
        <p:spPr/>
        <p:txBody>
          <a:bodyPr/>
          <a:lstStyle/>
          <a:p>
            <a:fld id="{8EF97D0C-7238-4109-A26B-BD75EB33D0D4}" type="slidenum">
              <a:rPr lang="sk-SK" smtClean="0"/>
              <a:pPr/>
              <a:t>13</a:t>
            </a:fld>
            <a:endParaRPr lang="sk-SK" dirty="0"/>
          </a:p>
        </p:txBody>
      </p:sp>
    </p:spTree>
    <p:extLst>
      <p:ext uri="{BB962C8B-B14F-4D97-AF65-F5344CB8AC3E}">
        <p14:creationId xmlns:p14="http://schemas.microsoft.com/office/powerpoint/2010/main" val="2602106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čísla snímky 3"/>
          <p:cNvSpPr>
            <a:spLocks noGrp="1"/>
          </p:cNvSpPr>
          <p:nvPr>
            <p:ph type="sldNum" sz="quarter" idx="12"/>
          </p:nvPr>
        </p:nvSpPr>
        <p:spPr/>
        <p:txBody>
          <a:bodyPr/>
          <a:lstStyle/>
          <a:p>
            <a:pPr>
              <a:defRPr/>
            </a:pPr>
            <a:fld id="{4B88E068-CD81-431D-836E-A8C50DE5D218}" type="slidenum">
              <a:rPr lang="sk-SK" smtClean="0"/>
              <a:pPr>
                <a:defRPr/>
              </a:pPr>
              <a:t>14</a:t>
            </a:fld>
            <a:endParaRPr lang="sk-SK"/>
          </a:p>
        </p:txBody>
      </p:sp>
      <p:sp>
        <p:nvSpPr>
          <p:cNvPr id="3" name="BlokTextu 2"/>
          <p:cNvSpPr txBox="1"/>
          <p:nvPr/>
        </p:nvSpPr>
        <p:spPr>
          <a:xfrm>
            <a:off x="395536" y="1340768"/>
            <a:ext cx="8136904" cy="4493538"/>
          </a:xfrm>
          <a:prstGeom prst="rect">
            <a:avLst/>
          </a:prstGeom>
          <a:noFill/>
        </p:spPr>
        <p:txBody>
          <a:bodyPr wrap="square" rtlCol="0">
            <a:spAutoFit/>
          </a:bodyPr>
          <a:lstStyle/>
          <a:p>
            <a:r>
              <a:rPr lang="sk-SK" sz="2000" b="1" dirty="0">
                <a:solidFill>
                  <a:schemeClr val="bg1">
                    <a:lumMod val="65000"/>
                  </a:schemeClr>
                </a:solidFill>
              </a:rPr>
              <a:t>Prioritná os 1 </a:t>
            </a:r>
          </a:p>
          <a:p>
            <a:pPr algn="just">
              <a:spcBef>
                <a:spcPts val="600"/>
              </a:spcBef>
            </a:pPr>
            <a:r>
              <a:rPr lang="sk-SK" sz="2000" b="1" dirty="0">
                <a:solidFill>
                  <a:srgbClr val="55B848"/>
                </a:solidFill>
                <a:cs typeface="Tahoma" pitchFamily="34" charset="0"/>
              </a:rPr>
              <a:t>UDRŽATEĽNÉ VYUŽÍVANIE PRÍRODNÝCH ZDROJOV PROSTREDNÍCTVOM ROZVOJA ENVIRONMENTÁLNEJ INFRAŠTRUKTÚRY  (1 441,7 mil. €)</a:t>
            </a:r>
          </a:p>
          <a:p>
            <a:endParaRPr lang="sk-SK" sz="1600" b="1" dirty="0">
              <a:ln w="0"/>
              <a:cs typeface="Arial"/>
            </a:endParaRPr>
          </a:p>
          <a:p>
            <a:r>
              <a:rPr lang="sk-SK" sz="1600" b="1" u="sng" dirty="0" smtClean="0">
                <a:ea typeface="Tahoma" pitchFamily="34" charset="0"/>
                <a:cs typeface="Tahoma" pitchFamily="34" charset="0"/>
              </a:rPr>
              <a:t>Investičná priorita 1.2</a:t>
            </a:r>
            <a:r>
              <a:rPr lang="sk-SK" sz="1600" b="1" dirty="0" smtClean="0">
                <a:ea typeface="Tahoma" pitchFamily="34" charset="0"/>
                <a:cs typeface="Tahoma" pitchFamily="34" charset="0"/>
              </a:rPr>
              <a:t> - Investovanie </a:t>
            </a:r>
            <a:r>
              <a:rPr lang="sk-SK" sz="1600" b="1" dirty="0">
                <a:ea typeface="Tahoma" pitchFamily="34" charset="0"/>
                <a:cs typeface="Tahoma" pitchFamily="34" charset="0"/>
              </a:rPr>
              <a:t>do sektora vodného hospodárstva s cieľom splniť požiadavky environmentálneho acquis Únie a pokryť potreby, ktoré členské štáty špecifikovali v súvislosti s investíciami nad rámec uvedených </a:t>
            </a:r>
            <a:r>
              <a:rPr lang="sk-SK" sz="1600" b="1" dirty="0" smtClean="0">
                <a:ea typeface="Tahoma" pitchFamily="34" charset="0"/>
                <a:cs typeface="Tahoma" pitchFamily="34" charset="0"/>
              </a:rPr>
              <a:t>požiadaviek (519,1 mil. €)</a:t>
            </a:r>
          </a:p>
          <a:p>
            <a:pPr algn="just"/>
            <a:endParaRPr lang="sk-SK" sz="1600" b="1" dirty="0" smtClean="0">
              <a:solidFill>
                <a:srgbClr val="00B050"/>
              </a:solidFill>
              <a:ea typeface="Tahoma" pitchFamily="34" charset="0"/>
              <a:cs typeface="Tahoma" pitchFamily="34" charset="0"/>
            </a:endParaRPr>
          </a:p>
          <a:p>
            <a:pPr algn="just"/>
            <a:r>
              <a:rPr lang="sk-SK" sz="1600" b="1" u="sng" dirty="0" smtClean="0"/>
              <a:t>Špecifické ciele:</a:t>
            </a:r>
            <a:endParaRPr lang="sk-SK" sz="1600" b="1" u="sng" dirty="0"/>
          </a:p>
          <a:p>
            <a:pPr algn="just">
              <a:spcBef>
                <a:spcPts val="1200"/>
              </a:spcBef>
            </a:pPr>
            <a:r>
              <a:rPr lang="sk-SK" sz="1600" u="sng" dirty="0" smtClean="0"/>
              <a:t>ŠC 1.2.1</a:t>
            </a:r>
            <a:r>
              <a:rPr lang="sk-SK" sz="1600" dirty="0" smtClean="0"/>
              <a:t> </a:t>
            </a:r>
            <a:r>
              <a:rPr lang="sk-SK" sz="1600" dirty="0"/>
              <a:t>Zlepšenie odvádzania a čistenia komunálnych odpadových vôd v aglomeráciách nad 2 000 EO v zmysle záväzkov SR voči EÚ,</a:t>
            </a:r>
          </a:p>
          <a:p>
            <a:pPr algn="just">
              <a:spcBef>
                <a:spcPts val="1200"/>
              </a:spcBef>
            </a:pPr>
            <a:r>
              <a:rPr lang="sk-SK" sz="1600" u="sng" dirty="0" smtClean="0"/>
              <a:t>ŠC 1.2.2</a:t>
            </a:r>
            <a:r>
              <a:rPr lang="sk-SK" sz="1600" dirty="0" smtClean="0"/>
              <a:t> </a:t>
            </a:r>
            <a:r>
              <a:rPr lang="sk-SK" sz="1600" dirty="0"/>
              <a:t>Zvýšenie spoľahlivosti úpravy vody odoberanej z veľkokapacitných zdrojov povrchových vôd v záujme zvýšenia bezpečnosti dodávky pitnej vody verejnými vodovodmi,</a:t>
            </a:r>
          </a:p>
          <a:p>
            <a:pPr algn="just">
              <a:spcBef>
                <a:spcPts val="1200"/>
              </a:spcBef>
            </a:pPr>
            <a:r>
              <a:rPr lang="sk-SK" sz="1600" u="sng" dirty="0" smtClean="0"/>
              <a:t>ŠC 1.2.3</a:t>
            </a:r>
            <a:r>
              <a:rPr lang="sk-SK" sz="1600" dirty="0" smtClean="0"/>
              <a:t> </a:t>
            </a:r>
            <a:r>
              <a:rPr lang="sk-SK" sz="1600" dirty="0"/>
              <a:t>Vytvorenie východísk pre stanovenie opatrení smerujúcich k dosiahnutiu dobrého stavu podzemných a povrchových vôd.</a:t>
            </a:r>
          </a:p>
        </p:txBody>
      </p:sp>
    </p:spTree>
    <p:extLst>
      <p:ext uri="{BB962C8B-B14F-4D97-AF65-F5344CB8AC3E}">
        <p14:creationId xmlns:p14="http://schemas.microsoft.com/office/powerpoint/2010/main" val="778661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čísla snímky 3"/>
          <p:cNvSpPr>
            <a:spLocks noGrp="1"/>
          </p:cNvSpPr>
          <p:nvPr>
            <p:ph type="sldNum" sz="quarter" idx="12"/>
          </p:nvPr>
        </p:nvSpPr>
        <p:spPr/>
        <p:txBody>
          <a:bodyPr/>
          <a:lstStyle/>
          <a:p>
            <a:pPr>
              <a:defRPr/>
            </a:pPr>
            <a:fld id="{4B88E068-CD81-431D-836E-A8C50DE5D218}" type="slidenum">
              <a:rPr lang="sk-SK" smtClean="0"/>
              <a:pPr>
                <a:defRPr/>
              </a:pPr>
              <a:t>15</a:t>
            </a:fld>
            <a:endParaRPr lang="sk-SK"/>
          </a:p>
        </p:txBody>
      </p:sp>
      <p:sp>
        <p:nvSpPr>
          <p:cNvPr id="3" name="BlokTextu 2"/>
          <p:cNvSpPr txBox="1"/>
          <p:nvPr/>
        </p:nvSpPr>
        <p:spPr>
          <a:xfrm>
            <a:off x="395536" y="1340768"/>
            <a:ext cx="8136904" cy="2123658"/>
          </a:xfrm>
          <a:prstGeom prst="rect">
            <a:avLst/>
          </a:prstGeom>
          <a:noFill/>
        </p:spPr>
        <p:txBody>
          <a:bodyPr wrap="square" rtlCol="0">
            <a:spAutoFit/>
          </a:bodyPr>
          <a:lstStyle/>
          <a:p>
            <a:pPr algn="just">
              <a:spcBef>
                <a:spcPts val="1200"/>
              </a:spcBef>
            </a:pPr>
            <a:r>
              <a:rPr lang="sk-SK" b="1" dirty="0" smtClean="0"/>
              <a:t>ŠC 1.2.1. </a:t>
            </a:r>
            <a:r>
              <a:rPr lang="sk-SK" b="1" dirty="0"/>
              <a:t>Zlepšenie odvádzania a čistenia komunálnych odpadových vôd v aglomeráciách nad 2 000 EO v zmysle záväzkov SR voči </a:t>
            </a:r>
            <a:r>
              <a:rPr lang="sk-SK" b="1" dirty="0" smtClean="0"/>
              <a:t>EÚ</a:t>
            </a:r>
          </a:p>
          <a:p>
            <a:pPr algn="just"/>
            <a:endParaRPr lang="sk-SK" sz="1600" i="1" dirty="0" smtClean="0"/>
          </a:p>
          <a:p>
            <a:pPr algn="just"/>
            <a:r>
              <a:rPr lang="sk-SK" sz="1600" dirty="0" smtClean="0"/>
              <a:t>- vychádza z</a:t>
            </a:r>
            <a:r>
              <a:rPr lang="sk-SK" sz="1600" dirty="0"/>
              <a:t> </a:t>
            </a:r>
            <a:r>
              <a:rPr lang="sk-SK" sz="1600" dirty="0" smtClean="0"/>
              <a:t>požiadaviek Rámcovej smernice o vode - </a:t>
            </a:r>
            <a:r>
              <a:rPr lang="sk-SK" sz="1600" dirty="0"/>
              <a:t>dosiahnuť dobrý stav </a:t>
            </a:r>
            <a:r>
              <a:rPr lang="sk-SK" sz="1600" dirty="0" smtClean="0"/>
              <a:t>vôd</a:t>
            </a:r>
          </a:p>
          <a:p>
            <a:pPr algn="just"/>
            <a:r>
              <a:rPr lang="sk-SK" sz="1600" dirty="0" smtClean="0"/>
              <a:t>- je </a:t>
            </a:r>
            <a:r>
              <a:rPr lang="sk-SK" sz="1600" dirty="0"/>
              <a:t>zameraný na zlepšenie zberu, čistenia a vypúšťania komunálnych odpadových vôd v aglomeráciách nad 2 000 </a:t>
            </a:r>
            <a:r>
              <a:rPr lang="sk-SK" sz="1600" dirty="0" smtClean="0"/>
              <a:t>EO a </a:t>
            </a:r>
            <a:r>
              <a:rPr lang="sk-SK" sz="1600" dirty="0"/>
              <a:t>v chránených vodohospodárskych oblastiach v aglomeráciách do 2 </a:t>
            </a:r>
            <a:r>
              <a:rPr lang="sk-SK" sz="1600" dirty="0" smtClean="0"/>
              <a:t>000 EO </a:t>
            </a:r>
            <a:endParaRPr lang="sk-SK" sz="1600" dirty="0"/>
          </a:p>
          <a:p>
            <a:pPr algn="just"/>
            <a:endParaRPr lang="sk-SK" sz="1600" b="1" dirty="0" smtClean="0">
              <a:solidFill>
                <a:srgbClr val="00B050"/>
              </a:solidFill>
              <a:ea typeface="Tahoma" pitchFamily="34" charset="0"/>
              <a:cs typeface="Tahoma" pitchFamily="34" charset="0"/>
            </a:endParaRPr>
          </a:p>
        </p:txBody>
      </p:sp>
      <p:pic>
        <p:nvPicPr>
          <p:cNvPr id="1027" name="Picture 3" descr="C:\Users\zdenka.kurcikova\Documents\Prezentacie\Holic\20150422_10273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3525982"/>
            <a:ext cx="6768752" cy="2567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570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836712"/>
            <a:ext cx="8568952" cy="432048"/>
          </a:xfrm>
        </p:spPr>
        <p:txBody>
          <a:bodyPr>
            <a:normAutofit fontScale="90000"/>
          </a:bodyPr>
          <a:lstStyle/>
          <a:p>
            <a:r>
              <a:rPr lang="sk-SK" sz="2400" b="1" dirty="0" smtClean="0"/>
              <a:t/>
            </a:r>
            <a:br>
              <a:rPr lang="sk-SK" sz="2400" b="1" dirty="0" smtClean="0"/>
            </a:br>
            <a:r>
              <a:rPr lang="sk-SK" sz="2400" b="1" dirty="0">
                <a:solidFill>
                  <a:schemeClr val="tx1"/>
                </a:solidFill>
              </a:rPr>
              <a:t/>
            </a:r>
            <a:br>
              <a:rPr lang="sk-SK" sz="2400" b="1" dirty="0">
                <a:solidFill>
                  <a:schemeClr val="tx1"/>
                </a:solidFill>
              </a:rPr>
            </a:br>
            <a:endParaRPr lang="sk-SK" sz="2400" b="1" dirty="0">
              <a:solidFill>
                <a:schemeClr val="tx1"/>
              </a:solidFill>
            </a:endParaRPr>
          </a:p>
        </p:txBody>
      </p:sp>
      <p:sp>
        <p:nvSpPr>
          <p:cNvPr id="3" name="Zástupný symbol obsahu 2"/>
          <p:cNvSpPr>
            <a:spLocks noGrp="1"/>
          </p:cNvSpPr>
          <p:nvPr>
            <p:ph idx="1"/>
          </p:nvPr>
        </p:nvSpPr>
        <p:spPr>
          <a:xfrm>
            <a:off x="467544" y="1268760"/>
            <a:ext cx="8208912" cy="5400600"/>
          </a:xfrm>
        </p:spPr>
        <p:txBody>
          <a:bodyPr>
            <a:noAutofit/>
          </a:bodyPr>
          <a:lstStyle/>
          <a:p>
            <a:pPr marL="0" indent="0" algn="just">
              <a:buNone/>
            </a:pPr>
            <a:endParaRPr lang="sk-SK" sz="900" dirty="0" smtClean="0"/>
          </a:p>
          <a:p>
            <a:pPr marL="0" indent="0" algn="just">
              <a:buNone/>
            </a:pPr>
            <a:r>
              <a:rPr lang="sk-SK" sz="1800" b="1" dirty="0"/>
              <a:t>ŠC 1.2.1. Zlepšenie odvádzania a čistenia komunálnych odpadových vôd v aglomeráciách nad 2 000 EO v zmysle záväzkov SR voči EÚ</a:t>
            </a:r>
          </a:p>
          <a:p>
            <a:pPr marL="0" indent="0" algn="just">
              <a:buNone/>
            </a:pPr>
            <a:endParaRPr lang="sk-SK" sz="1800" u="sng" dirty="0" smtClean="0">
              <a:solidFill>
                <a:srgbClr val="FF0000"/>
              </a:solidFill>
              <a:ea typeface="Tahoma" panose="020B0604030504040204" pitchFamily="34" charset="0"/>
              <a:cs typeface="Tahoma" panose="020B0604030504040204" pitchFamily="34" charset="0"/>
            </a:endParaRPr>
          </a:p>
          <a:p>
            <a:pPr marL="0" indent="0" algn="just">
              <a:buNone/>
            </a:pPr>
            <a:r>
              <a:rPr lang="sk-SK" sz="1800" b="1" u="sng" dirty="0" smtClean="0">
                <a:ea typeface="Tahoma" panose="020B0604030504040204" pitchFamily="34" charset="0"/>
                <a:cs typeface="Tahoma" panose="020B0604030504040204" pitchFamily="34" charset="0"/>
              </a:rPr>
              <a:t>Hlavné aktivity:</a:t>
            </a:r>
            <a:endParaRPr lang="sk-SK" sz="1800" b="1" u="sng" dirty="0">
              <a:ea typeface="Tahoma" panose="020B0604030504040204" pitchFamily="34" charset="0"/>
              <a:cs typeface="Tahoma" panose="020B0604030504040204" pitchFamily="34" charset="0"/>
            </a:endParaRPr>
          </a:p>
          <a:p>
            <a:pPr marL="0" indent="0" algn="just">
              <a:buNone/>
            </a:pPr>
            <a:endParaRPr lang="sk-SK" sz="1600" b="1" dirty="0" smtClean="0"/>
          </a:p>
          <a:p>
            <a:pPr lvl="0" algn="just">
              <a:buFont typeface="+mj-lt"/>
              <a:buAutoNum type="alphaUcPeriod"/>
            </a:pPr>
            <a:r>
              <a:rPr lang="sk-SK" sz="1800" dirty="0" smtClean="0"/>
              <a:t>Budovanie </a:t>
            </a:r>
            <a:r>
              <a:rPr lang="sk-SK" sz="1800" dirty="0"/>
              <a:t>verejných kanalizácií a čistiarní odpadových vôd </a:t>
            </a:r>
            <a:r>
              <a:rPr lang="sk-SK" sz="1800" dirty="0" smtClean="0"/>
              <a:t>pre  aglomerácie  nad  2 000 </a:t>
            </a:r>
            <a:r>
              <a:rPr lang="sk-SK" sz="1800" dirty="0"/>
              <a:t>EO v zmysle záväzkov SR voči </a:t>
            </a:r>
            <a:r>
              <a:rPr lang="sk-SK" sz="1800" dirty="0" smtClean="0"/>
              <a:t>EÚ,</a:t>
            </a:r>
          </a:p>
          <a:p>
            <a:pPr lvl="0" algn="just">
              <a:buFont typeface="+mj-lt"/>
              <a:buAutoNum type="alphaUcPeriod"/>
            </a:pPr>
            <a:endParaRPr lang="sk-SK" sz="1800" dirty="0" smtClean="0"/>
          </a:p>
          <a:p>
            <a:pPr algn="just">
              <a:buFont typeface="+mj-lt"/>
              <a:buAutoNum type="alphaUcPeriod"/>
            </a:pPr>
            <a:r>
              <a:rPr lang="sk-SK" sz="1800" dirty="0" smtClean="0"/>
              <a:t>Podpora realizácie infraštruktúry v oblasti </a:t>
            </a:r>
            <a:r>
              <a:rPr lang="sk-SK" sz="1800" dirty="0" err="1" smtClean="0"/>
              <a:t>odkanalizovania</a:t>
            </a:r>
            <a:r>
              <a:rPr lang="sk-SK" sz="1800" dirty="0" smtClean="0"/>
              <a:t> a čistenia odpadových vôd, ktoré prispejú k zlepšeniu kvality vody v chránených vodohospodárskych oblastiach, v ktorých sú veľkokapacitné zdroje podzemných vôd, kde nebol identifikovaný dobrý stav vôd alebo bol identifikovaný vodný útvar ako rizikový.</a:t>
            </a:r>
          </a:p>
          <a:p>
            <a:pPr marL="0" indent="0" algn="just">
              <a:buNone/>
            </a:pPr>
            <a:endParaRPr lang="sk-SK" sz="1650" b="1" u="sng" dirty="0" smtClean="0"/>
          </a:p>
        </p:txBody>
      </p:sp>
    </p:spTree>
    <p:extLst>
      <p:ext uri="{BB962C8B-B14F-4D97-AF65-F5344CB8AC3E}">
        <p14:creationId xmlns:p14="http://schemas.microsoft.com/office/powerpoint/2010/main" val="20048403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836712"/>
            <a:ext cx="8568952" cy="144016"/>
          </a:xfrm>
        </p:spPr>
        <p:txBody>
          <a:bodyPr>
            <a:normAutofit fontScale="90000"/>
          </a:bodyPr>
          <a:lstStyle/>
          <a:p>
            <a:r>
              <a:rPr lang="sk-SK" sz="2400" b="1" dirty="0" smtClean="0"/>
              <a:t/>
            </a:r>
            <a:br>
              <a:rPr lang="sk-SK" sz="2400" b="1" dirty="0" smtClean="0"/>
            </a:br>
            <a:endParaRPr lang="sk-SK" sz="2200" b="1" dirty="0"/>
          </a:p>
        </p:txBody>
      </p:sp>
      <p:sp>
        <p:nvSpPr>
          <p:cNvPr id="3" name="Zástupný symbol obsahu 2"/>
          <p:cNvSpPr>
            <a:spLocks noGrp="1"/>
          </p:cNvSpPr>
          <p:nvPr>
            <p:ph idx="1"/>
          </p:nvPr>
        </p:nvSpPr>
        <p:spPr>
          <a:xfrm>
            <a:off x="251520" y="1412776"/>
            <a:ext cx="8712968" cy="5832648"/>
          </a:xfrm>
        </p:spPr>
        <p:txBody>
          <a:bodyPr>
            <a:noAutofit/>
          </a:bodyPr>
          <a:lstStyle/>
          <a:p>
            <a:pPr marL="0" indent="0" algn="just">
              <a:buNone/>
            </a:pPr>
            <a:endParaRPr lang="sk-SK" sz="1650" b="1" dirty="0"/>
          </a:p>
          <a:p>
            <a:pPr lvl="0" algn="just">
              <a:buFont typeface="+mj-lt"/>
              <a:buAutoNum type="alphaUcPeriod"/>
            </a:pPr>
            <a:r>
              <a:rPr lang="sk-SK" sz="1600" b="1" dirty="0" smtClean="0"/>
              <a:t>Budovanie </a:t>
            </a:r>
            <a:r>
              <a:rPr lang="sk-SK" sz="1600" b="1" dirty="0"/>
              <a:t>verejných kanalizácií a čistiarní odpadových vôd pre aglomerácie nad 2 000 EO v zmysle záväzkov SR voči </a:t>
            </a:r>
            <a:r>
              <a:rPr lang="sk-SK" sz="1600" b="1" dirty="0" smtClean="0"/>
              <a:t>EÚ</a:t>
            </a:r>
          </a:p>
          <a:p>
            <a:pPr marL="0" lvl="0" indent="0" algn="just">
              <a:buNone/>
            </a:pPr>
            <a:endParaRPr lang="sk-SK" sz="1600" dirty="0" smtClean="0"/>
          </a:p>
          <a:p>
            <a:pPr marL="0" indent="0" algn="just">
              <a:buNone/>
            </a:pPr>
            <a:r>
              <a:rPr lang="sk-SK" sz="1600" u="sng" dirty="0" smtClean="0"/>
              <a:t>Príklady podporovaných opatrení:</a:t>
            </a:r>
          </a:p>
          <a:p>
            <a:pPr>
              <a:spcBef>
                <a:spcPts val="1200"/>
              </a:spcBef>
              <a:buFontTx/>
              <a:buChar char="-"/>
            </a:pPr>
            <a:r>
              <a:rPr lang="sk-SK" sz="1600" dirty="0" smtClean="0"/>
              <a:t>výstavba</a:t>
            </a:r>
            <a:r>
              <a:rPr lang="sk-SK" sz="1600" dirty="0"/>
              <a:t>, rozšírenie a zvýšenie kapacity stokových sietí v aglomeráciách nad 10 000 EO, výstavba, rozšírenie a zvýšenie kapacity čistiarní odpadových vôd v aglomeráciách nad 10 000 EO</a:t>
            </a:r>
            <a:r>
              <a:rPr lang="sk-SK" sz="1600" dirty="0" smtClean="0"/>
              <a:t>;</a:t>
            </a:r>
          </a:p>
          <a:p>
            <a:pPr>
              <a:buFontTx/>
              <a:buChar char="-"/>
            </a:pPr>
            <a:r>
              <a:rPr lang="sk-SK" sz="1600" dirty="0" smtClean="0"/>
              <a:t>výstavba</a:t>
            </a:r>
            <a:r>
              <a:rPr lang="sk-SK" sz="1600" dirty="0"/>
              <a:t>, rozšírenie a zvýšenie kapacity stokových sietí v aglomeráciách od 2 000 - 10 000 </a:t>
            </a:r>
            <a:r>
              <a:rPr lang="sk-SK" sz="1600" dirty="0" smtClean="0"/>
              <a:t>EO, výstavba</a:t>
            </a:r>
            <a:r>
              <a:rPr lang="sk-SK" sz="1600" dirty="0"/>
              <a:t>, rozšírenie a zvýšenie kapacity čistiarní odpadových vôd v aglomeráciách od 2 000 - 10 000 </a:t>
            </a:r>
            <a:r>
              <a:rPr lang="sk-SK" sz="1600" dirty="0" smtClean="0"/>
              <a:t>EO; </a:t>
            </a:r>
          </a:p>
          <a:p>
            <a:pPr>
              <a:buFontTx/>
              <a:buChar char="-"/>
            </a:pPr>
            <a:r>
              <a:rPr lang="sk-SK" sz="1600" dirty="0" smtClean="0"/>
              <a:t>v </a:t>
            </a:r>
            <a:r>
              <a:rPr lang="sk-SK" sz="1600" dirty="0"/>
              <a:t>aglomeráciách do 2 000 EO výstavba čistiarní odpadových vôd v prípadoch, ak už je vybudovaná stoková sieť min. na 80 % celej predmetnej aglomerácie.</a:t>
            </a:r>
          </a:p>
          <a:p>
            <a:pPr marL="0" indent="0" algn="just">
              <a:buNone/>
            </a:pPr>
            <a:endParaRPr lang="sk-SK" sz="1600" b="1" u="sng" dirty="0" smtClean="0"/>
          </a:p>
        </p:txBody>
      </p:sp>
    </p:spTree>
    <p:extLst>
      <p:ext uri="{BB962C8B-B14F-4D97-AF65-F5344CB8AC3E}">
        <p14:creationId xmlns:p14="http://schemas.microsoft.com/office/powerpoint/2010/main" val="2354359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836712"/>
            <a:ext cx="8568952" cy="1143000"/>
          </a:xfrm>
        </p:spPr>
        <p:txBody>
          <a:bodyPr>
            <a:normAutofit fontScale="90000"/>
          </a:bodyPr>
          <a:lstStyle/>
          <a:p>
            <a:r>
              <a:rPr lang="sk-SK" sz="2400" b="1" dirty="0" smtClean="0"/>
              <a:t/>
            </a:r>
            <a:br>
              <a:rPr lang="sk-SK" sz="2400" b="1" dirty="0" smtClean="0"/>
            </a:br>
            <a:r>
              <a:rPr lang="sk-SK" sz="2400" b="1" dirty="0"/>
              <a:t/>
            </a:r>
            <a:br>
              <a:rPr lang="sk-SK" sz="2400" b="1" dirty="0"/>
            </a:br>
            <a:r>
              <a:rPr lang="sk-SK" sz="2400" b="1" dirty="0">
                <a:solidFill>
                  <a:schemeClr val="tx1"/>
                </a:solidFill>
              </a:rPr>
              <a:t/>
            </a:r>
            <a:br>
              <a:rPr lang="sk-SK" sz="2400" b="1" dirty="0">
                <a:solidFill>
                  <a:schemeClr val="tx1"/>
                </a:solidFill>
              </a:rPr>
            </a:br>
            <a:endParaRPr lang="sk-SK" sz="2400" b="1" dirty="0">
              <a:solidFill>
                <a:schemeClr val="tx1"/>
              </a:solidFill>
            </a:endParaRPr>
          </a:p>
        </p:txBody>
      </p:sp>
      <p:sp>
        <p:nvSpPr>
          <p:cNvPr id="3" name="Zástupný symbol obsahu 2"/>
          <p:cNvSpPr>
            <a:spLocks noGrp="1"/>
          </p:cNvSpPr>
          <p:nvPr>
            <p:ph idx="1"/>
          </p:nvPr>
        </p:nvSpPr>
        <p:spPr>
          <a:xfrm>
            <a:off x="251520" y="1700808"/>
            <a:ext cx="8712968" cy="4248472"/>
          </a:xfrm>
        </p:spPr>
        <p:txBody>
          <a:bodyPr>
            <a:noAutofit/>
          </a:bodyPr>
          <a:lstStyle/>
          <a:p>
            <a:pPr marL="0" indent="0" algn="just">
              <a:buNone/>
            </a:pPr>
            <a:r>
              <a:rPr lang="sk-SK" sz="1600" b="1" dirty="0" smtClean="0"/>
              <a:t>B. Podpora realizácie infraštruktúry v oblasti </a:t>
            </a:r>
            <a:r>
              <a:rPr lang="sk-SK" sz="1600" b="1" dirty="0" err="1" smtClean="0"/>
              <a:t>odkanalizovania</a:t>
            </a:r>
            <a:r>
              <a:rPr lang="sk-SK" sz="1600" b="1" dirty="0" smtClean="0"/>
              <a:t> a čistenia odpadových vôd, ktoré prispejú k zlepšeniu kvality vody v chránených vodohospodárskych oblastiach, v ktorých sú veľkokapacitné zdroje podzemných vôd, kde nebol identifikovaný dobrý stav vôd alebo bol identifikovaný vodný útvar ako rizikový.</a:t>
            </a:r>
          </a:p>
          <a:p>
            <a:pPr marL="0" indent="0" algn="just">
              <a:buNone/>
            </a:pPr>
            <a:endParaRPr lang="sk-SK" sz="1600" b="1" u="sng" dirty="0" smtClean="0"/>
          </a:p>
          <a:p>
            <a:pPr marL="0" indent="0" algn="just">
              <a:buNone/>
            </a:pPr>
            <a:r>
              <a:rPr lang="sk-SK" sz="1600" u="sng" dirty="0"/>
              <a:t>Príklady podporovaných opatrení:</a:t>
            </a:r>
          </a:p>
          <a:p>
            <a:pPr algn="just">
              <a:spcBef>
                <a:spcPts val="1200"/>
              </a:spcBef>
              <a:buFontTx/>
              <a:buChar char="-"/>
            </a:pPr>
            <a:r>
              <a:rPr lang="sk-SK" sz="1600" dirty="0" smtClean="0"/>
              <a:t>výstavba </a:t>
            </a:r>
            <a:r>
              <a:rPr lang="sk-SK" sz="1600" dirty="0"/>
              <a:t>stokovej siete a </a:t>
            </a:r>
            <a:r>
              <a:rPr lang="sk-SK" sz="1600" dirty="0" smtClean="0"/>
              <a:t>ČOV v </a:t>
            </a:r>
            <a:r>
              <a:rPr lang="sk-SK" sz="1600" dirty="0"/>
              <a:t>aglomeráciách do 2 000 </a:t>
            </a:r>
            <a:r>
              <a:rPr lang="sk-SK" sz="1600" dirty="0" smtClean="0"/>
              <a:t>EO vo vyčlenených územiach</a:t>
            </a:r>
            <a:endParaRPr lang="sk-SK" sz="1600" dirty="0"/>
          </a:p>
          <a:p>
            <a:pPr algn="just">
              <a:spcBef>
                <a:spcPts val="1200"/>
              </a:spcBef>
              <a:buFontTx/>
              <a:buChar char="-"/>
            </a:pPr>
            <a:endParaRPr lang="sk-SK" sz="1600" dirty="0" smtClean="0"/>
          </a:p>
          <a:p>
            <a:pPr marL="0" indent="0" algn="just">
              <a:buNone/>
            </a:pPr>
            <a:r>
              <a:rPr lang="sk-SK" sz="1600" u="sng" dirty="0" smtClean="0"/>
              <a:t>Oprávnení </a:t>
            </a:r>
            <a:r>
              <a:rPr lang="sk-SK" sz="1600" u="sng" dirty="0"/>
              <a:t>prijímatelia pre </a:t>
            </a:r>
            <a:r>
              <a:rPr lang="sk-SK" sz="1600" u="sng" dirty="0" smtClean="0"/>
              <a:t>aktivity A</a:t>
            </a:r>
            <a:r>
              <a:rPr lang="sk-SK" sz="1600" u="sng" dirty="0"/>
              <a:t>. a B</a:t>
            </a:r>
            <a:r>
              <a:rPr lang="sk-SK" sz="1600" u="sng" dirty="0" smtClean="0"/>
              <a:t>.:</a:t>
            </a:r>
            <a:endParaRPr lang="sk-SK" sz="1600" u="sng" dirty="0"/>
          </a:p>
          <a:p>
            <a:pPr lvl="0">
              <a:spcBef>
                <a:spcPts val="1200"/>
              </a:spcBef>
              <a:buFont typeface="Calibri" panose="020F0502020204030204" pitchFamily="34" charset="0"/>
              <a:buChar char="‐"/>
            </a:pPr>
            <a:r>
              <a:rPr lang="sk-SK" sz="1600" dirty="0" smtClean="0"/>
              <a:t>obce</a:t>
            </a:r>
            <a:endParaRPr lang="sk-SK" sz="1600" dirty="0"/>
          </a:p>
          <a:p>
            <a:pPr lvl="0">
              <a:buFont typeface="Calibri" panose="020F0502020204030204" pitchFamily="34" charset="0"/>
              <a:buChar char="‐"/>
            </a:pPr>
            <a:r>
              <a:rPr lang="sk-SK" sz="1600" dirty="0" smtClean="0"/>
              <a:t>združenia obcí</a:t>
            </a:r>
            <a:endParaRPr lang="sk-SK" sz="1600" dirty="0"/>
          </a:p>
          <a:p>
            <a:pPr lvl="0">
              <a:buFont typeface="Calibri" panose="020F0502020204030204" pitchFamily="34" charset="0"/>
              <a:buChar char="‐"/>
            </a:pPr>
            <a:r>
              <a:rPr lang="sk-SK" sz="1600" dirty="0"/>
              <a:t>vlastníci verejných kanalizácií podľa zákona o verejných vodovodoch a verejných </a:t>
            </a:r>
            <a:r>
              <a:rPr lang="sk-SK" sz="1600" dirty="0" smtClean="0"/>
              <a:t>kanalizáciách</a:t>
            </a:r>
            <a:endParaRPr lang="sk-SK" sz="1600" dirty="0"/>
          </a:p>
          <a:p>
            <a:pPr>
              <a:buFont typeface="Calibri" panose="020F0502020204030204" pitchFamily="34" charset="0"/>
              <a:buChar char="‐"/>
            </a:pPr>
            <a:r>
              <a:rPr lang="sk-SK" sz="1600" dirty="0"/>
              <a:t>právnické osoby oprávnené na podnikanie v oblasti verejných kanalizácií vymedzené v zákone o verejných vodovodoch a verejných </a:t>
            </a:r>
            <a:r>
              <a:rPr lang="sk-SK" sz="1600" dirty="0" smtClean="0"/>
              <a:t>kanalizáciách</a:t>
            </a:r>
            <a:endParaRPr lang="sk-SK" sz="1600" dirty="0"/>
          </a:p>
          <a:p>
            <a:pPr marL="0" indent="0" algn="just">
              <a:spcBef>
                <a:spcPts val="1200"/>
              </a:spcBef>
              <a:buNone/>
            </a:pPr>
            <a:endParaRPr lang="sk-SK" sz="1600" dirty="0"/>
          </a:p>
        </p:txBody>
      </p:sp>
    </p:spTree>
    <p:extLst>
      <p:ext uri="{BB962C8B-B14F-4D97-AF65-F5344CB8AC3E}">
        <p14:creationId xmlns:p14="http://schemas.microsoft.com/office/powerpoint/2010/main" val="6517752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980728"/>
            <a:ext cx="8568952" cy="432048"/>
          </a:xfrm>
        </p:spPr>
        <p:txBody>
          <a:bodyPr>
            <a:normAutofit fontScale="90000"/>
          </a:bodyPr>
          <a:lstStyle/>
          <a:p>
            <a:r>
              <a:rPr lang="sk-SK" sz="2400" dirty="0"/>
              <a:t/>
            </a:r>
            <a:br>
              <a:rPr lang="sk-SK" sz="2400" dirty="0"/>
            </a:br>
            <a:endParaRPr lang="sk-SK" sz="2200" b="0" dirty="0">
              <a:solidFill>
                <a:schemeClr val="accent1"/>
              </a:solidFill>
              <a:latin typeface="+mn-lt"/>
              <a:ea typeface="+mn-ea"/>
              <a:cs typeface="+mn-cs"/>
            </a:endParaRPr>
          </a:p>
        </p:txBody>
      </p:sp>
      <p:sp>
        <p:nvSpPr>
          <p:cNvPr id="3" name="Zástupný symbol obsahu 2"/>
          <p:cNvSpPr>
            <a:spLocks noGrp="1"/>
          </p:cNvSpPr>
          <p:nvPr>
            <p:ph idx="1"/>
          </p:nvPr>
        </p:nvSpPr>
        <p:spPr>
          <a:xfrm>
            <a:off x="179512" y="1412776"/>
            <a:ext cx="8712968" cy="5184576"/>
          </a:xfrm>
        </p:spPr>
        <p:txBody>
          <a:bodyPr>
            <a:noAutofit/>
          </a:bodyPr>
          <a:lstStyle/>
          <a:p>
            <a:pPr marL="0" indent="0" algn="just">
              <a:spcBef>
                <a:spcPts val="1200"/>
              </a:spcBef>
              <a:buNone/>
            </a:pPr>
            <a:r>
              <a:rPr lang="sk-SK" sz="1800" b="1" dirty="0"/>
              <a:t>ŠC 1.2.2 Zvýšenie spoľahlivosti úpravy vody odoberanej z veľkokapacitných zdrojov povrchových vôd v záujme zvýšenia bezpečnosti dodávky pitnej vody verejnými </a:t>
            </a:r>
            <a:r>
              <a:rPr lang="sk-SK" sz="1800" b="1" dirty="0" smtClean="0"/>
              <a:t>vodovodmi</a:t>
            </a:r>
          </a:p>
          <a:p>
            <a:pPr marL="0" indent="0" algn="just">
              <a:spcBef>
                <a:spcPts val="1200"/>
              </a:spcBef>
              <a:buNone/>
            </a:pPr>
            <a:r>
              <a:rPr lang="sk-SK" sz="1600" dirty="0"/>
              <a:t>J</a:t>
            </a:r>
            <a:r>
              <a:rPr lang="sk-SK" sz="1600" dirty="0" smtClean="0"/>
              <a:t>e zameraný na zlepšenie </a:t>
            </a:r>
            <a:r>
              <a:rPr lang="sk-SK" sz="1600" dirty="0"/>
              <a:t>kvality pitnej vody </a:t>
            </a:r>
            <a:r>
              <a:rPr lang="sk-SK" sz="1600" dirty="0" smtClean="0"/>
              <a:t>prostredníctvom:</a:t>
            </a:r>
          </a:p>
          <a:p>
            <a:pPr marL="0" indent="0" algn="just">
              <a:spcBef>
                <a:spcPts val="1200"/>
              </a:spcBef>
              <a:buNone/>
            </a:pPr>
            <a:r>
              <a:rPr lang="sk-SK" sz="1600" dirty="0" smtClean="0"/>
              <a:t>- intenzifikácie </a:t>
            </a:r>
            <a:r>
              <a:rPr lang="sk-SK" sz="1600" dirty="0"/>
              <a:t>a modernizácie úpravní povrchových vôd pre veľkokapacitné </a:t>
            </a:r>
            <a:r>
              <a:rPr lang="sk-SK" sz="1600" dirty="0" smtClean="0"/>
              <a:t>zdroje a</a:t>
            </a:r>
          </a:p>
          <a:p>
            <a:pPr marL="0" indent="0" algn="just">
              <a:spcBef>
                <a:spcPts val="1200"/>
              </a:spcBef>
              <a:buNone/>
            </a:pPr>
            <a:r>
              <a:rPr lang="sk-SK" sz="1600" dirty="0" smtClean="0"/>
              <a:t>- výstavby </a:t>
            </a:r>
            <a:r>
              <a:rPr lang="sk-SK" sz="1600" dirty="0"/>
              <a:t>verejných vodovodov v prípade súbežného </a:t>
            </a:r>
            <a:r>
              <a:rPr lang="sk-SK" sz="1600" dirty="0" smtClean="0"/>
              <a:t>budovania s kanalizáciou.</a:t>
            </a:r>
            <a:endParaRPr lang="sk-SK" sz="1600" dirty="0"/>
          </a:p>
          <a:p>
            <a:pPr marL="0" indent="0" algn="just">
              <a:buNone/>
            </a:pPr>
            <a:endParaRPr lang="sk-SK" sz="1600" dirty="0" smtClean="0"/>
          </a:p>
          <a:p>
            <a:pPr marL="0" indent="0" algn="just">
              <a:buNone/>
            </a:pPr>
            <a:endParaRPr lang="sk-SK" sz="1600" dirty="0"/>
          </a:p>
          <a:p>
            <a:pPr marL="0" indent="0" algn="just">
              <a:buNone/>
            </a:pPr>
            <a:endParaRPr lang="sk-SK" sz="1650" b="1" u="sng" dirty="0" smtClean="0"/>
          </a:p>
        </p:txBody>
      </p:sp>
      <p:pic>
        <p:nvPicPr>
          <p:cNvPr id="4" name="Picture 2" descr="\\Zp\Groups\EURO\Vzorové projekty ORIP\REPIS\pripravene REPIS\REPIS navstivene projekty november\1.1. KE Nizna Rybnica\Nižná Rybnica počas realizácie 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210"/>
          <a:stretch/>
        </p:blipFill>
        <p:spPr bwMode="auto">
          <a:xfrm>
            <a:off x="383212" y="3789040"/>
            <a:ext cx="5772964" cy="237626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naradicko.sk/sub/naradicko.sk/images/thumb_vod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3717032"/>
            <a:ext cx="2539512" cy="2387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8191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čísla snímky 3"/>
          <p:cNvSpPr>
            <a:spLocks noGrp="1"/>
          </p:cNvSpPr>
          <p:nvPr>
            <p:ph type="sldNum" sz="quarter" idx="12"/>
          </p:nvPr>
        </p:nvSpPr>
        <p:spPr/>
        <p:txBody>
          <a:bodyPr/>
          <a:lstStyle/>
          <a:p>
            <a:fld id="{8EF97D0C-7238-4109-A26B-BD75EB33D0D4}" type="slidenum">
              <a:rPr lang="sk-SK" smtClean="0">
                <a:solidFill>
                  <a:prstClr val="white"/>
                </a:solidFill>
              </a:rPr>
              <a:pPr/>
              <a:t>2</a:t>
            </a:fld>
            <a:endParaRPr lang="sk-SK" dirty="0">
              <a:solidFill>
                <a:prstClr val="white"/>
              </a:solidFill>
            </a:endParaRPr>
          </a:p>
        </p:txBody>
      </p:sp>
      <p:graphicFrame>
        <p:nvGraphicFramePr>
          <p:cNvPr id="6" name="Zástupný symbol obsahu 3"/>
          <p:cNvGraphicFramePr>
            <a:graphicFrameLocks/>
          </p:cNvGraphicFramePr>
          <p:nvPr>
            <p:extLst>
              <p:ext uri="{D42A27DB-BD31-4B8C-83A1-F6EECF244321}">
                <p14:modId xmlns:p14="http://schemas.microsoft.com/office/powerpoint/2010/main" val="3103384743"/>
              </p:ext>
            </p:extLst>
          </p:nvPr>
        </p:nvGraphicFramePr>
        <p:xfrm>
          <a:off x="323528" y="3861048"/>
          <a:ext cx="8064896" cy="1971180"/>
        </p:xfrm>
        <a:graphic>
          <a:graphicData uri="http://schemas.openxmlformats.org/drawingml/2006/table">
            <a:tbl>
              <a:tblPr firstRow="1" bandRow="1">
                <a:tableStyleId>{5C22544A-7EE6-4342-B048-85BDC9FD1C3A}</a:tableStyleId>
              </a:tblPr>
              <a:tblGrid>
                <a:gridCol w="2276131"/>
                <a:gridCol w="5788765"/>
              </a:tblGrid>
              <a:tr h="361707">
                <a:tc gridSpan="2">
                  <a:txBody>
                    <a:bodyPr/>
                    <a:lstStyle/>
                    <a:p>
                      <a:pPr algn="l"/>
                      <a:r>
                        <a:rPr lang="sk-SK" sz="1600" dirty="0" smtClean="0">
                          <a:solidFill>
                            <a:schemeClr val="tx1">
                              <a:lumMod val="65000"/>
                              <a:lumOff val="35000"/>
                            </a:schemeClr>
                          </a:solidFill>
                        </a:rPr>
                        <a:t>IMPLEMENTAČNÁ</a:t>
                      </a:r>
                      <a:r>
                        <a:rPr lang="sk-SK" sz="1600" baseline="0" dirty="0" smtClean="0">
                          <a:solidFill>
                            <a:schemeClr val="tx1">
                              <a:lumMod val="65000"/>
                              <a:lumOff val="35000"/>
                            </a:schemeClr>
                          </a:solidFill>
                        </a:rPr>
                        <a:t> ŠTRUKTÚRA</a:t>
                      </a:r>
                      <a:endParaRPr lang="sk-SK" sz="1600" dirty="0">
                        <a:solidFill>
                          <a:schemeClr val="tx1">
                            <a:lumMod val="65000"/>
                            <a:lumOff val="35000"/>
                          </a:schemeClr>
                        </a:solidFill>
                      </a:endParaRPr>
                    </a:p>
                  </a:txBody>
                  <a:tcPr>
                    <a:solidFill>
                      <a:srgbClr val="E5E5FF">
                        <a:alpha val="99000"/>
                      </a:srgbClr>
                    </a:solidFill>
                  </a:tcPr>
                </a:tc>
                <a:tc hMerge="1">
                  <a:txBody>
                    <a:bodyPr/>
                    <a:lstStyle/>
                    <a:p>
                      <a:pPr algn="ctr"/>
                      <a:endParaRPr lang="sk-SK" sz="1600" dirty="0">
                        <a:solidFill>
                          <a:schemeClr val="tx1">
                            <a:lumMod val="65000"/>
                            <a:lumOff val="35000"/>
                          </a:schemeClr>
                        </a:solidFill>
                      </a:endParaRPr>
                    </a:p>
                  </a:txBody>
                  <a:tcPr>
                    <a:solidFill>
                      <a:srgbClr val="E5E5FF"/>
                    </a:solidFill>
                  </a:tcPr>
                </a:tc>
              </a:tr>
              <a:tr h="394589">
                <a:tc>
                  <a:txBody>
                    <a:bodyPr/>
                    <a:lstStyle/>
                    <a:p>
                      <a:pPr algn="l"/>
                      <a:r>
                        <a:rPr lang="sk-SK" sz="1600" b="1" kern="1200" dirty="0" smtClean="0">
                          <a:solidFill>
                            <a:schemeClr val="dk1"/>
                          </a:solidFill>
                          <a:effectLst/>
                          <a:latin typeface="+mn-lt"/>
                          <a:ea typeface="+mn-ea"/>
                          <a:cs typeface="+mn-cs"/>
                        </a:rPr>
                        <a:t>Riadiaci</a:t>
                      </a:r>
                      <a:r>
                        <a:rPr lang="sk-SK" sz="1600" b="1" kern="1200" baseline="0" dirty="0" smtClean="0">
                          <a:solidFill>
                            <a:schemeClr val="dk1"/>
                          </a:solidFill>
                          <a:effectLst/>
                          <a:latin typeface="+mn-lt"/>
                          <a:ea typeface="+mn-ea"/>
                          <a:cs typeface="+mn-cs"/>
                        </a:rPr>
                        <a:t> orgán OP KŽP</a:t>
                      </a:r>
                      <a:endParaRPr lang="sk-SK" sz="1600" dirty="0"/>
                    </a:p>
                  </a:txBody>
                  <a:tcPr>
                    <a:solidFill>
                      <a:srgbClr val="EFEFFF"/>
                    </a:solidFill>
                  </a:tcPr>
                </a:tc>
                <a:tc>
                  <a:txBody>
                    <a:bodyPr/>
                    <a:lstStyle/>
                    <a:p>
                      <a:pPr algn="l"/>
                      <a:r>
                        <a:rPr lang="sk-SK" sz="1800" b="1" dirty="0" smtClean="0">
                          <a:solidFill>
                            <a:srgbClr val="00B050"/>
                          </a:solidFill>
                        </a:rPr>
                        <a:t>Ministerstvo životného prostredia SR</a:t>
                      </a:r>
                      <a:endParaRPr lang="sk-SK" sz="1800" b="1" dirty="0">
                        <a:solidFill>
                          <a:srgbClr val="00B050"/>
                        </a:solidFill>
                      </a:endParaRPr>
                    </a:p>
                  </a:txBody>
                  <a:tcPr>
                    <a:solidFill>
                      <a:srgbClr val="EFEFFF"/>
                    </a:solidFill>
                  </a:tcPr>
                </a:tc>
              </a:tr>
              <a:tr h="393230">
                <a:tc rowSpan="3">
                  <a:txBody>
                    <a:bodyPr/>
                    <a:lstStyle/>
                    <a:p>
                      <a:pPr algn="l"/>
                      <a:r>
                        <a:rPr lang="sk-SK" sz="1400" dirty="0" smtClean="0"/>
                        <a:t>Sprostredkovateľské orgány OP KŽP</a:t>
                      </a:r>
                      <a:endParaRPr lang="sk-SK" sz="1400" dirty="0"/>
                    </a:p>
                  </a:txBody>
                  <a:tcPr>
                    <a:solidFill>
                      <a:srgbClr val="EFEFFF"/>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sk-SK" sz="1600" b="1" dirty="0" smtClean="0">
                          <a:solidFill>
                            <a:srgbClr val="448CCA"/>
                          </a:solidFill>
                          <a:cs typeface="Tahoma" pitchFamily="34" charset="0"/>
                        </a:rPr>
                        <a:t>Slovenská agentúra životného prostredia </a:t>
                      </a:r>
                      <a:r>
                        <a:rPr lang="sk-SK" sz="1400" b="0" dirty="0" smtClean="0">
                          <a:solidFill>
                            <a:schemeClr val="tx1"/>
                          </a:solidFill>
                          <a:cs typeface="Tahoma" pitchFamily="34" charset="0"/>
                        </a:rPr>
                        <a:t>PO1, PO2, PO3  -  ŠC 3.1.2</a:t>
                      </a:r>
                    </a:p>
                  </a:txBody>
                  <a:tcPr>
                    <a:solidFill>
                      <a:srgbClr val="EFEFFF"/>
                    </a:solidFill>
                  </a:tcPr>
                </a:tc>
              </a:tr>
              <a:tr h="373479">
                <a:tc vMerge="1">
                  <a:txBody>
                    <a:bodyPr/>
                    <a:lstStyle/>
                    <a:p>
                      <a:pPr algn="l"/>
                      <a:endParaRPr lang="sk-SK" sz="1400" dirty="0"/>
                    </a:p>
                  </a:txBody>
                  <a:tcPr>
                    <a:solidFill>
                      <a:srgbClr val="EFEFFF"/>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sk-SK" sz="1600" b="1" dirty="0" smtClean="0">
                          <a:solidFill>
                            <a:srgbClr val="448CCA"/>
                          </a:solidFill>
                          <a:cs typeface="Tahoma" pitchFamily="34" charset="0"/>
                        </a:rPr>
                        <a:t>Slovenská inovačná a energetická agentúra </a:t>
                      </a:r>
                      <a:r>
                        <a:rPr lang="sk-SK" sz="1400" b="0" dirty="0" smtClean="0">
                          <a:solidFill>
                            <a:schemeClr val="tx1"/>
                          </a:solidFill>
                          <a:cs typeface="Tahoma" pitchFamily="34" charset="0"/>
                        </a:rPr>
                        <a:t>PO4</a:t>
                      </a:r>
                    </a:p>
                  </a:txBody>
                  <a:tcPr>
                    <a:solidFill>
                      <a:srgbClr val="EFEFFF"/>
                    </a:solidFill>
                  </a:tcPr>
                </a:tc>
              </a:tr>
              <a:tr h="448175">
                <a:tc vMerge="1">
                  <a:txBody>
                    <a:bodyPr/>
                    <a:lstStyle/>
                    <a:p>
                      <a:pPr algn="l"/>
                      <a:endParaRPr lang="sk-SK" sz="1800" b="1" dirty="0"/>
                    </a:p>
                  </a:txBody>
                  <a:tcPr>
                    <a:solidFill>
                      <a:srgbClr val="EFEFFF"/>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sk-SK" sz="1600" b="1" dirty="0" smtClean="0">
                          <a:solidFill>
                            <a:srgbClr val="448CCA"/>
                          </a:solidFill>
                          <a:cs typeface="Tahoma" pitchFamily="34" charset="0"/>
                        </a:rPr>
                        <a:t>Ministerstvo vnútra SR  </a:t>
                      </a:r>
                      <a:r>
                        <a:rPr lang="sk-SK" sz="1400" b="0" dirty="0" smtClean="0">
                          <a:solidFill>
                            <a:schemeClr val="tx1"/>
                          </a:solidFill>
                          <a:cs typeface="Tahoma" pitchFamily="34" charset="0"/>
                        </a:rPr>
                        <a:t>PO3  -  ŠC 3.1.1, 3.1.3</a:t>
                      </a:r>
                    </a:p>
                  </a:txBody>
                  <a:tcPr>
                    <a:solidFill>
                      <a:srgbClr val="EFEFFF"/>
                    </a:solidFill>
                  </a:tcPr>
                </a:tc>
              </a:tr>
            </a:tbl>
          </a:graphicData>
        </a:graphic>
      </p:graphicFrame>
      <p:sp>
        <p:nvSpPr>
          <p:cNvPr id="7" name="Obdĺžnik 6"/>
          <p:cNvSpPr/>
          <p:nvPr/>
        </p:nvSpPr>
        <p:spPr>
          <a:xfrm>
            <a:off x="290705" y="1824644"/>
            <a:ext cx="8208912" cy="1785104"/>
          </a:xfrm>
          <a:prstGeom prst="rect">
            <a:avLst/>
          </a:prstGeom>
        </p:spPr>
        <p:txBody>
          <a:bodyPr wrap="square">
            <a:spAutoFit/>
          </a:bodyPr>
          <a:lstStyle/>
          <a:p>
            <a:pPr algn="just">
              <a:spcAft>
                <a:spcPts val="1200"/>
              </a:spcAft>
            </a:pPr>
            <a:r>
              <a:rPr lang="sk-SK" b="1" dirty="0">
                <a:solidFill>
                  <a:prstClr val="black">
                    <a:lumMod val="95000"/>
                    <a:lumOff val="5000"/>
                  </a:prstClr>
                </a:solidFill>
                <a:cs typeface="Tahoma" pitchFamily="34" charset="0"/>
              </a:rPr>
              <a:t>Globálnym cieľom OP KŽP </a:t>
            </a:r>
            <a:r>
              <a:rPr lang="sk-SK" dirty="0">
                <a:solidFill>
                  <a:prstClr val="black">
                    <a:lumMod val="95000"/>
                    <a:lumOff val="5000"/>
                  </a:prstClr>
                </a:solidFill>
                <a:cs typeface="Tahoma" pitchFamily="34" charset="0"/>
              </a:rPr>
              <a:t>je podporiť trvalo udržateľné a efektívne využívanie prírodných zdrojov, zabezpečujúce ochranu životného prostredia, aktívnu adaptáciu na zmenu klímy a podporu energeticky efektívneho </a:t>
            </a:r>
            <a:r>
              <a:rPr lang="sk-SK" dirty="0" err="1">
                <a:solidFill>
                  <a:prstClr val="black">
                    <a:lumMod val="95000"/>
                    <a:lumOff val="5000"/>
                  </a:prstClr>
                </a:solidFill>
                <a:cs typeface="Tahoma" pitchFamily="34" charset="0"/>
              </a:rPr>
              <a:t>nízkouhlíkového</a:t>
            </a:r>
            <a:r>
              <a:rPr lang="sk-SK" dirty="0">
                <a:solidFill>
                  <a:prstClr val="black">
                    <a:lumMod val="95000"/>
                    <a:lumOff val="5000"/>
                  </a:prstClr>
                </a:solidFill>
                <a:cs typeface="Tahoma" pitchFamily="34" charset="0"/>
              </a:rPr>
              <a:t> hospodárstva.</a:t>
            </a:r>
          </a:p>
          <a:p>
            <a:pPr marL="269875" lvl="1" indent="-269875" algn="just">
              <a:spcAft>
                <a:spcPts val="1200"/>
              </a:spcAft>
              <a:buFont typeface="Arial" panose="020B0604020202020204" pitchFamily="34" charset="0"/>
              <a:buChar char="•"/>
              <a:defRPr/>
            </a:pPr>
            <a:r>
              <a:rPr lang="sk-SK" sz="1600" dirty="0">
                <a:solidFill>
                  <a:prstClr val="black">
                    <a:lumMod val="95000"/>
                    <a:lumOff val="5000"/>
                  </a:prstClr>
                </a:solidFill>
                <a:cs typeface="Tahoma" pitchFamily="34" charset="0"/>
              </a:rPr>
              <a:t>Schválenie návrhu OP KŽP uznesením vlády SR č. 175/2014 dňa</a:t>
            </a:r>
            <a:r>
              <a:rPr lang="sk-SK" sz="1600" dirty="0">
                <a:solidFill>
                  <a:prstClr val="white">
                    <a:lumMod val="50000"/>
                  </a:prstClr>
                </a:solidFill>
                <a:cs typeface="Tahoma" pitchFamily="34" charset="0"/>
              </a:rPr>
              <a:t> </a:t>
            </a:r>
            <a:r>
              <a:rPr lang="sk-SK" sz="1600" b="1" dirty="0">
                <a:solidFill>
                  <a:srgbClr val="00B050"/>
                </a:solidFill>
                <a:cs typeface="Tahoma" pitchFamily="34" charset="0"/>
              </a:rPr>
              <a:t>16. </a:t>
            </a:r>
            <a:r>
              <a:rPr lang="sk-SK" sz="1600" b="1" dirty="0" smtClean="0">
                <a:solidFill>
                  <a:srgbClr val="00B050"/>
                </a:solidFill>
                <a:cs typeface="Tahoma" pitchFamily="34" charset="0"/>
              </a:rPr>
              <a:t>04</a:t>
            </a:r>
            <a:r>
              <a:rPr lang="sk-SK" sz="1600" b="1" dirty="0">
                <a:solidFill>
                  <a:srgbClr val="00B050"/>
                </a:solidFill>
                <a:cs typeface="Tahoma" pitchFamily="34" charset="0"/>
              </a:rPr>
              <a:t>. 2014</a:t>
            </a:r>
          </a:p>
          <a:p>
            <a:pPr marL="269875" lvl="1" indent="-269875" algn="just">
              <a:spcAft>
                <a:spcPts val="1200"/>
              </a:spcAft>
              <a:buFont typeface="Arial" panose="020B0604020202020204" pitchFamily="34" charset="0"/>
              <a:buChar char="•"/>
              <a:defRPr/>
            </a:pPr>
            <a:r>
              <a:rPr lang="sk-SK" sz="1600" dirty="0">
                <a:solidFill>
                  <a:prstClr val="black">
                    <a:lumMod val="95000"/>
                    <a:lumOff val="5000"/>
                  </a:prstClr>
                </a:solidFill>
                <a:cs typeface="Tahoma" pitchFamily="34" charset="0"/>
              </a:rPr>
              <a:t>Schválenie OP KŽP Európskou komisiou </a:t>
            </a:r>
            <a:r>
              <a:rPr lang="sk-SK" sz="1600" dirty="0" smtClean="0">
                <a:solidFill>
                  <a:prstClr val="black">
                    <a:lumMod val="95000"/>
                    <a:lumOff val="5000"/>
                  </a:prstClr>
                </a:solidFill>
                <a:cs typeface="Tahoma" pitchFamily="34" charset="0"/>
              </a:rPr>
              <a:t>dňa </a:t>
            </a:r>
            <a:r>
              <a:rPr lang="sk-SK" sz="1600" b="1" dirty="0">
                <a:solidFill>
                  <a:srgbClr val="00B050"/>
                </a:solidFill>
                <a:cs typeface="Tahoma" pitchFamily="34" charset="0"/>
              </a:rPr>
              <a:t>28. 10. 2014</a:t>
            </a:r>
            <a:endParaRPr lang="sk-SK" sz="1600" b="1" dirty="0">
              <a:solidFill>
                <a:prstClr val="black"/>
              </a:solidFill>
              <a:cs typeface="Tahoma" pitchFamily="34" charset="0"/>
            </a:endParaRPr>
          </a:p>
        </p:txBody>
      </p:sp>
      <p:sp>
        <p:nvSpPr>
          <p:cNvPr id="8" name="Obdĺžnik 7"/>
          <p:cNvSpPr/>
          <p:nvPr/>
        </p:nvSpPr>
        <p:spPr>
          <a:xfrm>
            <a:off x="290705" y="1424534"/>
            <a:ext cx="6120680" cy="400110"/>
          </a:xfrm>
          <a:prstGeom prst="rect">
            <a:avLst/>
          </a:prstGeom>
        </p:spPr>
        <p:txBody>
          <a:bodyPr wrap="square">
            <a:spAutoFit/>
          </a:bodyPr>
          <a:lstStyle/>
          <a:p>
            <a:r>
              <a:rPr lang="sk-SK" sz="2000" b="1" dirty="0" smtClean="0">
                <a:solidFill>
                  <a:prstClr val="white">
                    <a:lumMod val="65000"/>
                  </a:prstClr>
                </a:solidFill>
              </a:rPr>
              <a:t>Programové obdobie </a:t>
            </a:r>
            <a:r>
              <a:rPr lang="sk-SK" sz="2000" b="1" dirty="0">
                <a:solidFill>
                  <a:prstClr val="white">
                    <a:lumMod val="65000"/>
                  </a:prstClr>
                </a:solidFill>
              </a:rPr>
              <a:t>2014 - 2020</a:t>
            </a:r>
          </a:p>
        </p:txBody>
      </p:sp>
    </p:spTree>
    <p:extLst>
      <p:ext uri="{BB962C8B-B14F-4D97-AF65-F5344CB8AC3E}">
        <p14:creationId xmlns:p14="http://schemas.microsoft.com/office/powerpoint/2010/main" val="34054631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980728"/>
            <a:ext cx="8568952" cy="504056"/>
          </a:xfrm>
        </p:spPr>
        <p:txBody>
          <a:bodyPr>
            <a:normAutofit fontScale="90000"/>
          </a:bodyPr>
          <a:lstStyle/>
          <a:p>
            <a:r>
              <a:rPr lang="sk-SK" sz="2400" b="1" dirty="0" smtClean="0"/>
              <a:t/>
            </a:r>
            <a:br>
              <a:rPr lang="sk-SK" sz="2400" b="1" dirty="0" smtClean="0"/>
            </a:br>
            <a:endParaRPr lang="sk-SK" sz="2400" b="1" dirty="0"/>
          </a:p>
        </p:txBody>
      </p:sp>
      <p:sp>
        <p:nvSpPr>
          <p:cNvPr id="3" name="Zástupný symbol obsahu 2"/>
          <p:cNvSpPr>
            <a:spLocks noGrp="1"/>
          </p:cNvSpPr>
          <p:nvPr>
            <p:ph idx="1"/>
          </p:nvPr>
        </p:nvSpPr>
        <p:spPr>
          <a:xfrm>
            <a:off x="179512" y="1556792"/>
            <a:ext cx="8712968" cy="5040560"/>
          </a:xfrm>
        </p:spPr>
        <p:txBody>
          <a:bodyPr>
            <a:noAutofit/>
          </a:bodyPr>
          <a:lstStyle/>
          <a:p>
            <a:pPr marL="0" indent="0" algn="just">
              <a:spcBef>
                <a:spcPts val="1200"/>
              </a:spcBef>
              <a:buNone/>
            </a:pPr>
            <a:r>
              <a:rPr lang="sk-SK" sz="1600" b="1" dirty="0"/>
              <a:t>ŠC 1.2.2 Zvýšenie spoľahlivosti úpravy vody odoberanej z veľkokapacitných zdrojov povrchových vôd v záujme zvýšenia bezpečnosti dodávky pitnej vody verejnými vodovodmi</a:t>
            </a:r>
          </a:p>
          <a:p>
            <a:pPr marL="0" indent="0" algn="just">
              <a:spcBef>
                <a:spcPts val="1200"/>
              </a:spcBef>
              <a:buNone/>
            </a:pPr>
            <a:r>
              <a:rPr lang="sk-SK" sz="1600" u="sng" dirty="0" smtClean="0">
                <a:ea typeface="Tahoma" panose="020B0604030504040204" pitchFamily="34" charset="0"/>
                <a:cs typeface="Tahoma" panose="020B0604030504040204" pitchFamily="34" charset="0"/>
              </a:rPr>
              <a:t>Hlavná aktivita:</a:t>
            </a:r>
            <a:endParaRPr lang="sk-SK" sz="1600" u="sng" dirty="0">
              <a:ea typeface="Tahoma" panose="020B0604030504040204" pitchFamily="34" charset="0"/>
              <a:cs typeface="Tahoma" panose="020B0604030504040204" pitchFamily="34" charset="0"/>
            </a:endParaRPr>
          </a:p>
          <a:p>
            <a:pPr algn="just">
              <a:spcBef>
                <a:spcPts val="1200"/>
              </a:spcBef>
              <a:buAutoNum type="alphaUcPeriod"/>
            </a:pPr>
            <a:r>
              <a:rPr lang="sk-SK" sz="1600" b="1" dirty="0" smtClean="0"/>
              <a:t>Zabezpečenie </a:t>
            </a:r>
            <a:r>
              <a:rPr lang="sk-SK" sz="1600" b="1" dirty="0"/>
              <a:t>podmienok v oblasti zásobovania obyvateľov SR bezpečnou pitnou vodou z verejných </a:t>
            </a:r>
            <a:r>
              <a:rPr lang="sk-SK" sz="1600" b="1" dirty="0" smtClean="0"/>
              <a:t>vodovodov</a:t>
            </a:r>
          </a:p>
          <a:p>
            <a:pPr marL="0" indent="0" algn="just">
              <a:spcBef>
                <a:spcPts val="1200"/>
              </a:spcBef>
              <a:buNone/>
            </a:pPr>
            <a:r>
              <a:rPr lang="sk-SK" sz="1600" u="sng" dirty="0"/>
              <a:t>Príklady podporovaných </a:t>
            </a:r>
            <a:r>
              <a:rPr lang="sk-SK" sz="1600" u="sng" dirty="0" smtClean="0"/>
              <a:t>opatrení:</a:t>
            </a:r>
          </a:p>
          <a:p>
            <a:pPr>
              <a:spcBef>
                <a:spcPts val="1200"/>
              </a:spcBef>
              <a:buFontTx/>
              <a:buChar char="-"/>
            </a:pPr>
            <a:r>
              <a:rPr lang="sk-SK" sz="1600" dirty="0" smtClean="0"/>
              <a:t>intenzifikácia </a:t>
            </a:r>
            <a:r>
              <a:rPr lang="sk-SK" sz="1600" dirty="0"/>
              <a:t>a modernizácia existujúcich úpravní povrchových </a:t>
            </a:r>
            <a:r>
              <a:rPr lang="sk-SK" sz="1600" dirty="0" smtClean="0"/>
              <a:t>vôd, </a:t>
            </a:r>
          </a:p>
          <a:p>
            <a:pPr>
              <a:spcBef>
                <a:spcPts val="1200"/>
              </a:spcBef>
              <a:buFontTx/>
              <a:buChar char="-"/>
            </a:pPr>
            <a:r>
              <a:rPr lang="sk-SK" sz="1600" dirty="0" smtClean="0"/>
              <a:t>výstavba </a:t>
            </a:r>
            <a:r>
              <a:rPr lang="sk-SK" sz="1600" dirty="0"/>
              <a:t>a rozšírenie obecných verejných vodovodov </a:t>
            </a:r>
            <a:r>
              <a:rPr lang="sk-SK" sz="1600" dirty="0" smtClean="0"/>
              <a:t>v </a:t>
            </a:r>
            <a:r>
              <a:rPr lang="sk-SK" sz="1600" dirty="0"/>
              <a:t>prípadoch súbežnej výstavby verejnej </a:t>
            </a:r>
            <a:r>
              <a:rPr lang="sk-SK" sz="1600" dirty="0" smtClean="0"/>
              <a:t>kanalizácie.</a:t>
            </a:r>
          </a:p>
          <a:p>
            <a:pPr marL="0" indent="0">
              <a:spcBef>
                <a:spcPts val="1200"/>
              </a:spcBef>
              <a:buNone/>
            </a:pPr>
            <a:r>
              <a:rPr lang="sk-SK" sz="1600" dirty="0" smtClean="0"/>
              <a:t> </a:t>
            </a:r>
            <a:r>
              <a:rPr lang="sk-SK" sz="1600" u="sng" dirty="0" smtClean="0"/>
              <a:t>Oprávnení prijímatelia:</a:t>
            </a:r>
            <a:endParaRPr lang="sk-SK" sz="1600" u="sng" dirty="0"/>
          </a:p>
          <a:p>
            <a:pPr>
              <a:spcBef>
                <a:spcPts val="1200"/>
              </a:spcBef>
              <a:buFont typeface="Calibri" panose="020F0502020204030204" pitchFamily="34" charset="0"/>
              <a:buChar char="‐"/>
            </a:pPr>
            <a:r>
              <a:rPr lang="sk-SK" sz="1600" dirty="0"/>
              <a:t>obce</a:t>
            </a:r>
          </a:p>
          <a:p>
            <a:pPr>
              <a:spcBef>
                <a:spcPts val="0"/>
              </a:spcBef>
              <a:buFont typeface="Calibri" panose="020F0502020204030204" pitchFamily="34" charset="0"/>
              <a:buChar char="‐"/>
            </a:pPr>
            <a:r>
              <a:rPr lang="sk-SK" sz="1600" dirty="0"/>
              <a:t>združenia obcí</a:t>
            </a:r>
          </a:p>
          <a:p>
            <a:pPr>
              <a:spcBef>
                <a:spcPts val="0"/>
              </a:spcBef>
              <a:buFont typeface="Calibri" panose="020F0502020204030204" pitchFamily="34" charset="0"/>
              <a:buChar char="‐"/>
            </a:pPr>
            <a:r>
              <a:rPr lang="sk-SK" sz="1600" dirty="0"/>
              <a:t>vlastníci verejných vodovodov podľa zákona o verejných vodovodoch a verejných kanalizáciách</a:t>
            </a:r>
          </a:p>
          <a:p>
            <a:pPr>
              <a:spcBef>
                <a:spcPts val="0"/>
              </a:spcBef>
              <a:buFont typeface="Calibri" panose="020F0502020204030204" pitchFamily="34" charset="0"/>
              <a:buChar char="‐"/>
            </a:pPr>
            <a:r>
              <a:rPr lang="sk-SK" sz="1600" dirty="0"/>
              <a:t>právnické osoby oprávnené na podnikanie v oblasti verejných vodovodov vymedzené v zákone o verejných vodovodoch a verejných </a:t>
            </a:r>
            <a:r>
              <a:rPr lang="sk-SK" sz="1600" dirty="0" smtClean="0"/>
              <a:t>kanalizáciách.</a:t>
            </a:r>
            <a:endParaRPr lang="sk-SK" sz="1600" dirty="0"/>
          </a:p>
          <a:p>
            <a:pPr>
              <a:spcBef>
                <a:spcPts val="1200"/>
              </a:spcBef>
              <a:buFont typeface="Calibri" panose="020F0502020204030204" pitchFamily="34" charset="0"/>
              <a:buChar char="‐"/>
            </a:pPr>
            <a:endParaRPr lang="sk-SK" sz="1600" dirty="0"/>
          </a:p>
          <a:p>
            <a:pPr marL="0" indent="0" algn="just">
              <a:buNone/>
            </a:pPr>
            <a:endParaRPr lang="sk-SK" sz="1650" b="1" u="sng" dirty="0" smtClean="0"/>
          </a:p>
        </p:txBody>
      </p:sp>
    </p:spTree>
    <p:extLst>
      <p:ext uri="{BB962C8B-B14F-4D97-AF65-F5344CB8AC3E}">
        <p14:creationId xmlns:p14="http://schemas.microsoft.com/office/powerpoint/2010/main" val="33215901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764704"/>
            <a:ext cx="8568952" cy="360040"/>
          </a:xfrm>
        </p:spPr>
        <p:txBody>
          <a:bodyPr>
            <a:normAutofit fontScale="90000"/>
          </a:bodyPr>
          <a:lstStyle/>
          <a:p>
            <a:r>
              <a:rPr lang="sk-SK" sz="2400" b="1" dirty="0" smtClean="0"/>
              <a:t/>
            </a:r>
            <a:br>
              <a:rPr lang="sk-SK" sz="2400" b="1" dirty="0" smtClean="0"/>
            </a:br>
            <a:r>
              <a:rPr lang="sk-SK" sz="2200" b="1" dirty="0"/>
              <a:t/>
            </a:r>
            <a:br>
              <a:rPr lang="sk-SK" sz="2200" b="1" dirty="0"/>
            </a:br>
            <a:r>
              <a:rPr lang="sk-SK" sz="2200" b="1" dirty="0">
                <a:solidFill>
                  <a:schemeClr val="tx1"/>
                </a:solidFill>
              </a:rPr>
              <a:t/>
            </a:r>
            <a:br>
              <a:rPr lang="sk-SK" sz="2200" b="1" dirty="0">
                <a:solidFill>
                  <a:schemeClr val="tx1"/>
                </a:solidFill>
              </a:rPr>
            </a:br>
            <a:endParaRPr lang="sk-SK" sz="2200" b="1" dirty="0">
              <a:solidFill>
                <a:schemeClr val="tx1"/>
              </a:solidFill>
            </a:endParaRPr>
          </a:p>
        </p:txBody>
      </p:sp>
      <p:sp>
        <p:nvSpPr>
          <p:cNvPr id="3" name="Zástupný symbol obsahu 2"/>
          <p:cNvSpPr>
            <a:spLocks noGrp="1"/>
          </p:cNvSpPr>
          <p:nvPr>
            <p:ph idx="1"/>
          </p:nvPr>
        </p:nvSpPr>
        <p:spPr>
          <a:xfrm>
            <a:off x="179512" y="1340768"/>
            <a:ext cx="8712968" cy="5517232"/>
          </a:xfrm>
        </p:spPr>
        <p:txBody>
          <a:bodyPr>
            <a:noAutofit/>
          </a:bodyPr>
          <a:lstStyle/>
          <a:p>
            <a:pPr marL="0" indent="0" algn="just">
              <a:spcBef>
                <a:spcPts val="1200"/>
              </a:spcBef>
              <a:buNone/>
            </a:pPr>
            <a:r>
              <a:rPr lang="sk-SK" sz="1800" b="1" dirty="0"/>
              <a:t>ŠC </a:t>
            </a:r>
            <a:r>
              <a:rPr lang="sk-SK" sz="1800" b="1" dirty="0" smtClean="0"/>
              <a:t>1.2.3 </a:t>
            </a:r>
            <a:r>
              <a:rPr lang="sk-SK" sz="1800" b="1" dirty="0"/>
              <a:t>Vytvorenie východísk pre stanovenie opatrení smerujúcich k dosiahnutiu dobrého stavu podzemných a povrchových </a:t>
            </a:r>
            <a:r>
              <a:rPr lang="sk-SK" sz="1800" b="1" dirty="0" smtClean="0"/>
              <a:t>vôd</a:t>
            </a:r>
          </a:p>
          <a:p>
            <a:pPr marL="0" indent="0" algn="just">
              <a:spcBef>
                <a:spcPts val="1200"/>
              </a:spcBef>
              <a:buNone/>
            </a:pPr>
            <a:r>
              <a:rPr lang="sk-SK" sz="1600" dirty="0" smtClean="0"/>
              <a:t>Je zameraný na:</a:t>
            </a:r>
          </a:p>
          <a:p>
            <a:pPr algn="just">
              <a:spcBef>
                <a:spcPts val="1200"/>
              </a:spcBef>
              <a:buFontTx/>
              <a:buChar char="-"/>
            </a:pPr>
            <a:r>
              <a:rPr lang="sk-SK" sz="1600" dirty="0" smtClean="0"/>
              <a:t>nastavenie </a:t>
            </a:r>
            <a:r>
              <a:rPr lang="sk-SK" sz="1600" dirty="0"/>
              <a:t>a </a:t>
            </a:r>
            <a:r>
              <a:rPr lang="sk-SK" sz="1600" dirty="0" smtClean="0"/>
              <a:t>špecifikáciu </a:t>
            </a:r>
            <a:r>
              <a:rPr lang="sk-SK" sz="1600" dirty="0"/>
              <a:t>východísk pre opatrenia vedúce k dosiahnutiu dobrého ekologického stavu a potenciálu podzemných a povrchových vôd a vodných útvarov </a:t>
            </a:r>
            <a:r>
              <a:rPr lang="sk-SK" sz="1600" dirty="0" smtClean="0"/>
              <a:t> a</a:t>
            </a:r>
          </a:p>
          <a:p>
            <a:pPr algn="just">
              <a:spcBef>
                <a:spcPts val="1200"/>
              </a:spcBef>
              <a:buFontTx/>
              <a:buChar char="-"/>
            </a:pPr>
            <a:r>
              <a:rPr lang="sk-SK" sz="1600" dirty="0" smtClean="0"/>
              <a:t>na zabezpečenie </a:t>
            </a:r>
            <a:r>
              <a:rPr lang="sk-SK" sz="1600" dirty="0"/>
              <a:t>hydromorfologických podmienok vodných </a:t>
            </a:r>
            <a:r>
              <a:rPr lang="sk-SK" sz="1600" dirty="0" smtClean="0"/>
              <a:t>útvarov.</a:t>
            </a:r>
            <a:endParaRPr lang="sk-SK" sz="1600" dirty="0"/>
          </a:p>
          <a:p>
            <a:pPr marL="0" indent="0" algn="just">
              <a:buNone/>
            </a:pPr>
            <a:endParaRPr lang="sk-SK" sz="1800" u="sng" dirty="0" smtClean="0">
              <a:solidFill>
                <a:srgbClr val="FF0000"/>
              </a:solidFill>
              <a:ea typeface="Tahoma" panose="020B0604030504040204" pitchFamily="34" charset="0"/>
              <a:cs typeface="Tahoma" panose="020B0604030504040204" pitchFamily="34" charset="0"/>
            </a:endParaRPr>
          </a:p>
          <a:p>
            <a:pPr marL="0" indent="0" algn="just">
              <a:buNone/>
            </a:pPr>
            <a:r>
              <a:rPr lang="sk-SK" sz="1800" u="sng" dirty="0" smtClean="0">
                <a:ea typeface="Tahoma" panose="020B0604030504040204" pitchFamily="34" charset="0"/>
                <a:cs typeface="Tahoma" panose="020B0604030504040204" pitchFamily="34" charset="0"/>
              </a:rPr>
              <a:t>Hlavné </a:t>
            </a:r>
            <a:r>
              <a:rPr lang="sk-SK" sz="1800" u="sng" dirty="0">
                <a:ea typeface="Tahoma" panose="020B0604030504040204" pitchFamily="34" charset="0"/>
                <a:cs typeface="Tahoma" panose="020B0604030504040204" pitchFamily="34" charset="0"/>
              </a:rPr>
              <a:t>aktivity:</a:t>
            </a:r>
          </a:p>
          <a:p>
            <a:pPr algn="just">
              <a:buAutoNum type="alphaUcPeriod"/>
            </a:pPr>
            <a:r>
              <a:rPr lang="sk-SK" sz="1600" dirty="0" smtClean="0"/>
              <a:t>Monitorovanie </a:t>
            </a:r>
            <a:r>
              <a:rPr lang="sk-SK" sz="1600" dirty="0"/>
              <a:t>a hodnotenie vôd, vrátane skvalitňovania monitorovacej siete</a:t>
            </a:r>
            <a:r>
              <a:rPr lang="sk-SK" sz="1600" dirty="0" smtClean="0"/>
              <a:t>;</a:t>
            </a:r>
          </a:p>
          <a:p>
            <a:pPr algn="just">
              <a:spcBef>
                <a:spcPts val="1200"/>
              </a:spcBef>
              <a:buAutoNum type="alphaUcPeriod" startAt="2"/>
            </a:pPr>
            <a:r>
              <a:rPr lang="sk-SK" sz="1600" dirty="0" smtClean="0"/>
              <a:t>Zabezpečenie </a:t>
            </a:r>
            <a:r>
              <a:rPr lang="sk-SK" sz="1600" dirty="0"/>
              <a:t>pozdĺžnej a laterálnej kontinuity vodných tokov a odstraňovanie bariér vo vodných tokoch za účelom podpory biodiverzity a zabezpečovania ekosystémových </a:t>
            </a:r>
            <a:r>
              <a:rPr lang="sk-SK" sz="1600" dirty="0" smtClean="0"/>
              <a:t>služieb;</a:t>
            </a:r>
          </a:p>
          <a:p>
            <a:pPr algn="just">
              <a:spcBef>
                <a:spcPts val="1200"/>
              </a:spcBef>
              <a:buAutoNum type="alphaUcPeriod" startAt="2"/>
            </a:pPr>
            <a:r>
              <a:rPr lang="sk-SK" sz="1600" dirty="0" smtClean="0"/>
              <a:t>Podpora </a:t>
            </a:r>
            <a:r>
              <a:rPr lang="sk-SK" sz="1600" dirty="0"/>
              <a:t>zefektívnenia nástrojov koncepčného a informačného charakteru uplatňovaných v oblasti ochrany vôd a vodného hospodárstva.</a:t>
            </a:r>
          </a:p>
          <a:p>
            <a:pPr marL="0" indent="0" algn="just">
              <a:buNone/>
            </a:pPr>
            <a:endParaRPr lang="sk-SK" sz="1650" b="1" dirty="0" smtClean="0"/>
          </a:p>
          <a:p>
            <a:pPr marL="0" indent="0" algn="just">
              <a:buNone/>
            </a:pPr>
            <a:endParaRPr lang="sk-SK" sz="1650" b="1" dirty="0" smtClean="0"/>
          </a:p>
          <a:p>
            <a:pPr marL="0" indent="0" algn="just">
              <a:buNone/>
            </a:pPr>
            <a:endParaRPr lang="sk-SK" sz="1650" b="1" u="sng" dirty="0" smtClean="0"/>
          </a:p>
        </p:txBody>
      </p:sp>
    </p:spTree>
    <p:extLst>
      <p:ext uri="{BB962C8B-B14F-4D97-AF65-F5344CB8AC3E}">
        <p14:creationId xmlns:p14="http://schemas.microsoft.com/office/powerpoint/2010/main" val="18272725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764704"/>
            <a:ext cx="8568952" cy="360040"/>
          </a:xfrm>
        </p:spPr>
        <p:txBody>
          <a:bodyPr>
            <a:normAutofit fontScale="90000"/>
          </a:bodyPr>
          <a:lstStyle/>
          <a:p>
            <a:r>
              <a:rPr lang="sk-SK" sz="2400" b="1" dirty="0" smtClean="0"/>
              <a:t/>
            </a:r>
            <a:br>
              <a:rPr lang="sk-SK" sz="2400" b="1" dirty="0" smtClean="0"/>
            </a:br>
            <a:r>
              <a:rPr lang="sk-SK" sz="2200" b="1" dirty="0"/>
              <a:t/>
            </a:r>
            <a:br>
              <a:rPr lang="sk-SK" sz="2200" b="1" dirty="0"/>
            </a:br>
            <a:r>
              <a:rPr lang="sk-SK" sz="2200" b="1" dirty="0">
                <a:solidFill>
                  <a:schemeClr val="tx1"/>
                </a:solidFill>
              </a:rPr>
              <a:t/>
            </a:r>
            <a:br>
              <a:rPr lang="sk-SK" sz="2200" b="1" dirty="0">
                <a:solidFill>
                  <a:schemeClr val="tx1"/>
                </a:solidFill>
              </a:rPr>
            </a:br>
            <a:endParaRPr lang="sk-SK" sz="2200" b="1" dirty="0">
              <a:solidFill>
                <a:schemeClr val="tx1"/>
              </a:solidFill>
            </a:endParaRPr>
          </a:p>
        </p:txBody>
      </p:sp>
      <p:sp>
        <p:nvSpPr>
          <p:cNvPr id="3" name="Zástupný symbol obsahu 2"/>
          <p:cNvSpPr>
            <a:spLocks noGrp="1"/>
          </p:cNvSpPr>
          <p:nvPr>
            <p:ph idx="1"/>
          </p:nvPr>
        </p:nvSpPr>
        <p:spPr>
          <a:xfrm>
            <a:off x="251520" y="1412776"/>
            <a:ext cx="8712968" cy="4680520"/>
          </a:xfrm>
        </p:spPr>
        <p:txBody>
          <a:bodyPr>
            <a:noAutofit/>
          </a:bodyPr>
          <a:lstStyle/>
          <a:p>
            <a:pPr algn="just">
              <a:buAutoNum type="alphaUcPeriod"/>
            </a:pPr>
            <a:r>
              <a:rPr lang="sk-SK" sz="1800" b="1" dirty="0" smtClean="0"/>
              <a:t>Monitorovanie </a:t>
            </a:r>
            <a:r>
              <a:rPr lang="sk-SK" sz="1800" b="1" dirty="0"/>
              <a:t>a hodnotenie vôd, vrátane skvalitňovania monitorovacej </a:t>
            </a:r>
            <a:r>
              <a:rPr lang="sk-SK" sz="1800" b="1" dirty="0" smtClean="0"/>
              <a:t>siete</a:t>
            </a:r>
          </a:p>
          <a:p>
            <a:pPr marL="0" indent="0" algn="just">
              <a:buNone/>
            </a:pPr>
            <a:r>
              <a:rPr lang="sk-SK" sz="1600" dirty="0" smtClean="0"/>
              <a:t>-  dobudovanie systému </a:t>
            </a:r>
            <a:r>
              <a:rPr lang="sk-SK" sz="1600" dirty="0"/>
              <a:t>monitorovania vôd</a:t>
            </a:r>
            <a:endParaRPr lang="sk-SK" sz="1600" b="1" dirty="0" smtClean="0"/>
          </a:p>
          <a:p>
            <a:pPr marL="0" indent="0" algn="just">
              <a:buNone/>
            </a:pPr>
            <a:endParaRPr lang="sk-SK" sz="1400" dirty="0" smtClean="0"/>
          </a:p>
          <a:p>
            <a:pPr marL="0" indent="0" algn="just">
              <a:buNone/>
            </a:pPr>
            <a:r>
              <a:rPr lang="sk-SK" sz="1600" u="sng" dirty="0" smtClean="0"/>
              <a:t>Príklady podporovaných opatrení:</a:t>
            </a:r>
            <a:endParaRPr lang="sk-SK" sz="1600" u="sng" dirty="0"/>
          </a:p>
          <a:p>
            <a:pPr marL="0" indent="0">
              <a:spcBef>
                <a:spcPts val="1200"/>
              </a:spcBef>
              <a:buNone/>
            </a:pPr>
            <a:r>
              <a:rPr lang="sk-SK" sz="1600" dirty="0"/>
              <a:t>- sledovanie a hodnotenie kvality, stavu a kvantity povrchových </a:t>
            </a:r>
            <a:r>
              <a:rPr lang="sk-SK" sz="1600" dirty="0" smtClean="0"/>
              <a:t>vôd,</a:t>
            </a:r>
            <a:endParaRPr lang="sk-SK" sz="1600" dirty="0"/>
          </a:p>
          <a:p>
            <a:pPr marL="0" indent="0">
              <a:buNone/>
            </a:pPr>
            <a:r>
              <a:rPr lang="sk-SK" sz="1600" dirty="0"/>
              <a:t>- sledovanie a hodnotenie kvality, stavu a kvantity podzemných </a:t>
            </a:r>
            <a:r>
              <a:rPr lang="sk-SK" sz="1600" dirty="0" smtClean="0"/>
              <a:t>vôd,</a:t>
            </a:r>
            <a:endParaRPr lang="sk-SK" sz="1600" dirty="0"/>
          </a:p>
          <a:p>
            <a:pPr marL="0" indent="0">
              <a:buNone/>
            </a:pPr>
            <a:r>
              <a:rPr lang="sk-SK" sz="1600" dirty="0"/>
              <a:t>- skvalitnenie monitorovacej siete povrchových a podzemných vôd a zabezpečovanie a optimalizovanie informačných nástrojov v oblasti </a:t>
            </a:r>
            <a:r>
              <a:rPr lang="sk-SK" sz="1600" dirty="0" smtClean="0"/>
              <a:t>vôd.</a:t>
            </a:r>
            <a:endParaRPr lang="sk-SK" sz="1600" dirty="0"/>
          </a:p>
          <a:p>
            <a:pPr marL="0" indent="0" algn="just">
              <a:buNone/>
            </a:pPr>
            <a:endParaRPr lang="sk-SK" sz="1600" b="1" dirty="0" smtClean="0"/>
          </a:p>
          <a:p>
            <a:pPr marL="0" indent="0" algn="just">
              <a:buNone/>
            </a:pPr>
            <a:r>
              <a:rPr lang="sk-SK" sz="1600" u="sng" dirty="0" smtClean="0"/>
              <a:t>Oprávnení </a:t>
            </a:r>
            <a:r>
              <a:rPr lang="sk-SK" sz="1600" u="sng" dirty="0"/>
              <a:t>prijímatelia:</a:t>
            </a:r>
          </a:p>
          <a:p>
            <a:pPr lvl="0">
              <a:buFont typeface="Calibri" panose="020F0502020204030204" pitchFamily="34" charset="0"/>
              <a:buChar char="‐"/>
            </a:pPr>
            <a:r>
              <a:rPr lang="sk-SK" sz="1600" dirty="0"/>
              <a:t>právnická osoba poverená MŽP SR na zisťovanie množstva, režimu, kvality povrchových vôd a vplyvov pôsobiacich na kvalitu povrchových vôd</a:t>
            </a:r>
          </a:p>
          <a:p>
            <a:pPr lvl="0">
              <a:buFont typeface="Calibri" panose="020F0502020204030204" pitchFamily="34" charset="0"/>
              <a:buChar char="‐"/>
            </a:pPr>
            <a:r>
              <a:rPr lang="sk-SK" sz="1600" dirty="0"/>
              <a:t>právnická osoba poverená MŽP SR na zisťovanie výskytu, množstva, režimu a kvality podzemných vôd podľa vodného zákona</a:t>
            </a:r>
          </a:p>
          <a:p>
            <a:pPr>
              <a:buFont typeface="Calibri" panose="020F0502020204030204" pitchFamily="34" charset="0"/>
              <a:buChar char="‐"/>
            </a:pPr>
            <a:r>
              <a:rPr lang="sk-SK" sz="1600" dirty="0"/>
              <a:t>správca vodohospodársky významných vodných tokov podľa vodného zákona</a:t>
            </a:r>
          </a:p>
          <a:p>
            <a:pPr>
              <a:buFont typeface="Calibri" panose="020F0502020204030204" pitchFamily="34" charset="0"/>
              <a:buChar char="‐"/>
            </a:pPr>
            <a:endParaRPr lang="sk-SK" sz="1600" dirty="0"/>
          </a:p>
          <a:p>
            <a:pPr marL="0" indent="0" algn="just">
              <a:buNone/>
            </a:pPr>
            <a:endParaRPr lang="sk-SK" sz="1650" b="1" dirty="0" smtClean="0"/>
          </a:p>
          <a:p>
            <a:pPr marL="0" indent="0" algn="just">
              <a:buNone/>
            </a:pPr>
            <a:endParaRPr lang="sk-SK" sz="1650" b="1" dirty="0" smtClean="0"/>
          </a:p>
          <a:p>
            <a:pPr marL="0" indent="0" algn="just">
              <a:buNone/>
            </a:pPr>
            <a:endParaRPr lang="sk-SK" sz="1650" b="1" u="sng" dirty="0" smtClean="0"/>
          </a:p>
        </p:txBody>
      </p:sp>
    </p:spTree>
    <p:extLst>
      <p:ext uri="{BB962C8B-B14F-4D97-AF65-F5344CB8AC3E}">
        <p14:creationId xmlns:p14="http://schemas.microsoft.com/office/powerpoint/2010/main" val="11555976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215516" y="1556792"/>
            <a:ext cx="8712968" cy="4608512"/>
          </a:xfrm>
        </p:spPr>
        <p:txBody>
          <a:bodyPr>
            <a:noAutofit/>
          </a:bodyPr>
          <a:lstStyle/>
          <a:p>
            <a:pPr algn="just">
              <a:spcBef>
                <a:spcPts val="1200"/>
              </a:spcBef>
              <a:buAutoNum type="alphaUcPeriod" startAt="2"/>
            </a:pPr>
            <a:r>
              <a:rPr lang="sk-SK" sz="1800" b="1" dirty="0" smtClean="0"/>
              <a:t>Zabezpečenie </a:t>
            </a:r>
            <a:r>
              <a:rPr lang="sk-SK" sz="1800" b="1" dirty="0"/>
              <a:t>pozdĺžnej a laterálnej kontinuity vodných tokov a odstraňovanie bariér vo vodných tokoch za účelom podpory biodiverzity a zabezpečovania ekosystémových </a:t>
            </a:r>
            <a:r>
              <a:rPr lang="sk-SK" sz="1800" b="1" dirty="0" smtClean="0"/>
              <a:t>služieb</a:t>
            </a:r>
          </a:p>
          <a:p>
            <a:pPr marL="0" indent="0" algn="just">
              <a:spcBef>
                <a:spcPts val="1200"/>
              </a:spcBef>
              <a:buNone/>
            </a:pPr>
            <a:r>
              <a:rPr lang="sk-SK" sz="1600" dirty="0" smtClean="0"/>
              <a:t>- cieľom </a:t>
            </a:r>
            <a:r>
              <a:rPr lang="sk-SK" sz="1600" dirty="0"/>
              <a:t>danej aktivity je zabezpečenie spojitosti vodných útvarov elimináciou hydromorfologických vplyvov</a:t>
            </a:r>
            <a:endParaRPr lang="sk-SK" sz="1600" b="1" dirty="0" smtClean="0"/>
          </a:p>
          <a:p>
            <a:pPr marL="0" indent="0" algn="just">
              <a:buNone/>
            </a:pPr>
            <a:endParaRPr lang="sk-SK" sz="1800" dirty="0"/>
          </a:p>
          <a:p>
            <a:pPr marL="0" indent="0" algn="just">
              <a:buNone/>
            </a:pPr>
            <a:r>
              <a:rPr lang="sk-SK" sz="1600" u="sng" dirty="0"/>
              <a:t>Príklady podporovaných opatrení:</a:t>
            </a:r>
          </a:p>
          <a:p>
            <a:pPr algn="just">
              <a:buFontTx/>
              <a:buChar char="-"/>
            </a:pPr>
            <a:r>
              <a:rPr lang="sk-SK" sz="1600" dirty="0" smtClean="0"/>
              <a:t>spriechodnenie </a:t>
            </a:r>
            <a:r>
              <a:rPr lang="sk-SK" sz="1600" dirty="0"/>
              <a:t>funkčných </a:t>
            </a:r>
            <a:r>
              <a:rPr lang="sk-SK" sz="1600" dirty="0" err="1"/>
              <a:t>rybovodov</a:t>
            </a:r>
            <a:r>
              <a:rPr lang="sk-SK" sz="1600" dirty="0"/>
              <a:t>, alebo </a:t>
            </a:r>
            <a:r>
              <a:rPr lang="sk-SK" sz="1600" dirty="0" smtClean="0"/>
              <a:t>biokoridorov</a:t>
            </a:r>
          </a:p>
          <a:p>
            <a:pPr algn="just">
              <a:buFontTx/>
              <a:buChar char="-"/>
            </a:pPr>
            <a:r>
              <a:rPr lang="sk-SK" sz="1600" dirty="0" smtClean="0"/>
              <a:t>prebudovanie </a:t>
            </a:r>
            <a:r>
              <a:rPr lang="sk-SK" sz="1600" dirty="0"/>
              <a:t>existujúcich prekážok na vodnom toku na sklzy a rampy </a:t>
            </a:r>
            <a:endParaRPr lang="sk-SK" sz="1600" dirty="0" smtClean="0"/>
          </a:p>
          <a:p>
            <a:pPr algn="just">
              <a:buFontTx/>
              <a:buChar char="-"/>
            </a:pPr>
            <a:r>
              <a:rPr lang="sk-SK" sz="1600" dirty="0" smtClean="0"/>
              <a:t>odstránenie prekážok</a:t>
            </a:r>
            <a:endParaRPr lang="sk-SK" sz="1600" dirty="0"/>
          </a:p>
          <a:p>
            <a:pPr marL="0" indent="0" algn="just">
              <a:buNone/>
            </a:pPr>
            <a:endParaRPr lang="sk-SK" sz="1650" b="1" dirty="0" smtClean="0"/>
          </a:p>
          <a:p>
            <a:pPr marL="0" indent="0" algn="just">
              <a:buNone/>
            </a:pPr>
            <a:r>
              <a:rPr lang="sk-SK" sz="1600" u="sng" dirty="0" smtClean="0"/>
              <a:t>Oprávnení prijímatelia:</a:t>
            </a:r>
            <a:endParaRPr lang="sk-SK" sz="1600" u="sng" dirty="0"/>
          </a:p>
          <a:p>
            <a:pPr lvl="0" algn="just">
              <a:buFontTx/>
              <a:buChar char="-"/>
            </a:pPr>
            <a:r>
              <a:rPr lang="sk-SK" sz="1600" dirty="0"/>
              <a:t>štátne organizácie vykonávajúce správu vodných tokov a správu vodných stavieb</a:t>
            </a:r>
          </a:p>
          <a:p>
            <a:pPr lvl="0" algn="just">
              <a:buFontTx/>
              <a:buChar char="-"/>
            </a:pPr>
            <a:r>
              <a:rPr lang="sk-SK" sz="1600" dirty="0"/>
              <a:t>nájomcovia/vypožičiavatelia drobných vodných tokov alebo ich úsekov podľa vodného zákona</a:t>
            </a:r>
          </a:p>
          <a:p>
            <a:pPr algn="just">
              <a:buFontTx/>
              <a:buChar char="-"/>
            </a:pPr>
            <a:endParaRPr lang="sk-SK" sz="1600" dirty="0"/>
          </a:p>
        </p:txBody>
      </p:sp>
    </p:spTree>
    <p:extLst>
      <p:ext uri="{BB962C8B-B14F-4D97-AF65-F5344CB8AC3E}">
        <p14:creationId xmlns:p14="http://schemas.microsoft.com/office/powerpoint/2010/main" val="2911470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487" y="116632"/>
            <a:ext cx="8568952" cy="1143000"/>
          </a:xfrm>
        </p:spPr>
        <p:txBody>
          <a:bodyPr>
            <a:normAutofit fontScale="90000"/>
          </a:bodyPr>
          <a:lstStyle/>
          <a:p>
            <a:r>
              <a:rPr lang="sk-SK" sz="2400" b="1" dirty="0" smtClean="0"/>
              <a:t/>
            </a:r>
            <a:br>
              <a:rPr lang="sk-SK" sz="2400" b="1" dirty="0" smtClean="0"/>
            </a:br>
            <a:r>
              <a:rPr lang="sk-SK" sz="2400" b="1" dirty="0"/>
              <a:t/>
            </a:r>
            <a:br>
              <a:rPr lang="sk-SK" sz="2400" b="1" dirty="0"/>
            </a:br>
            <a:endParaRPr lang="sk-SK" sz="2400" b="1" dirty="0">
              <a:solidFill>
                <a:schemeClr val="tx1"/>
              </a:solidFill>
            </a:endParaRPr>
          </a:p>
        </p:txBody>
      </p:sp>
      <p:sp>
        <p:nvSpPr>
          <p:cNvPr id="3" name="Zástupný symbol obsahu 2"/>
          <p:cNvSpPr>
            <a:spLocks noGrp="1"/>
          </p:cNvSpPr>
          <p:nvPr>
            <p:ph idx="1"/>
          </p:nvPr>
        </p:nvSpPr>
        <p:spPr>
          <a:xfrm>
            <a:off x="179512" y="1196752"/>
            <a:ext cx="8712968" cy="5040560"/>
          </a:xfrm>
        </p:spPr>
        <p:txBody>
          <a:bodyPr>
            <a:noAutofit/>
          </a:bodyPr>
          <a:lstStyle/>
          <a:p>
            <a:pPr marL="0" indent="0" algn="just">
              <a:buNone/>
            </a:pPr>
            <a:endParaRPr lang="sk-SK" sz="1600" dirty="0"/>
          </a:p>
          <a:p>
            <a:pPr algn="just">
              <a:buAutoNum type="alphaUcPeriod" startAt="3"/>
            </a:pPr>
            <a:r>
              <a:rPr lang="sk-SK" sz="1800" b="1" dirty="0" smtClean="0"/>
              <a:t>Podpora </a:t>
            </a:r>
            <a:r>
              <a:rPr lang="sk-SK" sz="1800" b="1" dirty="0"/>
              <a:t>zefektívnenia nástrojov koncepčného a informačného charakteru uplatňovaných v oblasti ochrany vôd a vodného </a:t>
            </a:r>
            <a:r>
              <a:rPr lang="sk-SK" sz="1800" b="1" dirty="0" smtClean="0"/>
              <a:t>hospodárstva</a:t>
            </a:r>
          </a:p>
          <a:p>
            <a:pPr algn="just">
              <a:spcBef>
                <a:spcPts val="1200"/>
              </a:spcBef>
              <a:buFontTx/>
              <a:buChar char="-"/>
            </a:pPr>
            <a:r>
              <a:rPr lang="sk-SK" sz="1600" dirty="0" smtClean="0"/>
              <a:t>aktivita </a:t>
            </a:r>
            <a:r>
              <a:rPr lang="sk-SK" sz="1600" dirty="0"/>
              <a:t>prispieva k zvyšovaniu úrovne povedomia obyvateľstva a podnikateľských subjektov v oblasti ochrany vôd s cieľom zabezpečenia zvýšiť ochranu vôd a jej efektívne využívanie</a:t>
            </a:r>
          </a:p>
          <a:p>
            <a:pPr algn="just">
              <a:spcBef>
                <a:spcPts val="1200"/>
              </a:spcBef>
              <a:buFontTx/>
              <a:buChar char="-"/>
            </a:pPr>
            <a:endParaRPr lang="sk-SK" sz="1600" dirty="0"/>
          </a:p>
          <a:p>
            <a:pPr marL="0" indent="0" algn="just">
              <a:buNone/>
            </a:pPr>
            <a:r>
              <a:rPr lang="sk-SK" sz="1600" u="sng" dirty="0" smtClean="0"/>
              <a:t> </a:t>
            </a:r>
            <a:r>
              <a:rPr lang="sk-SK" sz="1600" u="sng" dirty="0"/>
              <a:t>Príklady podporovaných opatrení:</a:t>
            </a:r>
          </a:p>
          <a:p>
            <a:pPr algn="just">
              <a:spcBef>
                <a:spcPts val="1200"/>
              </a:spcBef>
              <a:buFontTx/>
              <a:buChar char="-"/>
            </a:pPr>
            <a:r>
              <a:rPr lang="sk-SK" sz="1600" dirty="0" smtClean="0"/>
              <a:t>tvorba </a:t>
            </a:r>
            <a:r>
              <a:rPr lang="sk-SK" sz="1600" dirty="0"/>
              <a:t>materiálov podporujúcich implementáciu </a:t>
            </a:r>
            <a:r>
              <a:rPr lang="sk-SK" sz="1600" dirty="0" smtClean="0"/>
              <a:t>RSV</a:t>
            </a:r>
          </a:p>
          <a:p>
            <a:pPr algn="just">
              <a:buFontTx/>
              <a:buChar char="-"/>
            </a:pPr>
            <a:r>
              <a:rPr lang="sk-SK" sz="1600" dirty="0" smtClean="0"/>
              <a:t>vykonanie potrebných analýz, odborných posúdení, prieskumov </a:t>
            </a:r>
            <a:r>
              <a:rPr lang="sk-SK" sz="1600" dirty="0"/>
              <a:t>na identifikáciu problémov, na preukázanie ich vplyvov a dopadov a na stanovenie najlepších, resp. najúčinnejších a najefektívnejších environmentálnych opatrení za účelom ochrany zdravia a života ľudí, ich majetku, zvierat a životného prostredia s cieľom dosiahnutia dobrého stavu všetkých vôd a ich trvalej </a:t>
            </a:r>
            <a:r>
              <a:rPr lang="sk-SK" sz="1600" dirty="0" smtClean="0"/>
              <a:t>udržateľnosti</a:t>
            </a:r>
            <a:endParaRPr lang="sk-SK" sz="1600" b="1" dirty="0" smtClean="0"/>
          </a:p>
          <a:p>
            <a:pPr marL="0" indent="0" algn="just">
              <a:buNone/>
            </a:pPr>
            <a:endParaRPr lang="sk-SK" sz="1650" b="1" dirty="0" smtClean="0"/>
          </a:p>
          <a:p>
            <a:pPr marL="0" indent="0" algn="just">
              <a:buNone/>
            </a:pPr>
            <a:endParaRPr lang="sk-SK" sz="1650" b="1" u="sng" dirty="0" smtClean="0"/>
          </a:p>
        </p:txBody>
      </p:sp>
    </p:spTree>
    <p:extLst>
      <p:ext uri="{BB962C8B-B14F-4D97-AF65-F5344CB8AC3E}">
        <p14:creationId xmlns:p14="http://schemas.microsoft.com/office/powerpoint/2010/main" val="11957413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836712"/>
            <a:ext cx="8568952" cy="576064"/>
          </a:xfrm>
        </p:spPr>
        <p:txBody>
          <a:bodyPr>
            <a:normAutofit fontScale="90000"/>
          </a:bodyPr>
          <a:lstStyle/>
          <a:p>
            <a:r>
              <a:rPr lang="sk-SK" sz="2400" b="1" dirty="0" smtClean="0"/>
              <a:t/>
            </a:r>
            <a:br>
              <a:rPr lang="sk-SK" sz="2400" b="1" dirty="0" smtClean="0"/>
            </a:br>
            <a:r>
              <a:rPr lang="sk-SK" sz="2400" b="1" dirty="0"/>
              <a:t/>
            </a:r>
            <a:br>
              <a:rPr lang="sk-SK" sz="2400" b="1" dirty="0"/>
            </a:br>
            <a:endParaRPr lang="sk-SK" sz="2400" b="1" dirty="0">
              <a:solidFill>
                <a:schemeClr val="tx1"/>
              </a:solidFill>
            </a:endParaRPr>
          </a:p>
        </p:txBody>
      </p:sp>
      <p:sp>
        <p:nvSpPr>
          <p:cNvPr id="3" name="Zástupný symbol obsahu 2"/>
          <p:cNvSpPr>
            <a:spLocks noGrp="1"/>
          </p:cNvSpPr>
          <p:nvPr>
            <p:ph idx="1"/>
          </p:nvPr>
        </p:nvSpPr>
        <p:spPr>
          <a:xfrm>
            <a:off x="179512" y="1412776"/>
            <a:ext cx="8712968" cy="5256584"/>
          </a:xfrm>
        </p:spPr>
        <p:txBody>
          <a:bodyPr>
            <a:noAutofit/>
          </a:bodyPr>
          <a:lstStyle/>
          <a:p>
            <a:pPr marL="0" indent="0" algn="just">
              <a:buNone/>
            </a:pPr>
            <a:endParaRPr lang="sk-SK" sz="1600" dirty="0"/>
          </a:p>
          <a:p>
            <a:pPr marL="0" indent="0" algn="just">
              <a:buNone/>
            </a:pPr>
            <a:r>
              <a:rPr lang="sk-SK" sz="1600" u="sng" dirty="0"/>
              <a:t>Oprávnení prijímatelia pre aktivitu </a:t>
            </a:r>
            <a:r>
              <a:rPr lang="sk-SK" sz="1600" u="sng" dirty="0" smtClean="0"/>
              <a:t>C:</a:t>
            </a:r>
          </a:p>
          <a:p>
            <a:pPr lvl="0" algn="just">
              <a:spcBef>
                <a:spcPts val="1200"/>
              </a:spcBef>
              <a:buFontTx/>
              <a:buChar char="-"/>
            </a:pPr>
            <a:r>
              <a:rPr lang="sk-SK" sz="1600" dirty="0" smtClean="0"/>
              <a:t>Slovenská </a:t>
            </a:r>
            <a:r>
              <a:rPr lang="sk-SK" sz="1600" dirty="0"/>
              <a:t>agentúra životného prostredia v rámci národného projektu,</a:t>
            </a:r>
          </a:p>
          <a:p>
            <a:pPr lvl="0" algn="just">
              <a:spcBef>
                <a:spcPts val="1200"/>
              </a:spcBef>
              <a:buFontTx/>
              <a:buChar char="-"/>
            </a:pPr>
            <a:r>
              <a:rPr lang="sk-SK" sz="1600" dirty="0"/>
              <a:t>subjekty ústrednej správy s pôsobnosťou v oblasti tvorby a ochrany životného prostredia podľa zákona o rozpočtových pravidlách verejnej správy,</a:t>
            </a:r>
          </a:p>
          <a:p>
            <a:pPr algn="just">
              <a:spcBef>
                <a:spcPts val="1200"/>
              </a:spcBef>
              <a:buFontTx/>
              <a:buChar char="-"/>
            </a:pPr>
            <a:r>
              <a:rPr lang="sk-SK" sz="1600" dirty="0"/>
              <a:t>subjekty územnej samosprávy podľa zákona o rozpočtových pravidlách verejnej správy,</a:t>
            </a:r>
          </a:p>
          <a:p>
            <a:pPr lvl="0" algn="just">
              <a:spcBef>
                <a:spcPts val="1200"/>
              </a:spcBef>
              <a:buFontTx/>
              <a:buChar char="-"/>
            </a:pPr>
            <a:r>
              <a:rPr lang="sk-SK" sz="1600" dirty="0" smtClean="0"/>
              <a:t>NO </a:t>
            </a:r>
            <a:r>
              <a:rPr lang="sk-SK" sz="1600" dirty="0"/>
              <a:t>poskytujúce všeobecne prospešné služby v oblasti tvorby a ochrany životného prostredia,</a:t>
            </a:r>
          </a:p>
          <a:p>
            <a:pPr lvl="0" algn="just">
              <a:spcBef>
                <a:spcPts val="1200"/>
              </a:spcBef>
              <a:buFontTx/>
              <a:buChar char="-"/>
            </a:pPr>
            <a:r>
              <a:rPr lang="sk-SK" sz="1600" dirty="0"/>
              <a:t>nadácie v oblasti tvorby a ochrany životného prostredia,</a:t>
            </a:r>
          </a:p>
          <a:p>
            <a:pPr lvl="0" algn="just">
              <a:spcBef>
                <a:spcPts val="1200"/>
              </a:spcBef>
              <a:buFontTx/>
              <a:buChar char="-"/>
            </a:pPr>
            <a:r>
              <a:rPr lang="sk-SK" sz="1600" dirty="0"/>
              <a:t>združenia fyzických alebo právnických osôb v oblasti tvorby a ochrany životného prostredia;</a:t>
            </a:r>
          </a:p>
          <a:p>
            <a:pPr lvl="0" algn="just">
              <a:spcBef>
                <a:spcPts val="1200"/>
              </a:spcBef>
              <a:buFontTx/>
              <a:buChar char="-"/>
            </a:pPr>
            <a:r>
              <a:rPr lang="sk-SK" sz="1600" dirty="0"/>
              <a:t>Výskumný ústav vodného hospodárstva,</a:t>
            </a:r>
          </a:p>
          <a:p>
            <a:pPr lvl="0" algn="just">
              <a:spcBef>
                <a:spcPts val="1200"/>
              </a:spcBef>
              <a:buFontTx/>
              <a:buChar char="-"/>
            </a:pPr>
            <a:r>
              <a:rPr lang="sk-SK" sz="1600" dirty="0"/>
              <a:t>Slovenský hydrometeorologický ústav,</a:t>
            </a:r>
          </a:p>
          <a:p>
            <a:pPr algn="just">
              <a:spcBef>
                <a:spcPts val="1200"/>
              </a:spcBef>
              <a:buFontTx/>
              <a:buChar char="-"/>
            </a:pPr>
            <a:r>
              <a:rPr lang="sk-SK" sz="1600" dirty="0"/>
              <a:t>Slovenský vodohospodársky podnik, </a:t>
            </a:r>
            <a:r>
              <a:rPr lang="sk-SK" sz="1600" dirty="0" err="1"/>
              <a:t>š.p</a:t>
            </a:r>
            <a:r>
              <a:rPr lang="sk-SK" sz="1600" dirty="0"/>
              <a:t>.</a:t>
            </a:r>
          </a:p>
          <a:p>
            <a:pPr marL="0" indent="0" algn="just">
              <a:buNone/>
            </a:pPr>
            <a:endParaRPr lang="sk-SK" sz="1800" b="1" u="sng" dirty="0"/>
          </a:p>
          <a:p>
            <a:pPr marL="0" indent="0" algn="just">
              <a:buNone/>
            </a:pPr>
            <a:endParaRPr lang="sk-SK" sz="1600" dirty="0" smtClean="0"/>
          </a:p>
          <a:p>
            <a:pPr marL="0" indent="0" algn="just">
              <a:buNone/>
            </a:pPr>
            <a:endParaRPr lang="sk-SK" sz="1650" b="1" dirty="0" smtClean="0"/>
          </a:p>
          <a:p>
            <a:pPr marL="0" indent="0" algn="just">
              <a:buNone/>
            </a:pPr>
            <a:endParaRPr lang="sk-SK" sz="1650" b="1" u="sng" dirty="0" smtClean="0"/>
          </a:p>
        </p:txBody>
      </p:sp>
    </p:spTree>
    <p:extLst>
      <p:ext uri="{BB962C8B-B14F-4D97-AF65-F5344CB8AC3E}">
        <p14:creationId xmlns:p14="http://schemas.microsoft.com/office/powerpoint/2010/main" val="31895825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836712"/>
            <a:ext cx="8568952" cy="1143000"/>
          </a:xfrm>
        </p:spPr>
        <p:txBody>
          <a:bodyPr>
            <a:normAutofit fontScale="90000"/>
          </a:bodyPr>
          <a:lstStyle/>
          <a:p>
            <a:r>
              <a:rPr lang="sk-SK" sz="2400" b="1" dirty="0" smtClean="0"/>
              <a:t/>
            </a:r>
            <a:br>
              <a:rPr lang="sk-SK" sz="2400" b="1" dirty="0" smtClean="0"/>
            </a:br>
            <a:r>
              <a:rPr lang="sk-SK" sz="2400" b="1" dirty="0"/>
              <a:t/>
            </a:r>
            <a:br>
              <a:rPr lang="sk-SK" sz="2400" b="1" dirty="0"/>
            </a:br>
            <a:endParaRPr lang="sk-SK" sz="2400" b="1" dirty="0"/>
          </a:p>
        </p:txBody>
      </p:sp>
      <p:sp>
        <p:nvSpPr>
          <p:cNvPr id="3" name="Zástupný symbol obsahu 2"/>
          <p:cNvSpPr>
            <a:spLocks noGrp="1"/>
          </p:cNvSpPr>
          <p:nvPr>
            <p:ph idx="1"/>
          </p:nvPr>
        </p:nvSpPr>
        <p:spPr>
          <a:xfrm>
            <a:off x="179512" y="1916832"/>
            <a:ext cx="8712968" cy="4752528"/>
          </a:xfrm>
        </p:spPr>
        <p:txBody>
          <a:bodyPr>
            <a:noAutofit/>
          </a:bodyPr>
          <a:lstStyle/>
          <a:p>
            <a:pPr marL="0" indent="0" algn="just">
              <a:buNone/>
            </a:pPr>
            <a:endParaRPr lang="sk-SK" sz="1600" dirty="0"/>
          </a:p>
          <a:p>
            <a:pPr marL="0" indent="0" algn="just">
              <a:buNone/>
            </a:pPr>
            <a:endParaRPr lang="sk-SK" sz="1800" b="1" u="sng" dirty="0"/>
          </a:p>
          <a:p>
            <a:pPr marL="0" indent="0" algn="just">
              <a:buNone/>
            </a:pPr>
            <a:endParaRPr lang="sk-SK" sz="1600" dirty="0" smtClean="0"/>
          </a:p>
          <a:p>
            <a:pPr marL="0" indent="0" algn="just">
              <a:buNone/>
            </a:pPr>
            <a:endParaRPr lang="sk-SK" sz="1650" b="1" dirty="0" smtClean="0"/>
          </a:p>
          <a:p>
            <a:pPr marL="0" indent="0" algn="just">
              <a:buNone/>
            </a:pPr>
            <a:endParaRPr lang="sk-SK" sz="1650" b="1" u="sng" dirty="0" smtClean="0"/>
          </a:p>
        </p:txBody>
      </p:sp>
      <p:sp>
        <p:nvSpPr>
          <p:cNvPr id="5" name="Obdĺžnik 4"/>
          <p:cNvSpPr/>
          <p:nvPr/>
        </p:nvSpPr>
        <p:spPr>
          <a:xfrm>
            <a:off x="467544" y="1340768"/>
            <a:ext cx="7704856" cy="5201424"/>
          </a:xfrm>
          <a:prstGeom prst="rect">
            <a:avLst/>
          </a:prstGeom>
        </p:spPr>
        <p:txBody>
          <a:bodyPr wrap="square">
            <a:spAutoFit/>
          </a:bodyPr>
          <a:lstStyle/>
          <a:p>
            <a:pPr algn="just"/>
            <a:r>
              <a:rPr lang="sk-SK" sz="2000" b="1" dirty="0" smtClean="0">
                <a:latin typeface="+mj-lt"/>
                <a:ea typeface="+mj-ea"/>
                <a:cs typeface="+mj-cs"/>
              </a:rPr>
              <a:t>Podpora aktivít v rámci 1. výzvy pre ŠC 1.2.1:</a:t>
            </a:r>
            <a:endParaRPr lang="sk-SK" sz="2000" b="1" dirty="0">
              <a:latin typeface="+mj-lt"/>
              <a:ea typeface="+mj-ea"/>
              <a:cs typeface="+mj-cs"/>
            </a:endParaRPr>
          </a:p>
          <a:p>
            <a:pPr lvl="0" algn="just"/>
            <a:endParaRPr lang="sk-SK" sz="1600" dirty="0"/>
          </a:p>
          <a:p>
            <a:pPr algn="just"/>
            <a:r>
              <a:rPr lang="sk-SK" sz="1600" dirty="0" smtClean="0"/>
              <a:t>A.1 </a:t>
            </a:r>
            <a:r>
              <a:rPr lang="sk-SK" sz="1600" dirty="0"/>
              <a:t>výstavba, rozšírenie a zvýšenie kapacity stokových sietí v aglomeráciách nad 10 000 EO, výstavba, rozšírenie a zvýšenie kapacity čistiarní odpadových vôd v aglomeráciách nad </a:t>
            </a:r>
            <a:r>
              <a:rPr lang="sk-SK" sz="1600" dirty="0" smtClean="0"/>
              <a:t>     10 </a:t>
            </a:r>
            <a:r>
              <a:rPr lang="sk-SK" sz="1600" dirty="0"/>
              <a:t>000 EO; </a:t>
            </a:r>
            <a:endParaRPr lang="sk-SK" sz="1600" dirty="0" smtClean="0"/>
          </a:p>
          <a:p>
            <a:pPr algn="just"/>
            <a:endParaRPr lang="sk-SK" sz="1600" dirty="0"/>
          </a:p>
          <a:p>
            <a:pPr algn="just"/>
            <a:r>
              <a:rPr lang="sk-SK" sz="1600" dirty="0"/>
              <a:t>A.2 výstavba, rozšírenie a zvýšenie kapacity stokových sietí v aglomeráciách od 2 000 - 10 000 EO, výstavba, rozšírenie a zvýšenie kapacity čistiarní odpadových </a:t>
            </a:r>
            <a:r>
              <a:rPr lang="sk-SK" sz="1600" dirty="0" smtClean="0"/>
              <a:t>vôd </a:t>
            </a:r>
            <a:r>
              <a:rPr lang="sk-SK" sz="1600" dirty="0"/>
              <a:t>v aglomeráciách od 2 000 - 10 000 EO; </a:t>
            </a:r>
            <a:endParaRPr lang="sk-SK" sz="1600" dirty="0" smtClean="0"/>
          </a:p>
          <a:p>
            <a:pPr algn="just"/>
            <a:endParaRPr lang="sk-SK" sz="1600" dirty="0"/>
          </a:p>
          <a:p>
            <a:pPr algn="just"/>
            <a:r>
              <a:rPr lang="sk-SK" sz="1600" dirty="0"/>
              <a:t>A.3 v aglomeráciách do 2 000 EO výstavba čistiarní odpadových vôd v prípadoch, ak už je vybudovaná stoková sieť min. na 80 % celej predmetnej aglomerácie.</a:t>
            </a:r>
          </a:p>
          <a:p>
            <a:pPr algn="just"/>
            <a:r>
              <a:rPr lang="sk-SK" sz="1600" dirty="0"/>
              <a:t>V rámci aktivít týkajúcich sa čistiarní odpadových vôd sa za oprávnenú rozumie aj intenzifikácia čistiarní odpadových </a:t>
            </a:r>
            <a:r>
              <a:rPr lang="sk-SK" sz="1600" dirty="0" smtClean="0"/>
              <a:t>vôd</a:t>
            </a:r>
          </a:p>
          <a:p>
            <a:pPr algn="just"/>
            <a:endParaRPr lang="sk-SK" sz="1600" dirty="0"/>
          </a:p>
          <a:p>
            <a:pPr algn="just"/>
            <a:r>
              <a:rPr lang="sk-SK" sz="2000" b="1" dirty="0" smtClean="0"/>
              <a:t>Podpora aktivít v </a:t>
            </a:r>
            <a:r>
              <a:rPr lang="sk-SK" sz="2000" b="1" dirty="0"/>
              <a:t>rámci </a:t>
            </a:r>
            <a:r>
              <a:rPr lang="sk-SK" sz="2000" b="1" dirty="0" smtClean="0"/>
              <a:t>1. výzvy pre ŠC 1.2.2:</a:t>
            </a:r>
            <a:endParaRPr lang="sk-SK" sz="2000" b="1" dirty="0"/>
          </a:p>
          <a:p>
            <a:endParaRPr lang="sk-SK" sz="2000" b="1" dirty="0"/>
          </a:p>
          <a:p>
            <a:pPr algn="just"/>
            <a:r>
              <a:rPr lang="sk-SK" sz="1600" dirty="0"/>
              <a:t>A. Zabezpečenie podmienok v oblasti zásobovania obyvateľov SR bezpečnou pitnou vodou z verejných vodovodov</a:t>
            </a:r>
          </a:p>
          <a:p>
            <a:pPr algn="just"/>
            <a:endParaRPr lang="sk-SK" sz="1600" dirty="0"/>
          </a:p>
        </p:txBody>
      </p:sp>
    </p:spTree>
    <p:extLst>
      <p:ext uri="{BB962C8B-B14F-4D97-AF65-F5344CB8AC3E}">
        <p14:creationId xmlns:p14="http://schemas.microsoft.com/office/powerpoint/2010/main" val="29763938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57200" y="1412776"/>
            <a:ext cx="8229600" cy="4896544"/>
          </a:xfrm>
        </p:spPr>
        <p:txBody>
          <a:bodyPr/>
          <a:lstStyle/>
          <a:p>
            <a:pPr marL="0" indent="0">
              <a:buNone/>
            </a:pPr>
            <a:r>
              <a:rPr lang="sk-SK" b="1" dirty="0" smtClean="0">
                <a:solidFill>
                  <a:schemeClr val="bg1">
                    <a:lumMod val="65000"/>
                  </a:schemeClr>
                </a:solidFill>
                <a:latin typeface="+mj-lt"/>
                <a:ea typeface="+mj-ea"/>
                <a:cs typeface="+mj-cs"/>
              </a:rPr>
              <a:t>Prioritná </a:t>
            </a:r>
            <a:r>
              <a:rPr lang="sk-SK" b="1" dirty="0">
                <a:solidFill>
                  <a:schemeClr val="bg1">
                    <a:lumMod val="65000"/>
                  </a:schemeClr>
                </a:solidFill>
                <a:latin typeface="+mj-lt"/>
                <a:ea typeface="+mj-ea"/>
                <a:cs typeface="+mj-cs"/>
              </a:rPr>
              <a:t>os 1 </a:t>
            </a:r>
          </a:p>
          <a:p>
            <a:pPr marL="0" indent="0" algn="just">
              <a:buNone/>
            </a:pPr>
            <a:r>
              <a:rPr lang="sk-SK" b="1" dirty="0">
                <a:solidFill>
                  <a:srgbClr val="55B848"/>
                </a:solidFill>
                <a:cs typeface="Tahoma" pitchFamily="34" charset="0"/>
              </a:rPr>
              <a:t>UDRŽATEĽNÉ VYUŽÍVANIE PRÍRODNÝCH ZDROJOV PROSTREDNÍCTVOM ROZVOJA ENVIRONMENTÁLNEJ </a:t>
            </a:r>
            <a:r>
              <a:rPr lang="sk-SK" b="1" dirty="0" smtClean="0">
                <a:solidFill>
                  <a:srgbClr val="55B848"/>
                </a:solidFill>
                <a:cs typeface="Tahoma" pitchFamily="34" charset="0"/>
              </a:rPr>
              <a:t>INFRAŠTRUKTÚRY  (1 441,7 mil. €)</a:t>
            </a:r>
            <a:endParaRPr lang="sk-SK" b="1" dirty="0">
              <a:solidFill>
                <a:srgbClr val="55B848"/>
              </a:solidFill>
              <a:cs typeface="Tahoma" pitchFamily="34" charset="0"/>
            </a:endParaRPr>
          </a:p>
          <a:p>
            <a:pPr marL="0" indent="0">
              <a:spcBef>
                <a:spcPts val="0"/>
              </a:spcBef>
              <a:buNone/>
            </a:pPr>
            <a:endParaRPr lang="sk-SK" sz="1800" b="1" dirty="0" smtClean="0">
              <a:ln w="0"/>
              <a:cs typeface="Arial"/>
            </a:endParaRPr>
          </a:p>
          <a:p>
            <a:pPr algn="just">
              <a:spcBef>
                <a:spcPts val="0"/>
              </a:spcBef>
              <a:spcAft>
                <a:spcPts val="600"/>
              </a:spcAft>
            </a:pPr>
            <a:r>
              <a:rPr lang="sk-SK" sz="1600" b="1" dirty="0" smtClean="0">
                <a:ln w="0"/>
                <a:solidFill>
                  <a:schemeClr val="tx1">
                    <a:lumMod val="50000"/>
                    <a:lumOff val="50000"/>
                  </a:schemeClr>
                </a:solidFill>
                <a:cs typeface="Arial"/>
              </a:rPr>
              <a:t>Investičná priorita 1.1 </a:t>
            </a:r>
            <a:r>
              <a:rPr lang="sk-SK" sz="1600" b="1" dirty="0">
                <a:ln w="0"/>
                <a:solidFill>
                  <a:schemeClr val="tx1">
                    <a:lumMod val="50000"/>
                    <a:lumOff val="50000"/>
                  </a:schemeClr>
                </a:solidFill>
                <a:cs typeface="Arial"/>
              </a:rPr>
              <a:t>– Investovanie do sektora </a:t>
            </a:r>
            <a:r>
              <a:rPr lang="sk-SK" sz="1600" b="1" u="sng" dirty="0">
                <a:ln w="0"/>
                <a:solidFill>
                  <a:schemeClr val="tx1">
                    <a:lumMod val="50000"/>
                    <a:lumOff val="50000"/>
                  </a:schemeClr>
                </a:solidFill>
                <a:cs typeface="Arial"/>
              </a:rPr>
              <a:t>odpadového hospodárstva </a:t>
            </a:r>
            <a:r>
              <a:rPr lang="sk-SK" sz="1600" b="1" dirty="0">
                <a:ln w="0"/>
                <a:solidFill>
                  <a:schemeClr val="tx1">
                    <a:lumMod val="50000"/>
                    <a:lumOff val="50000"/>
                  </a:schemeClr>
                </a:solidFill>
                <a:cs typeface="Arial"/>
              </a:rPr>
              <a:t>s cieľom splniť požiadavky environmentálneho acquis </a:t>
            </a:r>
            <a:r>
              <a:rPr lang="sk-SK" sz="1600" b="1" dirty="0" smtClean="0">
                <a:ln w="0"/>
                <a:solidFill>
                  <a:schemeClr val="tx1">
                    <a:lumMod val="50000"/>
                    <a:lumOff val="50000"/>
                  </a:schemeClr>
                </a:solidFill>
                <a:cs typeface="Arial"/>
              </a:rPr>
              <a:t>Únie a pokryť potreby, ktoré členské štáty špecifikovali v súvislosti s investíciami nad rámec uvedených požiadaviek (</a:t>
            </a:r>
            <a:r>
              <a:rPr lang="sk-SK" sz="1600" b="1" dirty="0">
                <a:ln w="0"/>
                <a:solidFill>
                  <a:schemeClr val="tx1">
                    <a:lumMod val="50000"/>
                    <a:lumOff val="50000"/>
                  </a:schemeClr>
                </a:solidFill>
                <a:cs typeface="Arial"/>
              </a:rPr>
              <a:t>402,8 </a:t>
            </a:r>
            <a:r>
              <a:rPr lang="sk-SK" sz="1600" b="1" dirty="0" smtClean="0">
                <a:ln w="0"/>
                <a:solidFill>
                  <a:schemeClr val="tx1">
                    <a:lumMod val="50000"/>
                    <a:lumOff val="50000"/>
                  </a:schemeClr>
                </a:solidFill>
                <a:cs typeface="Arial"/>
              </a:rPr>
              <a:t>mil. €)</a:t>
            </a:r>
          </a:p>
          <a:p>
            <a:pPr algn="just">
              <a:spcBef>
                <a:spcPts val="600"/>
              </a:spcBef>
              <a:spcAft>
                <a:spcPts val="600"/>
              </a:spcAft>
            </a:pPr>
            <a:r>
              <a:rPr lang="sk-SK" sz="1600" b="1" dirty="0" smtClean="0">
                <a:ln w="0"/>
                <a:solidFill>
                  <a:schemeClr val="tx1">
                    <a:lumMod val="50000"/>
                    <a:lumOff val="50000"/>
                  </a:schemeClr>
                </a:solidFill>
                <a:cs typeface="Arial"/>
              </a:rPr>
              <a:t>Investičná </a:t>
            </a:r>
            <a:r>
              <a:rPr lang="sk-SK" sz="1600" b="1" dirty="0">
                <a:ln w="0"/>
                <a:solidFill>
                  <a:schemeClr val="tx1">
                    <a:lumMod val="50000"/>
                    <a:lumOff val="50000"/>
                  </a:schemeClr>
                </a:solidFill>
                <a:cs typeface="Arial"/>
              </a:rPr>
              <a:t>priorita </a:t>
            </a:r>
            <a:r>
              <a:rPr lang="sk-SK" sz="1600" b="1" dirty="0" smtClean="0">
                <a:ln w="0"/>
                <a:solidFill>
                  <a:schemeClr val="tx1">
                    <a:lumMod val="50000"/>
                    <a:lumOff val="50000"/>
                  </a:schemeClr>
                </a:solidFill>
                <a:cs typeface="Arial"/>
              </a:rPr>
              <a:t>1.2 </a:t>
            </a:r>
            <a:r>
              <a:rPr lang="sk-SK" sz="1600" b="1" dirty="0">
                <a:ln w="0"/>
                <a:solidFill>
                  <a:schemeClr val="tx1">
                    <a:lumMod val="50000"/>
                    <a:lumOff val="50000"/>
                  </a:schemeClr>
                </a:solidFill>
                <a:cs typeface="Arial"/>
              </a:rPr>
              <a:t>– Investovanie do sektora </a:t>
            </a:r>
            <a:r>
              <a:rPr lang="sk-SK" sz="1600" b="1" u="sng" dirty="0" smtClean="0">
                <a:ln w="0"/>
                <a:solidFill>
                  <a:schemeClr val="tx1">
                    <a:lumMod val="50000"/>
                    <a:lumOff val="50000"/>
                  </a:schemeClr>
                </a:solidFill>
                <a:cs typeface="Arial"/>
              </a:rPr>
              <a:t>vodného </a:t>
            </a:r>
            <a:r>
              <a:rPr lang="sk-SK" sz="1600" b="1" u="sng" dirty="0">
                <a:ln w="0"/>
                <a:solidFill>
                  <a:schemeClr val="tx1">
                    <a:lumMod val="50000"/>
                    <a:lumOff val="50000"/>
                  </a:schemeClr>
                </a:solidFill>
                <a:cs typeface="Arial"/>
              </a:rPr>
              <a:t>hospodárstva </a:t>
            </a:r>
            <a:r>
              <a:rPr lang="sk-SK" sz="1600" b="1" dirty="0">
                <a:ln w="0"/>
                <a:solidFill>
                  <a:schemeClr val="tx1">
                    <a:lumMod val="50000"/>
                    <a:lumOff val="50000"/>
                  </a:schemeClr>
                </a:solidFill>
                <a:cs typeface="Arial"/>
              </a:rPr>
              <a:t>s cieľom splniť požiadavky environmentálneho acquis Únie a pokryť potreby, ktoré členské štáty špecifikovali v súvislosti s investíciami nad rámec uvedených požiadaviek  </a:t>
            </a:r>
            <a:r>
              <a:rPr lang="sk-SK" sz="1600" b="1" dirty="0" smtClean="0">
                <a:ln w="0"/>
                <a:solidFill>
                  <a:schemeClr val="tx1">
                    <a:lumMod val="50000"/>
                    <a:lumOff val="50000"/>
                  </a:schemeClr>
                </a:solidFill>
                <a:cs typeface="Arial"/>
              </a:rPr>
              <a:t>(519,1 mil. €)</a:t>
            </a:r>
          </a:p>
          <a:p>
            <a:pPr algn="just">
              <a:spcAft>
                <a:spcPts val="600"/>
              </a:spcAft>
            </a:pPr>
            <a:r>
              <a:rPr lang="sk-SK" sz="1600" b="1" dirty="0">
                <a:ln w="0"/>
                <a:cs typeface="Arial"/>
              </a:rPr>
              <a:t>Investičná priorita </a:t>
            </a:r>
            <a:r>
              <a:rPr lang="sk-SK" sz="1600" b="1" dirty="0" smtClean="0">
                <a:ln w="0"/>
                <a:cs typeface="Arial"/>
              </a:rPr>
              <a:t>1.3 </a:t>
            </a:r>
            <a:r>
              <a:rPr lang="sk-SK" sz="1600" b="1" dirty="0">
                <a:ln w="0"/>
                <a:cs typeface="Arial"/>
              </a:rPr>
              <a:t>– </a:t>
            </a:r>
            <a:r>
              <a:rPr lang="sk-SK" sz="1600" b="1" u="sng" dirty="0">
                <a:ln w="0"/>
                <a:cs typeface="Arial"/>
              </a:rPr>
              <a:t>Ochrana a obnova biodiverzity</a:t>
            </a:r>
            <a:r>
              <a:rPr lang="sk-SK" sz="1600" b="1" dirty="0">
                <a:ln w="0"/>
                <a:cs typeface="Arial"/>
              </a:rPr>
              <a:t> a pôdy a podpora ekosystémových </a:t>
            </a:r>
            <a:r>
              <a:rPr lang="sk-SK" sz="1600" b="1" dirty="0" smtClean="0">
                <a:ln w="0"/>
                <a:cs typeface="Arial"/>
              </a:rPr>
              <a:t>služieb, </a:t>
            </a:r>
            <a:r>
              <a:rPr lang="sk-SK" sz="1600" b="1" dirty="0">
                <a:ln w="0"/>
                <a:cs typeface="Arial"/>
              </a:rPr>
              <a:t>a to aj prostredníctvom sústavy Natura 2000 a zelenej infraštruktúry </a:t>
            </a:r>
            <a:r>
              <a:rPr lang="sk-SK" sz="1600" b="1" dirty="0" smtClean="0">
                <a:ln w="0"/>
                <a:cs typeface="Arial"/>
              </a:rPr>
              <a:t> (129,3 mil. €)</a:t>
            </a:r>
          </a:p>
          <a:p>
            <a:pPr algn="just"/>
            <a:r>
              <a:rPr lang="sk-SK" sz="1600" b="1" dirty="0">
                <a:ln w="0"/>
                <a:solidFill>
                  <a:schemeClr val="tx1">
                    <a:lumMod val="50000"/>
                    <a:lumOff val="50000"/>
                  </a:schemeClr>
                </a:solidFill>
                <a:cs typeface="Arial"/>
              </a:rPr>
              <a:t>Investičná priorita </a:t>
            </a:r>
            <a:r>
              <a:rPr lang="sk-SK" sz="1600" b="1" dirty="0" smtClean="0">
                <a:ln w="0"/>
                <a:solidFill>
                  <a:schemeClr val="tx1">
                    <a:lumMod val="50000"/>
                    <a:lumOff val="50000"/>
                  </a:schemeClr>
                </a:solidFill>
                <a:cs typeface="Arial"/>
              </a:rPr>
              <a:t>1.4 </a:t>
            </a:r>
            <a:r>
              <a:rPr lang="sk-SK" sz="1600" b="1" dirty="0">
                <a:ln w="0"/>
                <a:solidFill>
                  <a:schemeClr val="tx1">
                    <a:lumMod val="50000"/>
                    <a:lumOff val="50000"/>
                  </a:schemeClr>
                </a:solidFill>
                <a:cs typeface="Arial"/>
              </a:rPr>
              <a:t>– Prijatie opatrení na zlepšenie mestského prostredia, revitalizácie miest, oživenia a </a:t>
            </a:r>
            <a:r>
              <a:rPr lang="sk-SK" sz="1600" b="1" u="sng" dirty="0">
                <a:ln w="0"/>
                <a:solidFill>
                  <a:schemeClr val="tx1">
                    <a:lumMod val="50000"/>
                    <a:lumOff val="50000"/>
                  </a:schemeClr>
                </a:solidFill>
                <a:cs typeface="Arial"/>
              </a:rPr>
              <a:t>dekontaminácie opustených priemyselných areálov </a:t>
            </a:r>
            <a:r>
              <a:rPr lang="sk-SK" sz="1600" b="1" dirty="0">
                <a:ln w="0"/>
                <a:solidFill>
                  <a:schemeClr val="tx1">
                    <a:lumMod val="50000"/>
                    <a:lumOff val="50000"/>
                  </a:schemeClr>
                </a:solidFill>
                <a:cs typeface="Arial"/>
              </a:rPr>
              <a:t>(vrátane oblastí, ktoré prechádzajú zmenou), </a:t>
            </a:r>
            <a:r>
              <a:rPr lang="sk-SK" sz="1600" b="1" u="sng" dirty="0">
                <a:ln w="0"/>
                <a:solidFill>
                  <a:schemeClr val="tx1">
                    <a:lumMod val="50000"/>
                    <a:lumOff val="50000"/>
                  </a:schemeClr>
                </a:solidFill>
                <a:cs typeface="Arial"/>
              </a:rPr>
              <a:t>zníženie miery znečistenia ovzdušia </a:t>
            </a:r>
            <a:r>
              <a:rPr lang="sk-SK" sz="1600" b="1" dirty="0">
                <a:ln w="0"/>
                <a:solidFill>
                  <a:schemeClr val="tx1">
                    <a:lumMod val="50000"/>
                    <a:lumOff val="50000"/>
                  </a:schemeClr>
                </a:solidFill>
                <a:cs typeface="Arial"/>
              </a:rPr>
              <a:t>a podpory opatrení na zníženie </a:t>
            </a:r>
            <a:r>
              <a:rPr lang="sk-SK" sz="1600" b="1" dirty="0" smtClean="0">
                <a:ln w="0"/>
                <a:solidFill>
                  <a:schemeClr val="tx1">
                    <a:lumMod val="50000"/>
                    <a:lumOff val="50000"/>
                  </a:schemeClr>
                </a:solidFill>
                <a:cs typeface="Arial"/>
              </a:rPr>
              <a:t>hluku (</a:t>
            </a:r>
            <a:r>
              <a:rPr lang="sk-SK" sz="1600" b="1" dirty="0">
                <a:ln w="0"/>
                <a:solidFill>
                  <a:schemeClr val="tx1">
                    <a:lumMod val="50000"/>
                    <a:lumOff val="50000"/>
                  </a:schemeClr>
                </a:solidFill>
                <a:cs typeface="Arial"/>
              </a:rPr>
              <a:t>390,4 </a:t>
            </a:r>
            <a:r>
              <a:rPr lang="sk-SK" sz="1600" b="1" dirty="0" smtClean="0">
                <a:ln w="0"/>
                <a:solidFill>
                  <a:schemeClr val="tx1">
                    <a:lumMod val="50000"/>
                    <a:lumOff val="50000"/>
                  </a:schemeClr>
                </a:solidFill>
                <a:cs typeface="Arial"/>
              </a:rPr>
              <a:t>mil. €)</a:t>
            </a:r>
          </a:p>
          <a:p>
            <a:pPr marL="0" indent="0">
              <a:buNone/>
            </a:pPr>
            <a:endParaRPr lang="sk-SK" sz="1200" b="1" dirty="0" smtClean="0">
              <a:ln w="0"/>
              <a:solidFill>
                <a:schemeClr val="bg1">
                  <a:lumMod val="50000"/>
                </a:schemeClr>
              </a:solidFill>
              <a:effectLst>
                <a:outerShdw blurRad="38100" dist="38100" dir="2700000" algn="tl">
                  <a:srgbClr val="000000">
                    <a:alpha val="43137"/>
                  </a:srgbClr>
                </a:outerShdw>
              </a:effectLst>
              <a:cs typeface="Arial"/>
            </a:endParaRPr>
          </a:p>
          <a:p>
            <a:pPr marL="0" indent="0">
              <a:buNone/>
            </a:pPr>
            <a:r>
              <a:rPr lang="sk-SK" sz="1800" dirty="0" smtClean="0">
                <a:ln w="0"/>
                <a:cs typeface="Arial"/>
              </a:rPr>
              <a:t>	</a:t>
            </a:r>
            <a:endParaRPr lang="sk-SK" sz="1800" b="1" dirty="0">
              <a:solidFill>
                <a:srgbClr val="55B848"/>
              </a:solidFill>
              <a:effectLst>
                <a:outerShdw blurRad="38100" dist="38100" dir="2700000" algn="tl">
                  <a:srgbClr val="000000">
                    <a:alpha val="43137"/>
                  </a:srgbClr>
                </a:outerShdw>
              </a:effectLst>
            </a:endParaRPr>
          </a:p>
        </p:txBody>
      </p:sp>
      <p:sp>
        <p:nvSpPr>
          <p:cNvPr id="4" name="Zástupný symbol čísla snímky 3"/>
          <p:cNvSpPr>
            <a:spLocks noGrp="1"/>
          </p:cNvSpPr>
          <p:nvPr>
            <p:ph type="sldNum" sz="quarter" idx="12"/>
          </p:nvPr>
        </p:nvSpPr>
        <p:spPr/>
        <p:txBody>
          <a:bodyPr/>
          <a:lstStyle/>
          <a:p>
            <a:fld id="{8EF97D0C-7238-4109-A26B-BD75EB33D0D4}" type="slidenum">
              <a:rPr lang="sk-SK" smtClean="0"/>
              <a:pPr/>
              <a:t>27</a:t>
            </a:fld>
            <a:endParaRPr lang="sk-SK" dirty="0"/>
          </a:p>
        </p:txBody>
      </p:sp>
    </p:spTree>
    <p:extLst>
      <p:ext uri="{BB962C8B-B14F-4D97-AF65-F5344CB8AC3E}">
        <p14:creationId xmlns:p14="http://schemas.microsoft.com/office/powerpoint/2010/main" val="21619537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čísla snímky 3"/>
          <p:cNvSpPr>
            <a:spLocks noGrp="1"/>
          </p:cNvSpPr>
          <p:nvPr>
            <p:ph type="sldNum" sz="quarter" idx="12"/>
          </p:nvPr>
        </p:nvSpPr>
        <p:spPr/>
        <p:txBody>
          <a:bodyPr/>
          <a:lstStyle/>
          <a:p>
            <a:pPr>
              <a:defRPr/>
            </a:pPr>
            <a:fld id="{4B88E068-CD81-431D-836E-A8C50DE5D218}" type="slidenum">
              <a:rPr lang="sk-SK" smtClean="0"/>
              <a:pPr>
                <a:defRPr/>
              </a:pPr>
              <a:t>28</a:t>
            </a:fld>
            <a:endParaRPr lang="sk-SK"/>
          </a:p>
        </p:txBody>
      </p:sp>
      <p:sp>
        <p:nvSpPr>
          <p:cNvPr id="3" name="BlokTextu 2"/>
          <p:cNvSpPr txBox="1"/>
          <p:nvPr/>
        </p:nvSpPr>
        <p:spPr>
          <a:xfrm>
            <a:off x="395536" y="1412776"/>
            <a:ext cx="8280920" cy="4478149"/>
          </a:xfrm>
          <a:prstGeom prst="rect">
            <a:avLst/>
          </a:prstGeom>
          <a:noFill/>
        </p:spPr>
        <p:txBody>
          <a:bodyPr wrap="square" rtlCol="0">
            <a:spAutoFit/>
          </a:bodyPr>
          <a:lstStyle/>
          <a:p>
            <a:r>
              <a:rPr lang="sk-SK" sz="2000" b="1" dirty="0" smtClean="0">
                <a:solidFill>
                  <a:srgbClr val="898989"/>
                </a:solidFill>
                <a:ea typeface="Tahoma" pitchFamily="34" charset="0"/>
                <a:cs typeface="Tahoma" pitchFamily="34" charset="0"/>
              </a:rPr>
              <a:t>Investičná priorita 1.3</a:t>
            </a:r>
          </a:p>
          <a:p>
            <a:endParaRPr lang="sk-SK" sz="800" b="1" cap="all" dirty="0" smtClean="0">
              <a:solidFill>
                <a:srgbClr val="55B848"/>
              </a:solidFill>
              <a:ea typeface="Tahoma" pitchFamily="34" charset="0"/>
              <a:cs typeface="Tahoma" pitchFamily="34" charset="0"/>
            </a:endParaRPr>
          </a:p>
          <a:p>
            <a:pPr algn="just"/>
            <a:r>
              <a:rPr lang="sk-SK" b="1" dirty="0">
                <a:ea typeface="Tahoma" pitchFamily="34" charset="0"/>
                <a:cs typeface="Tahoma" pitchFamily="34" charset="0"/>
              </a:rPr>
              <a:t>Ochrana a obnova biodiverzity a pôdy a podpora ekosystémových služieb, a to aj prostredníctvom sústavy Natura 2000 a zelenej </a:t>
            </a:r>
            <a:r>
              <a:rPr lang="sk-SK" b="1" dirty="0" smtClean="0">
                <a:ea typeface="Tahoma" pitchFamily="34" charset="0"/>
                <a:cs typeface="Tahoma" pitchFamily="34" charset="0"/>
              </a:rPr>
              <a:t>infraštruktúry</a:t>
            </a:r>
          </a:p>
          <a:p>
            <a:pPr algn="just"/>
            <a:endParaRPr lang="sk-SK" sz="500" b="1" dirty="0" smtClean="0">
              <a:ea typeface="Tahoma" pitchFamily="34" charset="0"/>
              <a:cs typeface="Tahoma" pitchFamily="34" charset="0"/>
            </a:endParaRPr>
          </a:p>
          <a:p>
            <a:pPr algn="just"/>
            <a:r>
              <a:rPr lang="sk-SK" sz="1600" dirty="0">
                <a:ea typeface="Tahoma" panose="020B0604030504040204" pitchFamily="34" charset="0"/>
                <a:cs typeface="Tahoma" panose="020B0604030504040204" pitchFamily="34" charset="0"/>
              </a:rPr>
              <a:t>Špecifický cieľ </a:t>
            </a:r>
            <a:r>
              <a:rPr lang="sk-SK" sz="1600" dirty="0" smtClean="0">
                <a:ea typeface="Tahoma" panose="020B0604030504040204" pitchFamily="34" charset="0"/>
                <a:cs typeface="Tahoma" panose="020B0604030504040204" pitchFamily="34" charset="0"/>
              </a:rPr>
              <a:t>1.3.1: </a:t>
            </a:r>
            <a:r>
              <a:rPr lang="sk-SK" sz="1600" dirty="0">
                <a:ea typeface="Tahoma" panose="020B0604030504040204" pitchFamily="34" charset="0"/>
                <a:cs typeface="Tahoma" panose="020B0604030504040204" pitchFamily="34" charset="0"/>
              </a:rPr>
              <a:t>Zlepšenie stavu ochrany druhov a biotopov a posilnenie biodiverzity, najmä rámci sústavy Natura </a:t>
            </a:r>
            <a:r>
              <a:rPr lang="sk-SK" sz="1600" dirty="0" smtClean="0">
                <a:ea typeface="Tahoma" panose="020B0604030504040204" pitchFamily="34" charset="0"/>
                <a:cs typeface="Tahoma" panose="020B0604030504040204" pitchFamily="34" charset="0"/>
              </a:rPr>
              <a:t>2000</a:t>
            </a:r>
            <a:endParaRPr lang="sk-SK" sz="1600" dirty="0">
              <a:ea typeface="Tahoma" panose="020B0604030504040204" pitchFamily="34" charset="0"/>
              <a:cs typeface="Tahoma" panose="020B0604030504040204" pitchFamily="34" charset="0"/>
            </a:endParaRPr>
          </a:p>
          <a:p>
            <a:pPr algn="just">
              <a:spcBef>
                <a:spcPts val="600"/>
              </a:spcBef>
            </a:pPr>
            <a:r>
              <a:rPr lang="sk-SK" sz="1600" u="sng" dirty="0" smtClean="0">
                <a:ea typeface="Tahoma" panose="020B0604030504040204" pitchFamily="34" charset="0"/>
                <a:cs typeface="Tahoma" panose="020B0604030504040204" pitchFamily="34" charset="0"/>
              </a:rPr>
              <a:t>Hlavné skupiny podporovaných aktivít</a:t>
            </a:r>
            <a:r>
              <a:rPr lang="sk-SK" sz="1600" dirty="0" smtClean="0">
                <a:ea typeface="Tahoma" panose="020B0604030504040204" pitchFamily="34" charset="0"/>
                <a:cs typeface="Tahoma" panose="020B0604030504040204" pitchFamily="34" charset="0"/>
              </a:rPr>
              <a:t>:</a:t>
            </a:r>
          </a:p>
          <a:p>
            <a:pPr marL="342900" indent="-342900" algn="just" defTabSz="360000">
              <a:spcBef>
                <a:spcPts val="600"/>
              </a:spcBef>
              <a:buAutoNum type="alphaUcPeriod"/>
            </a:pPr>
            <a:r>
              <a:rPr lang="sk-SK" sz="1600" b="1" dirty="0">
                <a:ea typeface="Tahoma" panose="020B0604030504040204" pitchFamily="34" charset="0"/>
                <a:cs typeface="Tahoma" panose="020B0604030504040204" pitchFamily="34" charset="0"/>
              </a:rPr>
              <a:t>Dobudovanie sústavy Natura 2000 a zabezpečenie starostlivosti o sústavu Natura 2000 </a:t>
            </a:r>
            <a:r>
              <a:rPr lang="sk-SK" sz="1600" dirty="0">
                <a:ea typeface="Tahoma" panose="020B0604030504040204" pitchFamily="34" charset="0"/>
                <a:cs typeface="Tahoma" panose="020B0604030504040204" pitchFamily="34" charset="0"/>
              </a:rPr>
              <a:t>a ďalšie chránené územia (vrátane území medzinárodného významu</a:t>
            </a:r>
            <a:r>
              <a:rPr lang="sk-SK" sz="1600" dirty="0" smtClean="0">
                <a:ea typeface="Tahoma" panose="020B0604030504040204" pitchFamily="34" charset="0"/>
                <a:cs typeface="Tahoma" panose="020B0604030504040204" pitchFamily="34" charset="0"/>
              </a:rPr>
              <a:t>), ako </a:t>
            </a:r>
            <a:r>
              <a:rPr lang="sk-SK" sz="1600" dirty="0">
                <a:ea typeface="Tahoma" panose="020B0604030504040204" pitchFamily="34" charset="0"/>
                <a:cs typeface="Tahoma" panose="020B0604030504040204" pitchFamily="34" charset="0"/>
              </a:rPr>
              <a:t>aj chránené </a:t>
            </a:r>
            <a:r>
              <a:rPr lang="sk-SK" sz="1600" dirty="0" smtClean="0">
                <a:ea typeface="Tahoma" panose="020B0604030504040204" pitchFamily="34" charset="0"/>
                <a:cs typeface="Tahoma" panose="020B0604030504040204" pitchFamily="34" charset="0"/>
              </a:rPr>
              <a:t>druhy</a:t>
            </a:r>
          </a:p>
          <a:p>
            <a:pPr marL="342900" indent="-342900" algn="just" defTabSz="360000">
              <a:spcBef>
                <a:spcPts val="1200"/>
              </a:spcBef>
              <a:buAutoNum type="alphaUcPeriod"/>
            </a:pPr>
            <a:r>
              <a:rPr lang="sk-SK" sz="1600" b="1" dirty="0" smtClean="0">
                <a:ea typeface="Tahoma" panose="020B0604030504040204" pitchFamily="34" charset="0"/>
                <a:cs typeface="Tahoma" panose="020B0604030504040204" pitchFamily="34" charset="0"/>
              </a:rPr>
              <a:t>Zachovanie a obnova biodiverzity a ekosystémov </a:t>
            </a:r>
            <a:r>
              <a:rPr lang="sk-SK" sz="1600" dirty="0" smtClean="0">
                <a:ea typeface="Tahoma" panose="020B0604030504040204" pitchFamily="34" charset="0"/>
                <a:cs typeface="Tahoma" panose="020B0604030504040204" pitchFamily="34" charset="0"/>
              </a:rPr>
              <a:t>a ich služieb prostredníctvom ich revitalizácie, obnovy a budovania zelenej infraštruktúry</a:t>
            </a:r>
          </a:p>
          <a:p>
            <a:pPr marL="342900" indent="-342900" algn="just" defTabSz="360000">
              <a:spcBef>
                <a:spcPts val="1200"/>
              </a:spcBef>
              <a:buFontTx/>
              <a:buAutoNum type="alphaUcPeriod"/>
            </a:pPr>
            <a:r>
              <a:rPr lang="sk-SK" sz="1600" b="1" dirty="0">
                <a:ea typeface="Tahoma" panose="020B0604030504040204" pitchFamily="34" charset="0"/>
                <a:cs typeface="Tahoma" panose="020B0604030504040204" pitchFamily="34" charset="0"/>
              </a:rPr>
              <a:t>Dobudovanie a skvalitnenie systému monitoringu druhov a biotopov európskeho významu a </a:t>
            </a:r>
            <a:r>
              <a:rPr lang="sk-SK" sz="1600" b="1" dirty="0" smtClean="0">
                <a:ea typeface="Tahoma" panose="020B0604030504040204" pitchFamily="34" charset="0"/>
                <a:cs typeface="Tahoma" panose="020B0604030504040204" pitchFamily="34" charset="0"/>
              </a:rPr>
              <a:t>reportingu</a:t>
            </a:r>
          </a:p>
          <a:p>
            <a:pPr marL="342900" indent="-342900" algn="just" defTabSz="360000">
              <a:spcBef>
                <a:spcPts val="1200"/>
              </a:spcBef>
              <a:buFontTx/>
              <a:buAutoNum type="alphaUcPeriod"/>
            </a:pPr>
            <a:r>
              <a:rPr lang="sk-SK" sz="1600" b="1" dirty="0">
                <a:ea typeface="Tahoma" panose="020B0604030504040204" pitchFamily="34" charset="0"/>
                <a:cs typeface="Tahoma" panose="020B0604030504040204" pitchFamily="34" charset="0"/>
              </a:rPr>
              <a:t>Zlepšenie informovanosti </a:t>
            </a:r>
            <a:r>
              <a:rPr lang="sk-SK" sz="1600" dirty="0">
                <a:ea typeface="Tahoma" panose="020B0604030504040204" pitchFamily="34" charset="0"/>
                <a:cs typeface="Tahoma" panose="020B0604030504040204" pitchFamily="34" charset="0"/>
              </a:rPr>
              <a:t>a zapojenia kľúčových sektorov a verejnosti na úseku ochrany prírody a </a:t>
            </a:r>
            <a:r>
              <a:rPr lang="sk-SK" sz="1600" dirty="0" smtClean="0">
                <a:ea typeface="Tahoma" panose="020B0604030504040204" pitchFamily="34" charset="0"/>
                <a:cs typeface="Tahoma" panose="020B0604030504040204" pitchFamily="34" charset="0"/>
              </a:rPr>
              <a:t>krajiny</a:t>
            </a:r>
            <a:endParaRPr lang="sk-SK" sz="1600" dirty="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905428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57200" y="1412776"/>
            <a:ext cx="8229600" cy="4824536"/>
          </a:xfrm>
        </p:spPr>
        <p:txBody>
          <a:bodyPr/>
          <a:lstStyle/>
          <a:p>
            <a:pPr marL="0" indent="0" algn="just">
              <a:spcBef>
                <a:spcPts val="0"/>
              </a:spcBef>
              <a:buNone/>
            </a:pPr>
            <a:r>
              <a:rPr lang="sk-SK" b="1" dirty="0">
                <a:ea typeface="Tahoma" pitchFamily="34" charset="0"/>
                <a:cs typeface="Tahoma" pitchFamily="34" charset="0"/>
              </a:rPr>
              <a:t>Aktivita A. </a:t>
            </a:r>
          </a:p>
          <a:p>
            <a:pPr marL="0" indent="0" algn="just">
              <a:spcBef>
                <a:spcPts val="600"/>
              </a:spcBef>
              <a:buNone/>
            </a:pPr>
            <a:r>
              <a:rPr lang="sk-SK" sz="1800" b="1" dirty="0" smtClean="0">
                <a:cs typeface="Tahoma" pitchFamily="34" charset="0"/>
              </a:rPr>
              <a:t>Dobudovanie </a:t>
            </a:r>
            <a:r>
              <a:rPr lang="sk-SK" sz="1800" b="1" dirty="0">
                <a:cs typeface="Tahoma" pitchFamily="34" charset="0"/>
              </a:rPr>
              <a:t>sústavy Natura 2000 a zabezpečenie starostlivosti o sústavu </a:t>
            </a:r>
            <a:r>
              <a:rPr lang="sk-SK" sz="1800" b="1" dirty="0" smtClean="0">
                <a:cs typeface="Tahoma" pitchFamily="34" charset="0"/>
              </a:rPr>
              <a:t/>
            </a:r>
            <a:br>
              <a:rPr lang="sk-SK" sz="1800" b="1" dirty="0" smtClean="0">
                <a:cs typeface="Tahoma" pitchFamily="34" charset="0"/>
              </a:rPr>
            </a:br>
            <a:r>
              <a:rPr lang="sk-SK" sz="1800" b="1" dirty="0" smtClean="0">
                <a:cs typeface="Tahoma" pitchFamily="34" charset="0"/>
              </a:rPr>
              <a:t>Natura </a:t>
            </a:r>
            <a:r>
              <a:rPr lang="sk-SK" sz="1800" b="1" dirty="0">
                <a:cs typeface="Tahoma" pitchFamily="34" charset="0"/>
              </a:rPr>
              <a:t>2000 a ďalšie chránené územia (vrátane území medzinárodného významu), ako aj chránené </a:t>
            </a:r>
            <a:r>
              <a:rPr lang="sk-SK" sz="1800" b="1" dirty="0" smtClean="0">
                <a:cs typeface="Tahoma" pitchFamily="34" charset="0"/>
              </a:rPr>
              <a:t>druhy</a:t>
            </a:r>
          </a:p>
          <a:p>
            <a:pPr algn="just">
              <a:spcBef>
                <a:spcPts val="1200"/>
              </a:spcBef>
            </a:pPr>
            <a:r>
              <a:rPr lang="sk-SK" sz="1600" dirty="0"/>
              <a:t>dobudovanie sústavy chránených území Natura 2000 - vyhlasovanie území európskeho významu, </a:t>
            </a:r>
            <a:r>
              <a:rPr lang="sk-SK" sz="1600" dirty="0" smtClean="0"/>
              <a:t>spracovanie </a:t>
            </a:r>
            <a:r>
              <a:rPr lang="sk-SK" sz="1600" dirty="0"/>
              <a:t>podkladov a dokumentov </a:t>
            </a:r>
            <a:r>
              <a:rPr lang="sk-SK" sz="1600" dirty="0" smtClean="0"/>
              <a:t>starostlivosti (programy </a:t>
            </a:r>
            <a:r>
              <a:rPr lang="sk-SK" sz="1600" dirty="0"/>
              <a:t>starostlivosti, programy záchrany, mapové podklady, databázy a iná súvisiaca </a:t>
            </a:r>
            <a:r>
              <a:rPr lang="sk-SK" sz="1600" dirty="0" smtClean="0"/>
              <a:t>dokumentácia);</a:t>
            </a:r>
          </a:p>
          <a:p>
            <a:pPr algn="just">
              <a:spcBef>
                <a:spcPts val="600"/>
              </a:spcBef>
            </a:pPr>
            <a:r>
              <a:rPr lang="sk-SK" sz="1600" dirty="0"/>
              <a:t>realizácia </a:t>
            </a:r>
            <a:r>
              <a:rPr lang="sk-SK" sz="1600" dirty="0" smtClean="0"/>
              <a:t>praktickej starostlivosti, </a:t>
            </a:r>
            <a:r>
              <a:rPr lang="sk-SK" sz="1600" dirty="0"/>
              <a:t>výkup </a:t>
            </a:r>
            <a:r>
              <a:rPr lang="sk-SK" sz="1600" dirty="0" smtClean="0"/>
              <a:t>pozemkov (5. stupeň ochrany, max. 25 % COV), </a:t>
            </a:r>
            <a:r>
              <a:rPr lang="sk-SK" sz="1600" dirty="0"/>
              <a:t>uzatváranie vchodov jaskýň, súvisiace odborné </a:t>
            </a:r>
            <a:r>
              <a:rPr lang="sk-SK" sz="1600" dirty="0" smtClean="0"/>
              <a:t>publikácie a iné;</a:t>
            </a:r>
          </a:p>
          <a:p>
            <a:pPr algn="just">
              <a:spcBef>
                <a:spcPts val="600"/>
              </a:spcBef>
            </a:pPr>
            <a:r>
              <a:rPr lang="sk-SK" sz="1600" dirty="0" smtClean="0"/>
              <a:t>východiskovým </a:t>
            </a:r>
            <a:r>
              <a:rPr lang="sk-SK" sz="1600" dirty="0"/>
              <a:t>dokumentom </a:t>
            </a:r>
            <a:r>
              <a:rPr lang="sk-SK" sz="1600" dirty="0" smtClean="0"/>
              <a:t>je PAF – prioritný akčný rámec.</a:t>
            </a:r>
          </a:p>
          <a:p>
            <a:pPr algn="just">
              <a:spcBef>
                <a:spcPts val="1200"/>
              </a:spcBef>
            </a:pPr>
            <a:r>
              <a:rPr lang="sk-SK" sz="1600" b="1" u="sng" dirty="0" smtClean="0"/>
              <a:t>Cieľové územia: </a:t>
            </a:r>
            <a:r>
              <a:rPr lang="sk-SK" sz="1600" dirty="0" smtClean="0"/>
              <a:t>chránené </a:t>
            </a:r>
            <a:r>
              <a:rPr lang="sk-SK" sz="1600" dirty="0"/>
              <a:t>územia v rámci celej SR, vo výnimočných prípadoch aj územia mimo chránených území (kde ochranárske opatrenia prispejú k splneniu cieľa</a:t>
            </a:r>
            <a:r>
              <a:rPr lang="sk-SK" sz="1600" dirty="0" smtClean="0"/>
              <a:t>)</a:t>
            </a:r>
          </a:p>
          <a:p>
            <a:pPr algn="just">
              <a:spcBef>
                <a:spcPts val="600"/>
              </a:spcBef>
            </a:pPr>
            <a:r>
              <a:rPr lang="sk-SK" sz="1600" b="1" u="sng" dirty="0" smtClean="0"/>
              <a:t>Prijímatelia:</a:t>
            </a:r>
            <a:r>
              <a:rPr lang="sk-SK" sz="1600" dirty="0" smtClean="0"/>
              <a:t> vlastníci </a:t>
            </a:r>
            <a:r>
              <a:rPr lang="sk-SK" sz="1600" dirty="0"/>
              <a:t>alebo užívatelia pozemkov v chránených územiach okrem fyzických osôb, ktoré nie sú oprávnené na podnikanie (s podmienkou odbornej garancie MŽP SR</a:t>
            </a:r>
            <a:r>
              <a:rPr lang="sk-SK" sz="1600" dirty="0" smtClean="0"/>
              <a:t>), </a:t>
            </a:r>
            <a:r>
              <a:rPr lang="sk-SK" sz="1600" dirty="0"/>
              <a:t>rozpočtové a príspevkové organizácie zriadené MŽP SR s pôsobnosťou v oblasti ochrany </a:t>
            </a:r>
            <a:r>
              <a:rPr lang="sk-SK" sz="1600" dirty="0" smtClean="0"/>
              <a:t>prírody</a:t>
            </a:r>
          </a:p>
        </p:txBody>
      </p:sp>
      <p:sp>
        <p:nvSpPr>
          <p:cNvPr id="4" name="Zástupný symbol čísla snímky 3"/>
          <p:cNvSpPr>
            <a:spLocks noGrp="1"/>
          </p:cNvSpPr>
          <p:nvPr>
            <p:ph type="sldNum" sz="quarter" idx="12"/>
          </p:nvPr>
        </p:nvSpPr>
        <p:spPr/>
        <p:txBody>
          <a:bodyPr/>
          <a:lstStyle/>
          <a:p>
            <a:fld id="{8EF97D0C-7238-4109-A26B-BD75EB33D0D4}" type="slidenum">
              <a:rPr lang="sk-SK" smtClean="0"/>
              <a:pPr/>
              <a:t>29</a:t>
            </a:fld>
            <a:endParaRPr lang="sk-SK" dirty="0"/>
          </a:p>
        </p:txBody>
      </p:sp>
    </p:spTree>
    <p:extLst>
      <p:ext uri="{BB962C8B-B14F-4D97-AF65-F5344CB8AC3E}">
        <p14:creationId xmlns:p14="http://schemas.microsoft.com/office/powerpoint/2010/main" val="7799061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čísla snímky 3"/>
          <p:cNvSpPr>
            <a:spLocks noGrp="1"/>
          </p:cNvSpPr>
          <p:nvPr>
            <p:ph type="sldNum" sz="quarter" idx="12"/>
          </p:nvPr>
        </p:nvSpPr>
        <p:spPr/>
        <p:txBody>
          <a:bodyPr/>
          <a:lstStyle/>
          <a:p>
            <a:fld id="{8EF97D0C-7238-4109-A26B-BD75EB33D0D4}" type="slidenum">
              <a:rPr lang="sk-SK" smtClean="0">
                <a:solidFill>
                  <a:prstClr val="white"/>
                </a:solidFill>
              </a:rPr>
              <a:pPr/>
              <a:t>3</a:t>
            </a:fld>
            <a:endParaRPr lang="sk-SK" dirty="0">
              <a:solidFill>
                <a:prstClr val="white"/>
              </a:solidFill>
            </a:endParaRPr>
          </a:p>
        </p:txBody>
      </p:sp>
      <p:sp>
        <p:nvSpPr>
          <p:cNvPr id="5" name="Nadpis 1"/>
          <p:cNvSpPr>
            <a:spLocks noGrp="1"/>
          </p:cNvSpPr>
          <p:nvPr>
            <p:ph type="title"/>
          </p:nvPr>
        </p:nvSpPr>
        <p:spPr>
          <a:xfrm>
            <a:off x="205172" y="1268760"/>
            <a:ext cx="8229600" cy="576064"/>
          </a:xfrm>
        </p:spPr>
        <p:txBody>
          <a:bodyPr>
            <a:normAutofit/>
          </a:bodyPr>
          <a:lstStyle/>
          <a:p>
            <a:pPr algn="l"/>
            <a:r>
              <a:rPr lang="sk-SK" sz="2000" b="1" dirty="0" smtClean="0"/>
              <a:t>Rozdelenie na prioritné osi a prislúchajúce alokácie z EŠIF</a:t>
            </a:r>
            <a:endParaRPr lang="sk-SK" sz="2000" b="1" dirty="0"/>
          </a:p>
        </p:txBody>
      </p:sp>
      <p:graphicFrame>
        <p:nvGraphicFramePr>
          <p:cNvPr id="6" name="Zástupný symbol obsahu 3"/>
          <p:cNvGraphicFramePr>
            <a:graphicFrameLocks/>
          </p:cNvGraphicFramePr>
          <p:nvPr>
            <p:extLst>
              <p:ext uri="{D42A27DB-BD31-4B8C-83A1-F6EECF244321}">
                <p14:modId xmlns:p14="http://schemas.microsoft.com/office/powerpoint/2010/main" val="3224469871"/>
              </p:ext>
            </p:extLst>
          </p:nvPr>
        </p:nvGraphicFramePr>
        <p:xfrm>
          <a:off x="251520" y="1772817"/>
          <a:ext cx="8280922" cy="3723660"/>
        </p:xfrm>
        <a:graphic>
          <a:graphicData uri="http://schemas.openxmlformats.org/drawingml/2006/table">
            <a:tbl>
              <a:tblPr firstRow="1" bandRow="1">
                <a:tableStyleId>{5C22544A-7EE6-4342-B048-85BDC9FD1C3A}</a:tableStyleId>
              </a:tblPr>
              <a:tblGrid>
                <a:gridCol w="4634844"/>
                <a:gridCol w="1668544"/>
                <a:gridCol w="988767"/>
                <a:gridCol w="988767"/>
              </a:tblGrid>
              <a:tr h="526003">
                <a:tc>
                  <a:txBody>
                    <a:bodyPr/>
                    <a:lstStyle/>
                    <a:p>
                      <a:pPr algn="l"/>
                      <a:r>
                        <a:rPr lang="sk-SK" sz="1600" dirty="0" smtClean="0">
                          <a:solidFill>
                            <a:schemeClr val="tx1"/>
                          </a:solidFill>
                        </a:rPr>
                        <a:t>Názov prioritnej</a:t>
                      </a:r>
                      <a:r>
                        <a:rPr lang="sk-SK" sz="1600" baseline="0" dirty="0" smtClean="0">
                          <a:solidFill>
                            <a:schemeClr val="tx1"/>
                          </a:solidFill>
                        </a:rPr>
                        <a:t> osi</a:t>
                      </a:r>
                      <a:endParaRPr lang="sk-SK" sz="1600" dirty="0">
                        <a:solidFill>
                          <a:schemeClr val="tx1"/>
                        </a:solidFill>
                      </a:endParaRPr>
                    </a:p>
                  </a:txBody>
                  <a:tcPr>
                    <a:solidFill>
                      <a:srgbClr val="E5E5FF"/>
                    </a:solidFill>
                  </a:tcPr>
                </a:tc>
                <a:tc>
                  <a:txBody>
                    <a:bodyPr/>
                    <a:lstStyle/>
                    <a:p>
                      <a:pPr algn="ctr"/>
                      <a:r>
                        <a:rPr lang="sk-SK" sz="1600" dirty="0" smtClean="0">
                          <a:solidFill>
                            <a:schemeClr val="tx1"/>
                          </a:solidFill>
                        </a:rPr>
                        <a:t>Alokácia v rámci OP KŽP v €</a:t>
                      </a:r>
                      <a:endParaRPr lang="sk-SK" sz="1600" dirty="0">
                        <a:solidFill>
                          <a:schemeClr val="tx1"/>
                        </a:solidFill>
                      </a:endParaRPr>
                    </a:p>
                  </a:txBody>
                  <a:tcPr>
                    <a:solidFill>
                      <a:srgbClr val="E5E5FF"/>
                    </a:solidFill>
                  </a:tcPr>
                </a:tc>
                <a:tc>
                  <a:txBody>
                    <a:bodyPr/>
                    <a:lstStyle/>
                    <a:p>
                      <a:pPr algn="ctr"/>
                      <a:r>
                        <a:rPr lang="sk-SK" sz="1600" dirty="0" smtClean="0">
                          <a:solidFill>
                            <a:schemeClr val="tx1"/>
                          </a:solidFill>
                        </a:rPr>
                        <a:t>%</a:t>
                      </a:r>
                      <a:endParaRPr lang="sk-SK" sz="1600" dirty="0">
                        <a:solidFill>
                          <a:schemeClr val="tx1"/>
                        </a:solidFill>
                      </a:endParaRPr>
                    </a:p>
                  </a:txBody>
                  <a:tcPr>
                    <a:solidFill>
                      <a:srgbClr val="E5E5FF"/>
                    </a:solidFill>
                  </a:tcPr>
                </a:tc>
                <a:tc>
                  <a:txBody>
                    <a:bodyPr/>
                    <a:lstStyle/>
                    <a:p>
                      <a:pPr algn="ctr"/>
                      <a:r>
                        <a:rPr lang="sk-SK" sz="1600" dirty="0" smtClean="0">
                          <a:solidFill>
                            <a:schemeClr val="tx1"/>
                          </a:solidFill>
                        </a:rPr>
                        <a:t>Fond</a:t>
                      </a:r>
                      <a:endParaRPr lang="sk-SK" sz="1600" dirty="0">
                        <a:solidFill>
                          <a:schemeClr val="tx1"/>
                        </a:solidFill>
                      </a:endParaRPr>
                    </a:p>
                  </a:txBody>
                  <a:tcPr>
                    <a:solidFill>
                      <a:srgbClr val="E5E5FF"/>
                    </a:solidFill>
                  </a:tcPr>
                </a:tc>
              </a:tr>
              <a:tr h="573007">
                <a:tc>
                  <a:txBody>
                    <a:bodyPr/>
                    <a:lstStyle/>
                    <a:p>
                      <a:pPr algn="just"/>
                      <a:r>
                        <a:rPr lang="sk-SK" sz="1400" b="1" kern="1200" dirty="0" smtClean="0">
                          <a:solidFill>
                            <a:schemeClr val="dk1"/>
                          </a:solidFill>
                          <a:effectLst/>
                          <a:latin typeface="+mn-lt"/>
                          <a:ea typeface="+mn-ea"/>
                          <a:cs typeface="+mn-cs"/>
                        </a:rPr>
                        <a:t>Prioritná os 1: </a:t>
                      </a:r>
                      <a:r>
                        <a:rPr lang="sk-SK" sz="1400" kern="1200" dirty="0" smtClean="0">
                          <a:solidFill>
                            <a:schemeClr val="dk1"/>
                          </a:solidFill>
                          <a:effectLst/>
                          <a:latin typeface="+mn-lt"/>
                          <a:ea typeface="+mn-ea"/>
                          <a:cs typeface="+mn-cs"/>
                        </a:rPr>
                        <a:t>Udržateľné využívanie prírodných zdrojov prostredníctvom rozvoja environmentálnej infraštruktúry</a:t>
                      </a:r>
                      <a:endParaRPr lang="sk-SK" sz="1400" dirty="0"/>
                    </a:p>
                  </a:txBody>
                  <a:tcPr>
                    <a:solidFill>
                      <a:srgbClr val="EFEFFF"/>
                    </a:solidFill>
                  </a:tcPr>
                </a:tc>
                <a:tc>
                  <a:txBody>
                    <a:bodyPr/>
                    <a:lstStyle/>
                    <a:p>
                      <a:pPr algn="ctr"/>
                      <a:r>
                        <a:rPr lang="sk-SK" sz="1400" kern="1200" dirty="0" smtClean="0">
                          <a:solidFill>
                            <a:schemeClr val="dk1"/>
                          </a:solidFill>
                          <a:effectLst/>
                          <a:latin typeface="+mn-lt"/>
                          <a:ea typeface="+mn-ea"/>
                          <a:cs typeface="+mn-cs"/>
                        </a:rPr>
                        <a:t>1 441 766 000</a:t>
                      </a:r>
                      <a:endParaRPr lang="sk-SK" sz="1400" dirty="0"/>
                    </a:p>
                  </a:txBody>
                  <a:tcPr>
                    <a:solidFill>
                      <a:srgbClr val="EFEFFF"/>
                    </a:solidFill>
                  </a:tcPr>
                </a:tc>
                <a:tc>
                  <a:txBody>
                    <a:bodyPr/>
                    <a:lstStyle/>
                    <a:p>
                      <a:pPr algn="ctr"/>
                      <a:r>
                        <a:rPr lang="sk-SK" sz="1400" i="0" dirty="0" smtClean="0">
                          <a:solidFill>
                            <a:schemeClr val="tx1"/>
                          </a:solidFill>
                          <a:latin typeface="+mj-lt"/>
                        </a:rPr>
                        <a:t>45,95</a:t>
                      </a:r>
                      <a:endParaRPr lang="sk-SK" sz="1400" i="0" dirty="0">
                        <a:solidFill>
                          <a:schemeClr val="tx1"/>
                        </a:solidFill>
                        <a:latin typeface="+mj-lt"/>
                      </a:endParaRPr>
                    </a:p>
                  </a:txBody>
                  <a:tcPr anchor="ctr">
                    <a:solidFill>
                      <a:srgbClr val="EFEFFF"/>
                    </a:solidFill>
                  </a:tcPr>
                </a:tc>
                <a:tc>
                  <a:txBody>
                    <a:bodyPr/>
                    <a:lstStyle/>
                    <a:p>
                      <a:pPr algn="ctr"/>
                      <a:r>
                        <a:rPr lang="sk-SK" sz="1400" dirty="0" smtClean="0"/>
                        <a:t>KF</a:t>
                      </a:r>
                      <a:endParaRPr lang="sk-SK" sz="1400" dirty="0"/>
                    </a:p>
                  </a:txBody>
                  <a:tcPr>
                    <a:solidFill>
                      <a:srgbClr val="EFEFFF"/>
                    </a:solidFill>
                  </a:tcPr>
                </a:tc>
              </a:tr>
              <a:tr h="576064">
                <a:tc>
                  <a:txBody>
                    <a:bodyPr/>
                    <a:lstStyle/>
                    <a:p>
                      <a:pPr algn="just"/>
                      <a:r>
                        <a:rPr lang="sk-SK" sz="1400" b="1" kern="1200" dirty="0" smtClean="0">
                          <a:solidFill>
                            <a:schemeClr val="dk1"/>
                          </a:solidFill>
                          <a:effectLst/>
                          <a:latin typeface="+mn-lt"/>
                          <a:ea typeface="+mn-ea"/>
                          <a:cs typeface="+mn-cs"/>
                        </a:rPr>
                        <a:t>Prioritná os 2: </a:t>
                      </a:r>
                      <a:r>
                        <a:rPr lang="sk-SK" sz="1400" kern="1200" dirty="0" smtClean="0">
                          <a:solidFill>
                            <a:schemeClr val="dk1"/>
                          </a:solidFill>
                          <a:effectLst/>
                          <a:latin typeface="+mn-lt"/>
                          <a:ea typeface="+mn-ea"/>
                          <a:cs typeface="+mn-cs"/>
                        </a:rPr>
                        <a:t>Adaptácia na nepriaznivé dôsledky zmeny klímy so zameraním na ochranu pred povodňami </a:t>
                      </a:r>
                      <a:endParaRPr lang="sk-SK" sz="1400" dirty="0"/>
                    </a:p>
                  </a:txBody>
                  <a:tcPr>
                    <a:solidFill>
                      <a:srgbClr val="EFEFFF"/>
                    </a:solidFill>
                  </a:tcPr>
                </a:tc>
                <a:tc>
                  <a:txBody>
                    <a:bodyPr/>
                    <a:lstStyle/>
                    <a:p>
                      <a:pPr algn="ctr"/>
                      <a:r>
                        <a:rPr lang="sk-SK" sz="1400" kern="1200" dirty="0" smtClean="0">
                          <a:solidFill>
                            <a:schemeClr val="dk1"/>
                          </a:solidFill>
                          <a:effectLst/>
                          <a:latin typeface="+mn-lt"/>
                          <a:ea typeface="+mn-ea"/>
                          <a:cs typeface="+mn-cs"/>
                        </a:rPr>
                        <a:t>419 346 261 </a:t>
                      </a:r>
                      <a:endParaRPr lang="sk-SK" sz="1400" dirty="0"/>
                    </a:p>
                  </a:txBody>
                  <a:tcPr>
                    <a:solidFill>
                      <a:srgbClr val="EFEFFF"/>
                    </a:solidFill>
                  </a:tcPr>
                </a:tc>
                <a:tc>
                  <a:txBody>
                    <a:bodyPr/>
                    <a:lstStyle/>
                    <a:p>
                      <a:pPr algn="ctr"/>
                      <a:r>
                        <a:rPr lang="sk-SK" sz="1400" i="0" dirty="0" smtClean="0">
                          <a:solidFill>
                            <a:schemeClr val="tx1"/>
                          </a:solidFill>
                          <a:latin typeface="+mj-lt"/>
                        </a:rPr>
                        <a:t>13,36</a:t>
                      </a:r>
                      <a:endParaRPr lang="sk-SK" sz="1400" i="0" dirty="0">
                        <a:solidFill>
                          <a:schemeClr val="tx1"/>
                        </a:solidFill>
                        <a:latin typeface="+mj-lt"/>
                      </a:endParaRPr>
                    </a:p>
                  </a:txBody>
                  <a:tcPr anchor="ctr">
                    <a:solidFill>
                      <a:srgbClr val="EFEFFF"/>
                    </a:solidFill>
                  </a:tcPr>
                </a:tc>
                <a:tc>
                  <a:txBody>
                    <a:bodyPr/>
                    <a:lstStyle/>
                    <a:p>
                      <a:pPr algn="ctr"/>
                      <a:r>
                        <a:rPr lang="sk-SK" sz="1400" dirty="0" smtClean="0"/>
                        <a:t>KF</a:t>
                      </a:r>
                      <a:endParaRPr lang="sk-SK" sz="1400" dirty="0"/>
                    </a:p>
                  </a:txBody>
                  <a:tcPr>
                    <a:solidFill>
                      <a:srgbClr val="EFEFFF"/>
                    </a:solidFill>
                  </a:tcPr>
                </a:tc>
              </a:tr>
              <a:tr h="792088">
                <a:tc>
                  <a:txBody>
                    <a:bodyPr/>
                    <a:lstStyle/>
                    <a:p>
                      <a:pPr algn="just"/>
                      <a:r>
                        <a:rPr lang="sk-SK" sz="1400" b="1" kern="1200" dirty="0" smtClean="0">
                          <a:solidFill>
                            <a:schemeClr val="dk1"/>
                          </a:solidFill>
                          <a:effectLst/>
                          <a:latin typeface="+mn-lt"/>
                          <a:ea typeface="+mn-ea"/>
                          <a:cs typeface="+mn-cs"/>
                        </a:rPr>
                        <a:t>Prioritná os 3:</a:t>
                      </a:r>
                      <a:r>
                        <a:rPr lang="sk-SK" sz="1400" kern="1200" dirty="0" smtClean="0">
                          <a:solidFill>
                            <a:schemeClr val="dk1"/>
                          </a:solidFill>
                          <a:effectLst/>
                          <a:latin typeface="+mn-lt"/>
                          <a:ea typeface="+mn-ea"/>
                          <a:cs typeface="+mn-cs"/>
                        </a:rPr>
                        <a:t> Podpora riadenia rizík, riadenia mimoriadnych udalostí a odolnosti proti mimoriadnym udalostiam ovplyvneným zmenou klímy</a:t>
                      </a:r>
                      <a:endParaRPr lang="sk-SK" sz="1400" dirty="0"/>
                    </a:p>
                  </a:txBody>
                  <a:tcPr>
                    <a:solidFill>
                      <a:srgbClr val="EFEFFF"/>
                    </a:solidFill>
                  </a:tcPr>
                </a:tc>
                <a:tc>
                  <a:txBody>
                    <a:bodyPr/>
                    <a:lstStyle/>
                    <a:p>
                      <a:pPr algn="ctr"/>
                      <a:r>
                        <a:rPr lang="sk-SK" sz="1400" kern="1200" dirty="0" smtClean="0">
                          <a:solidFill>
                            <a:schemeClr val="dk1"/>
                          </a:solidFill>
                          <a:effectLst/>
                          <a:latin typeface="+mn-lt"/>
                          <a:ea typeface="+mn-ea"/>
                          <a:cs typeface="+mn-cs"/>
                        </a:rPr>
                        <a:t>260 901 369 </a:t>
                      </a:r>
                      <a:endParaRPr lang="sk-SK" sz="1400" dirty="0"/>
                    </a:p>
                  </a:txBody>
                  <a:tcPr>
                    <a:solidFill>
                      <a:srgbClr val="EFEFFF"/>
                    </a:solidFill>
                  </a:tcPr>
                </a:tc>
                <a:tc>
                  <a:txBody>
                    <a:bodyPr/>
                    <a:lstStyle/>
                    <a:p>
                      <a:pPr algn="ctr"/>
                      <a:r>
                        <a:rPr lang="sk-SK" sz="1400" i="0" dirty="0" smtClean="0">
                          <a:solidFill>
                            <a:schemeClr val="tx1"/>
                          </a:solidFill>
                          <a:latin typeface="+mj-lt"/>
                        </a:rPr>
                        <a:t>8,31</a:t>
                      </a:r>
                      <a:endParaRPr lang="sk-SK" sz="1400" i="0" dirty="0">
                        <a:solidFill>
                          <a:schemeClr val="tx1"/>
                        </a:solidFill>
                        <a:latin typeface="+mj-lt"/>
                      </a:endParaRPr>
                    </a:p>
                  </a:txBody>
                  <a:tcPr anchor="ctr">
                    <a:solidFill>
                      <a:srgbClr val="EFEFFF"/>
                    </a:solidFill>
                  </a:tcPr>
                </a:tc>
                <a:tc>
                  <a:txBody>
                    <a:bodyPr/>
                    <a:lstStyle/>
                    <a:p>
                      <a:pPr algn="ctr"/>
                      <a:r>
                        <a:rPr lang="sk-SK" sz="1400" dirty="0" smtClean="0"/>
                        <a:t>EFRR</a:t>
                      </a:r>
                      <a:endParaRPr lang="sk-SK" sz="1400" dirty="0"/>
                    </a:p>
                  </a:txBody>
                  <a:tcPr>
                    <a:solidFill>
                      <a:srgbClr val="EFEFFF"/>
                    </a:solidFill>
                  </a:tcPr>
                </a:tc>
              </a:tr>
              <a:tr h="593781">
                <a:tc>
                  <a:txBody>
                    <a:bodyPr/>
                    <a:lstStyle/>
                    <a:p>
                      <a:pPr algn="just"/>
                      <a:r>
                        <a:rPr lang="sk-SK" sz="1400" b="1" kern="1200" dirty="0" smtClean="0">
                          <a:solidFill>
                            <a:schemeClr val="dk1"/>
                          </a:solidFill>
                          <a:effectLst/>
                          <a:latin typeface="+mn-lt"/>
                          <a:ea typeface="+mn-ea"/>
                          <a:cs typeface="+mn-cs"/>
                        </a:rPr>
                        <a:t>Prioritná os 4: </a:t>
                      </a:r>
                      <a:r>
                        <a:rPr lang="sk-SK" sz="1400" b="0" kern="1200" dirty="0" smtClean="0">
                          <a:solidFill>
                            <a:schemeClr val="dk1"/>
                          </a:solidFill>
                          <a:effectLst/>
                          <a:latin typeface="+mn-lt"/>
                          <a:ea typeface="+mn-ea"/>
                          <a:cs typeface="+mn-cs"/>
                        </a:rPr>
                        <a:t>Energeticky efektívne </a:t>
                      </a:r>
                      <a:r>
                        <a:rPr lang="sk-SK" sz="1400" b="0" kern="1200" dirty="0" err="1" smtClean="0">
                          <a:solidFill>
                            <a:schemeClr val="dk1"/>
                          </a:solidFill>
                          <a:effectLst/>
                          <a:latin typeface="+mn-lt"/>
                          <a:ea typeface="+mn-ea"/>
                          <a:cs typeface="+mn-cs"/>
                        </a:rPr>
                        <a:t>nízkouhlíkové</a:t>
                      </a:r>
                      <a:r>
                        <a:rPr lang="sk-SK" sz="1400" b="0" kern="1200" dirty="0" smtClean="0">
                          <a:solidFill>
                            <a:schemeClr val="dk1"/>
                          </a:solidFill>
                          <a:effectLst/>
                          <a:latin typeface="+mn-lt"/>
                          <a:ea typeface="+mn-ea"/>
                          <a:cs typeface="+mn-cs"/>
                        </a:rPr>
                        <a:t> hospodárstvo vo všetkých sektoroch</a:t>
                      </a:r>
                      <a:endParaRPr lang="sk-SK" sz="1400" b="0" dirty="0"/>
                    </a:p>
                  </a:txBody>
                  <a:tcPr>
                    <a:solidFill>
                      <a:srgbClr val="EFEFFF"/>
                    </a:solidFill>
                  </a:tcPr>
                </a:tc>
                <a:tc>
                  <a:txBody>
                    <a:bodyPr/>
                    <a:lstStyle/>
                    <a:p>
                      <a:pPr algn="ctr"/>
                      <a:r>
                        <a:rPr lang="sk-SK" sz="1400" b="0" kern="1200" dirty="0" smtClean="0">
                          <a:solidFill>
                            <a:schemeClr val="dk1"/>
                          </a:solidFill>
                          <a:effectLst/>
                          <a:latin typeface="+mn-lt"/>
                          <a:ea typeface="+mn-ea"/>
                          <a:cs typeface="+mn-cs"/>
                        </a:rPr>
                        <a:t>938 886 480 </a:t>
                      </a:r>
                      <a:endParaRPr lang="sk-SK" sz="1400" b="0" dirty="0"/>
                    </a:p>
                  </a:txBody>
                  <a:tcPr>
                    <a:solidFill>
                      <a:srgbClr val="EFEFFF"/>
                    </a:solidFill>
                  </a:tcPr>
                </a:tc>
                <a:tc>
                  <a:txBody>
                    <a:bodyPr/>
                    <a:lstStyle/>
                    <a:p>
                      <a:pPr algn="ctr"/>
                      <a:r>
                        <a:rPr lang="sk-SK" sz="1400" i="0" dirty="0" smtClean="0">
                          <a:solidFill>
                            <a:schemeClr val="tx1"/>
                          </a:solidFill>
                          <a:latin typeface="+mj-lt"/>
                        </a:rPr>
                        <a:t>29,92</a:t>
                      </a:r>
                      <a:endParaRPr lang="sk-SK" sz="1400" i="0" dirty="0">
                        <a:solidFill>
                          <a:schemeClr val="tx1"/>
                        </a:solidFill>
                        <a:latin typeface="+mj-lt"/>
                      </a:endParaRPr>
                    </a:p>
                  </a:txBody>
                  <a:tcPr anchor="ctr">
                    <a:solidFill>
                      <a:srgbClr val="EFEFFF"/>
                    </a:solidFill>
                  </a:tcPr>
                </a:tc>
                <a:tc>
                  <a:txBody>
                    <a:bodyPr/>
                    <a:lstStyle/>
                    <a:p>
                      <a:pPr algn="ctr"/>
                      <a:r>
                        <a:rPr lang="sk-SK" sz="1400" b="0" dirty="0" smtClean="0"/>
                        <a:t>EFRR</a:t>
                      </a:r>
                      <a:endParaRPr lang="sk-SK" sz="1400" b="0" dirty="0"/>
                    </a:p>
                  </a:txBody>
                  <a:tcPr>
                    <a:solidFill>
                      <a:srgbClr val="EFEFFF"/>
                    </a:solidFill>
                  </a:tcPr>
                </a:tc>
              </a:tr>
              <a:tr h="285160">
                <a:tc>
                  <a:txBody>
                    <a:bodyPr/>
                    <a:lstStyle/>
                    <a:p>
                      <a:pPr algn="l"/>
                      <a:r>
                        <a:rPr lang="sk-SK" sz="1400" b="1" kern="1200" dirty="0" smtClean="0">
                          <a:solidFill>
                            <a:schemeClr val="dk1"/>
                          </a:solidFill>
                          <a:effectLst/>
                          <a:latin typeface="+mn-lt"/>
                          <a:ea typeface="+mn-ea"/>
                          <a:cs typeface="+mn-cs"/>
                        </a:rPr>
                        <a:t>Prioritná os 5:</a:t>
                      </a:r>
                      <a:r>
                        <a:rPr lang="sk-SK" sz="1400" kern="1200" dirty="0" smtClean="0">
                          <a:solidFill>
                            <a:schemeClr val="dk1"/>
                          </a:solidFill>
                          <a:effectLst/>
                          <a:latin typeface="+mn-lt"/>
                          <a:ea typeface="+mn-ea"/>
                          <a:cs typeface="+mn-cs"/>
                        </a:rPr>
                        <a:t> Technická pomoc</a:t>
                      </a:r>
                      <a:endParaRPr lang="sk-SK" sz="1400" dirty="0"/>
                    </a:p>
                  </a:txBody>
                  <a:tcPr>
                    <a:solidFill>
                      <a:srgbClr val="EFEFFF"/>
                    </a:solidFill>
                  </a:tcPr>
                </a:tc>
                <a:tc>
                  <a:txBody>
                    <a:bodyPr/>
                    <a:lstStyle/>
                    <a:p>
                      <a:pPr algn="ctr"/>
                      <a:r>
                        <a:rPr lang="sk-SK" sz="1400" kern="1200" dirty="0" smtClean="0">
                          <a:solidFill>
                            <a:schemeClr val="dk1"/>
                          </a:solidFill>
                          <a:effectLst/>
                          <a:latin typeface="+mn-lt"/>
                          <a:ea typeface="+mn-ea"/>
                          <a:cs typeface="+mn-cs"/>
                        </a:rPr>
                        <a:t>77 000 </a:t>
                      </a:r>
                      <a:r>
                        <a:rPr lang="sk-SK" sz="1400" kern="1200" dirty="0" err="1" smtClean="0">
                          <a:solidFill>
                            <a:schemeClr val="dk1"/>
                          </a:solidFill>
                          <a:effectLst/>
                          <a:latin typeface="+mn-lt"/>
                          <a:ea typeface="+mn-ea"/>
                          <a:cs typeface="+mn-cs"/>
                        </a:rPr>
                        <a:t>000</a:t>
                      </a:r>
                      <a:r>
                        <a:rPr lang="sk-SK" sz="1400" kern="1200" dirty="0" smtClean="0">
                          <a:solidFill>
                            <a:schemeClr val="dk1"/>
                          </a:solidFill>
                          <a:effectLst/>
                          <a:latin typeface="+mn-lt"/>
                          <a:ea typeface="+mn-ea"/>
                          <a:cs typeface="+mn-cs"/>
                        </a:rPr>
                        <a:t> </a:t>
                      </a:r>
                      <a:endParaRPr lang="sk-SK" sz="1400" dirty="0" smtClean="0"/>
                    </a:p>
                  </a:txBody>
                  <a:tcPr>
                    <a:solidFill>
                      <a:srgbClr val="EFEFFF"/>
                    </a:solidFill>
                  </a:tcPr>
                </a:tc>
                <a:tc>
                  <a:txBody>
                    <a:bodyPr/>
                    <a:lstStyle/>
                    <a:p>
                      <a:pPr algn="ctr"/>
                      <a:r>
                        <a:rPr lang="sk-SK" sz="1400" i="0" dirty="0" smtClean="0">
                          <a:solidFill>
                            <a:schemeClr val="tx1"/>
                          </a:solidFill>
                          <a:latin typeface="+mj-lt"/>
                        </a:rPr>
                        <a:t>2,45</a:t>
                      </a:r>
                      <a:endParaRPr lang="sk-SK" sz="1400" i="0" dirty="0">
                        <a:solidFill>
                          <a:schemeClr val="tx1"/>
                        </a:solidFill>
                        <a:latin typeface="+mj-lt"/>
                      </a:endParaRPr>
                    </a:p>
                  </a:txBody>
                  <a:tcPr anchor="ctr">
                    <a:solidFill>
                      <a:srgbClr val="EFEFFF"/>
                    </a:solidFill>
                  </a:tcPr>
                </a:tc>
                <a:tc>
                  <a:txBody>
                    <a:bodyPr/>
                    <a:lstStyle/>
                    <a:p>
                      <a:pPr algn="ctr"/>
                      <a:r>
                        <a:rPr lang="sk-SK" sz="1400" dirty="0" smtClean="0"/>
                        <a:t>EFRR</a:t>
                      </a:r>
                    </a:p>
                  </a:txBody>
                  <a:tcPr>
                    <a:solidFill>
                      <a:srgbClr val="EFEFFF"/>
                    </a:solidFill>
                  </a:tcPr>
                </a:tc>
              </a:tr>
              <a:tr h="285160">
                <a:tc>
                  <a:txBody>
                    <a:bodyPr/>
                    <a:lstStyle/>
                    <a:p>
                      <a:pPr algn="just"/>
                      <a:r>
                        <a:rPr lang="sk-SK" sz="1400" b="1" dirty="0" smtClean="0">
                          <a:solidFill>
                            <a:schemeClr val="tx1"/>
                          </a:solidFill>
                        </a:rPr>
                        <a:t>Celková</a:t>
                      </a:r>
                      <a:r>
                        <a:rPr lang="sk-SK" sz="1400" b="1" baseline="0" dirty="0" smtClean="0">
                          <a:solidFill>
                            <a:schemeClr val="tx1"/>
                          </a:solidFill>
                        </a:rPr>
                        <a:t> alokácia z EŠIF</a:t>
                      </a:r>
                      <a:endParaRPr lang="sk-SK" sz="1400" b="1" dirty="0">
                        <a:solidFill>
                          <a:schemeClr val="tx1"/>
                        </a:solidFill>
                      </a:endParaRPr>
                    </a:p>
                  </a:txBody>
                  <a:tcPr>
                    <a:solidFill>
                      <a:srgbClr val="E5E5FF"/>
                    </a:solidFill>
                  </a:tcPr>
                </a:tc>
                <a:tc>
                  <a:txBody>
                    <a:bodyPr/>
                    <a:lstStyle/>
                    <a:p>
                      <a:pPr algn="ctr"/>
                      <a:r>
                        <a:rPr lang="sk-SK" sz="1400" b="1" kern="1200" dirty="0" smtClean="0">
                          <a:solidFill>
                            <a:schemeClr val="tx1"/>
                          </a:solidFill>
                          <a:effectLst/>
                          <a:latin typeface="+mn-lt"/>
                          <a:ea typeface="+mn-ea"/>
                          <a:cs typeface="+mn-cs"/>
                        </a:rPr>
                        <a:t>3 137 900 110 </a:t>
                      </a:r>
                    </a:p>
                  </a:txBody>
                  <a:tcPr>
                    <a:solidFill>
                      <a:srgbClr val="E5E5FF"/>
                    </a:solidFill>
                  </a:tcPr>
                </a:tc>
                <a:tc>
                  <a:txBody>
                    <a:bodyPr/>
                    <a:lstStyle/>
                    <a:p>
                      <a:pPr algn="ctr"/>
                      <a:endParaRPr lang="sk-SK" sz="1400" b="0" dirty="0" smtClean="0">
                        <a:solidFill>
                          <a:schemeClr val="tx1"/>
                        </a:solidFill>
                      </a:endParaRPr>
                    </a:p>
                  </a:txBody>
                  <a:tcPr>
                    <a:solidFill>
                      <a:srgbClr val="E5E5FF"/>
                    </a:solidFill>
                  </a:tcPr>
                </a:tc>
                <a:tc>
                  <a:txBody>
                    <a:bodyPr/>
                    <a:lstStyle/>
                    <a:p>
                      <a:pPr algn="ctr"/>
                      <a:r>
                        <a:rPr lang="sk-SK" sz="1400" b="1" dirty="0" smtClean="0">
                          <a:solidFill>
                            <a:schemeClr val="tx1"/>
                          </a:solidFill>
                        </a:rPr>
                        <a:t>KF + EFRR</a:t>
                      </a:r>
                    </a:p>
                  </a:txBody>
                  <a:tcPr>
                    <a:solidFill>
                      <a:srgbClr val="E5E5FF"/>
                    </a:solidFill>
                  </a:tcPr>
                </a:tc>
              </a:tr>
            </a:tbl>
          </a:graphicData>
        </a:graphic>
      </p:graphicFrame>
      <p:sp>
        <p:nvSpPr>
          <p:cNvPr id="2" name="Obdĺžnik 1"/>
          <p:cNvSpPr/>
          <p:nvPr/>
        </p:nvSpPr>
        <p:spPr>
          <a:xfrm>
            <a:off x="251520" y="5504165"/>
            <a:ext cx="8136904" cy="877163"/>
          </a:xfrm>
          <a:prstGeom prst="rect">
            <a:avLst/>
          </a:prstGeom>
        </p:spPr>
        <p:txBody>
          <a:bodyPr wrap="square">
            <a:spAutoFit/>
          </a:bodyPr>
          <a:lstStyle/>
          <a:p>
            <a:pPr marL="285750" lvl="1">
              <a:spcAft>
                <a:spcPts val="1200"/>
              </a:spcAft>
              <a:defRPr/>
            </a:pPr>
            <a:r>
              <a:rPr lang="sk-SK" sz="1600" b="1" dirty="0" smtClean="0">
                <a:solidFill>
                  <a:prstClr val="black"/>
                </a:solidFill>
                <a:cs typeface="Tahoma" pitchFamily="34" charset="0"/>
              </a:rPr>
              <a:t>                               + národné </a:t>
            </a:r>
            <a:r>
              <a:rPr lang="sk-SK" sz="1600" b="1" dirty="0">
                <a:solidFill>
                  <a:prstClr val="black"/>
                </a:solidFill>
                <a:cs typeface="Tahoma" pitchFamily="34" charset="0"/>
              </a:rPr>
              <a:t>spolufinancovanie  </a:t>
            </a:r>
            <a:r>
              <a:rPr lang="sk-SK" sz="1600" dirty="0">
                <a:solidFill>
                  <a:prstClr val="black"/>
                </a:solidFill>
                <a:cs typeface="Tahoma" pitchFamily="34" charset="0"/>
              </a:rPr>
              <a:t>→ približne </a:t>
            </a:r>
            <a:r>
              <a:rPr lang="sk-SK" sz="1600" dirty="0" smtClean="0">
                <a:solidFill>
                  <a:prstClr val="black"/>
                </a:solidFill>
                <a:cs typeface="Tahoma" pitchFamily="34" charset="0"/>
              </a:rPr>
              <a:t>1,172 </a:t>
            </a:r>
            <a:r>
              <a:rPr lang="sk-SK" sz="1600" dirty="0">
                <a:solidFill>
                  <a:prstClr val="black"/>
                </a:solidFill>
                <a:cs typeface="Tahoma" pitchFamily="34" charset="0"/>
              </a:rPr>
              <a:t>mld. €</a:t>
            </a:r>
          </a:p>
          <a:p>
            <a:pPr marL="0" lvl="1" algn="ctr">
              <a:spcAft>
                <a:spcPts val="1200"/>
              </a:spcAft>
              <a:defRPr/>
            </a:pPr>
            <a:r>
              <a:rPr lang="sk-SK" sz="2500" b="1" dirty="0" smtClean="0">
                <a:solidFill>
                  <a:prstClr val="black"/>
                </a:solidFill>
                <a:cs typeface="Tahoma" pitchFamily="34" charset="0"/>
              </a:rPr>
              <a:t> </a:t>
            </a:r>
            <a:r>
              <a:rPr lang="sk-SK" sz="2200" b="1" dirty="0" smtClean="0">
                <a:solidFill>
                  <a:prstClr val="black"/>
                </a:solidFill>
                <a:cs typeface="Tahoma" pitchFamily="34" charset="0"/>
              </a:rPr>
              <a:t>CELKOVÁ </a:t>
            </a:r>
            <a:r>
              <a:rPr lang="sk-SK" sz="2200" b="1" dirty="0">
                <a:solidFill>
                  <a:prstClr val="black"/>
                </a:solidFill>
                <a:cs typeface="Tahoma" pitchFamily="34" charset="0"/>
              </a:rPr>
              <a:t>ALOKÁCIA OP KŽP → </a:t>
            </a:r>
            <a:r>
              <a:rPr lang="sk-SK" sz="2200" b="1" dirty="0">
                <a:solidFill>
                  <a:srgbClr val="448CCA"/>
                </a:solidFill>
                <a:cs typeface="Tahoma" pitchFamily="34" charset="0"/>
              </a:rPr>
              <a:t>VIAC AKO </a:t>
            </a:r>
            <a:r>
              <a:rPr lang="sk-SK" sz="2200" b="1" dirty="0" smtClean="0">
                <a:solidFill>
                  <a:srgbClr val="448CCA"/>
                </a:solidFill>
                <a:cs typeface="Tahoma" pitchFamily="34" charset="0"/>
              </a:rPr>
              <a:t>4,310 </a:t>
            </a:r>
            <a:r>
              <a:rPr lang="sk-SK" sz="2200" b="1" dirty="0">
                <a:solidFill>
                  <a:srgbClr val="448CCA"/>
                </a:solidFill>
                <a:cs typeface="Tahoma" pitchFamily="34" charset="0"/>
              </a:rPr>
              <a:t>MLD. €</a:t>
            </a:r>
            <a:endParaRPr lang="sk-SK" sz="2200" dirty="0">
              <a:solidFill>
                <a:srgbClr val="448CCA"/>
              </a:solidFill>
              <a:cs typeface="Tahoma" pitchFamily="34" charset="0"/>
            </a:endParaRPr>
          </a:p>
        </p:txBody>
      </p:sp>
    </p:spTree>
    <p:extLst>
      <p:ext uri="{BB962C8B-B14F-4D97-AF65-F5344CB8AC3E}">
        <p14:creationId xmlns:p14="http://schemas.microsoft.com/office/powerpoint/2010/main" val="27029423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57200" y="1412776"/>
            <a:ext cx="8229600" cy="4896544"/>
          </a:xfrm>
        </p:spPr>
        <p:txBody>
          <a:bodyPr/>
          <a:lstStyle/>
          <a:p>
            <a:pPr marL="0" indent="0" algn="just">
              <a:spcBef>
                <a:spcPts val="0"/>
              </a:spcBef>
              <a:buNone/>
            </a:pPr>
            <a:r>
              <a:rPr lang="sk-SK" b="1" dirty="0">
                <a:ea typeface="Tahoma" pitchFamily="34" charset="0"/>
                <a:cs typeface="Tahoma" pitchFamily="34" charset="0"/>
              </a:rPr>
              <a:t>Aktivita B. </a:t>
            </a:r>
          </a:p>
          <a:p>
            <a:pPr marL="0" indent="0" algn="just">
              <a:spcBef>
                <a:spcPts val="600"/>
              </a:spcBef>
              <a:buNone/>
            </a:pPr>
            <a:r>
              <a:rPr lang="sk-SK" sz="1800" b="1" dirty="0" smtClean="0">
                <a:cs typeface="Tahoma" pitchFamily="34" charset="0"/>
              </a:rPr>
              <a:t>Zachovanie </a:t>
            </a:r>
            <a:r>
              <a:rPr lang="sk-SK" sz="1800" b="1" dirty="0">
                <a:cs typeface="Tahoma" pitchFamily="34" charset="0"/>
              </a:rPr>
              <a:t>a obnova biodiverzity a ekosystémov a ich služieb  </a:t>
            </a:r>
            <a:r>
              <a:rPr lang="sk-SK" sz="1800" b="1" dirty="0" smtClean="0">
                <a:cs typeface="Tahoma" pitchFamily="34" charset="0"/>
              </a:rPr>
              <a:t>  prostredníctvom </a:t>
            </a:r>
            <a:r>
              <a:rPr lang="sk-SK" sz="1800" b="1" dirty="0">
                <a:cs typeface="Tahoma" pitchFamily="34" charset="0"/>
              </a:rPr>
              <a:t>ich revitalizácie, obnovy a budovania zelenej infraštruktúry</a:t>
            </a:r>
          </a:p>
          <a:p>
            <a:pPr algn="just">
              <a:spcBef>
                <a:spcPts val="1800"/>
              </a:spcBef>
            </a:pPr>
            <a:r>
              <a:rPr lang="sk-SK" sz="1600" dirty="0"/>
              <a:t>z</a:t>
            </a:r>
            <a:r>
              <a:rPr lang="sk-SK" sz="1600" dirty="0" smtClean="0"/>
              <a:t>achovanie </a:t>
            </a:r>
            <a:r>
              <a:rPr lang="sk-SK" sz="1600" dirty="0"/>
              <a:t>a </a:t>
            </a:r>
            <a:r>
              <a:rPr lang="sk-SK" sz="1600" dirty="0" smtClean="0"/>
              <a:t>obnova </a:t>
            </a:r>
            <a:r>
              <a:rPr lang="sk-SK" sz="1600" dirty="0"/>
              <a:t>biodiverzity a ekosystémov mimo chránených </a:t>
            </a:r>
            <a:r>
              <a:rPr lang="sk-SK" sz="1600" dirty="0" smtClean="0"/>
              <a:t>území;</a:t>
            </a:r>
          </a:p>
          <a:p>
            <a:pPr algn="just">
              <a:spcBef>
                <a:spcPts val="600"/>
              </a:spcBef>
            </a:pPr>
            <a:r>
              <a:rPr lang="sk-SK" sz="1600" dirty="0" smtClean="0"/>
              <a:t>eliminácia </a:t>
            </a:r>
            <a:r>
              <a:rPr lang="sk-SK" sz="1600" dirty="0"/>
              <a:t>inváznych druhov rastlín podľa vyhlášky MŽP SR č. 24/2003 Z.z</a:t>
            </a:r>
            <a:r>
              <a:rPr lang="sk-SK" sz="1600" dirty="0" smtClean="0"/>
              <a:t>. - prílohy č. 2a </a:t>
            </a:r>
            <a:br>
              <a:rPr lang="sk-SK" sz="1600" dirty="0" smtClean="0"/>
            </a:br>
            <a:r>
              <a:rPr lang="pl-PL" sz="1600" dirty="0" smtClean="0">
                <a:solidFill>
                  <a:schemeClr val="tx1">
                    <a:lumMod val="50000"/>
                    <a:lumOff val="50000"/>
                  </a:schemeClr>
                </a:solidFill>
              </a:rPr>
              <a:t>(7 druhov rastlín </a:t>
            </a:r>
            <a:r>
              <a:rPr lang="pl-PL" sz="1400" dirty="0" smtClean="0">
                <a:solidFill>
                  <a:schemeClr val="tx1">
                    <a:lumMod val="50000"/>
                    <a:lumOff val="50000"/>
                  </a:schemeClr>
                </a:solidFill>
              </a:rPr>
              <a:t>(ambrózia, boľševník, krídlatka,...) </a:t>
            </a:r>
            <a:r>
              <a:rPr lang="pl-PL" sz="1600" dirty="0" smtClean="0">
                <a:solidFill>
                  <a:schemeClr val="tx1">
                    <a:lumMod val="50000"/>
                    <a:lumOff val="50000"/>
                  </a:schemeClr>
                </a:solidFill>
              </a:rPr>
              <a:t>a 4 druhy stromov </a:t>
            </a:r>
            <a:r>
              <a:rPr lang="pl-PL" sz="1400" dirty="0" smtClean="0">
                <a:solidFill>
                  <a:schemeClr val="tx1">
                    <a:lumMod val="50000"/>
                    <a:lumOff val="50000"/>
                  </a:schemeClr>
                </a:solidFill>
              </a:rPr>
              <a:t>(pajaseň, kustovnica,...)</a:t>
            </a:r>
            <a:r>
              <a:rPr lang="pl-PL" sz="1600" dirty="0" smtClean="0">
                <a:solidFill>
                  <a:schemeClr val="tx1">
                    <a:lumMod val="50000"/>
                    <a:lumOff val="50000"/>
                  </a:schemeClr>
                </a:solidFill>
              </a:rPr>
              <a:t>);</a:t>
            </a:r>
            <a:endParaRPr lang="sk-SK" sz="1600" dirty="0">
              <a:solidFill>
                <a:schemeClr val="tx1">
                  <a:lumMod val="50000"/>
                  <a:lumOff val="50000"/>
                </a:schemeClr>
              </a:solidFill>
            </a:endParaRPr>
          </a:p>
          <a:p>
            <a:pPr algn="just">
              <a:spcBef>
                <a:spcPts val="600"/>
              </a:spcBef>
            </a:pPr>
            <a:r>
              <a:rPr lang="pl-PL" sz="1600" dirty="0" smtClean="0"/>
              <a:t>podpora </a:t>
            </a:r>
            <a:r>
              <a:rPr lang="pl-PL" sz="1600" dirty="0"/>
              <a:t>prvkov zelenej infraštruktúry na miestnej </a:t>
            </a:r>
            <a:r>
              <a:rPr lang="pl-PL" sz="1600" dirty="0" smtClean="0"/>
              <a:t>úrovni </a:t>
            </a:r>
            <a:r>
              <a:rPr lang="pl-PL" sz="1600" dirty="0" smtClean="0">
                <a:solidFill>
                  <a:schemeClr val="tx1">
                    <a:lumMod val="50000"/>
                    <a:lumOff val="50000"/>
                  </a:schemeClr>
                </a:solidFill>
              </a:rPr>
              <a:t>(komplementarita s IROP – RIUS – udržateľný mestský rozvoj – mestská funkčná oblasť).</a:t>
            </a:r>
          </a:p>
          <a:p>
            <a:pPr algn="just">
              <a:spcBef>
                <a:spcPts val="600"/>
              </a:spcBef>
            </a:pPr>
            <a:r>
              <a:rPr lang="sk-SK" sz="1600" dirty="0"/>
              <a:t>východiskovým dokumentom je PAF – prioritný akčný rámec.</a:t>
            </a:r>
          </a:p>
          <a:p>
            <a:pPr algn="just">
              <a:spcBef>
                <a:spcPts val="1800"/>
              </a:spcBef>
            </a:pPr>
            <a:r>
              <a:rPr lang="sk-SK" sz="1600" b="1" u="sng" dirty="0" smtClean="0"/>
              <a:t>Cieľové územia:</a:t>
            </a:r>
            <a:r>
              <a:rPr lang="sk-SK" sz="1600" dirty="0"/>
              <a:t> celé územie SR - prednostne mimo chránených </a:t>
            </a:r>
            <a:r>
              <a:rPr lang="sk-SK" sz="1600" dirty="0" smtClean="0"/>
              <a:t>území</a:t>
            </a:r>
          </a:p>
          <a:p>
            <a:pPr algn="just">
              <a:spcBef>
                <a:spcPts val="1200"/>
              </a:spcBef>
            </a:pPr>
            <a:r>
              <a:rPr lang="sk-SK" sz="1600" b="1" u="sng" dirty="0" smtClean="0"/>
              <a:t>Prijímatelia</a:t>
            </a:r>
            <a:r>
              <a:rPr lang="sk-SK" sz="1600" b="1" u="sng" dirty="0"/>
              <a:t>:</a:t>
            </a:r>
            <a:r>
              <a:rPr lang="sk-SK" sz="1600" dirty="0"/>
              <a:t> vlastníci alebo užívatelia pozemkov mimo chránených území okrem fyzických osôb ktoré nie sú oprávnené na </a:t>
            </a:r>
            <a:r>
              <a:rPr lang="sk-SK" sz="1600" dirty="0" smtClean="0"/>
              <a:t>podnikanie, </a:t>
            </a:r>
            <a:r>
              <a:rPr lang="sk-SK" sz="1600" dirty="0"/>
              <a:t>Slovenská agentúra životného prostredia (aj ako prijímateľ národného projektu, v rámci ktorého bude pomoc poskytovaná ďalším subjektom v tejto oblasti ako užívateľom), </a:t>
            </a:r>
            <a:r>
              <a:rPr lang="sk-SK" sz="1600" dirty="0" smtClean="0">
                <a:solidFill>
                  <a:schemeClr val="bg1">
                    <a:lumMod val="50000"/>
                  </a:schemeClr>
                </a:solidFill>
              </a:rPr>
              <a:t>rozpočtové </a:t>
            </a:r>
            <a:r>
              <a:rPr lang="sk-SK" sz="1600" dirty="0">
                <a:solidFill>
                  <a:schemeClr val="bg1">
                    <a:lumMod val="50000"/>
                  </a:schemeClr>
                </a:solidFill>
              </a:rPr>
              <a:t>a príspevkové organizácie zriadené MŽP SR s pôsobnosťou v oblasti ochrany </a:t>
            </a:r>
            <a:r>
              <a:rPr lang="sk-SK" sz="1600" dirty="0" smtClean="0">
                <a:solidFill>
                  <a:schemeClr val="bg1">
                    <a:lumMod val="50000"/>
                  </a:schemeClr>
                </a:solidFill>
              </a:rPr>
              <a:t>prírody</a:t>
            </a:r>
            <a:r>
              <a:rPr lang="sk-SK" sz="1600" dirty="0" smtClean="0">
                <a:ln w="0"/>
                <a:cs typeface="Arial"/>
              </a:rPr>
              <a:t>	</a:t>
            </a:r>
            <a:endParaRPr lang="sk-SK" sz="1600" b="1" dirty="0">
              <a:solidFill>
                <a:srgbClr val="55B848"/>
              </a:solidFill>
              <a:effectLst>
                <a:outerShdw blurRad="38100" dist="38100" dir="2700000" algn="tl">
                  <a:srgbClr val="000000">
                    <a:alpha val="43137"/>
                  </a:srgbClr>
                </a:outerShdw>
              </a:effectLst>
            </a:endParaRPr>
          </a:p>
        </p:txBody>
      </p:sp>
      <p:sp>
        <p:nvSpPr>
          <p:cNvPr id="4" name="Zástupný symbol čísla snímky 3"/>
          <p:cNvSpPr>
            <a:spLocks noGrp="1"/>
          </p:cNvSpPr>
          <p:nvPr>
            <p:ph type="sldNum" sz="quarter" idx="12"/>
          </p:nvPr>
        </p:nvSpPr>
        <p:spPr/>
        <p:txBody>
          <a:bodyPr/>
          <a:lstStyle/>
          <a:p>
            <a:fld id="{8EF97D0C-7238-4109-A26B-BD75EB33D0D4}" type="slidenum">
              <a:rPr lang="sk-SK" smtClean="0"/>
              <a:pPr/>
              <a:t>30</a:t>
            </a:fld>
            <a:endParaRPr lang="sk-SK" dirty="0"/>
          </a:p>
        </p:txBody>
      </p:sp>
    </p:spTree>
    <p:extLst>
      <p:ext uri="{BB962C8B-B14F-4D97-AF65-F5344CB8AC3E}">
        <p14:creationId xmlns:p14="http://schemas.microsoft.com/office/powerpoint/2010/main" val="15210447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57200" y="1412776"/>
            <a:ext cx="8229600" cy="4896544"/>
          </a:xfrm>
        </p:spPr>
        <p:txBody>
          <a:bodyPr/>
          <a:lstStyle/>
          <a:p>
            <a:pPr marL="0" indent="0" algn="just">
              <a:spcBef>
                <a:spcPts val="0"/>
              </a:spcBef>
              <a:buNone/>
            </a:pPr>
            <a:r>
              <a:rPr lang="sk-SK" b="1" dirty="0">
                <a:ea typeface="Tahoma" pitchFamily="34" charset="0"/>
                <a:cs typeface="Tahoma" pitchFamily="34" charset="0"/>
              </a:rPr>
              <a:t>Aktivita C.</a:t>
            </a:r>
          </a:p>
          <a:p>
            <a:pPr marL="0" indent="0" algn="just">
              <a:spcBef>
                <a:spcPts val="600"/>
              </a:spcBef>
              <a:buNone/>
            </a:pPr>
            <a:r>
              <a:rPr lang="sk-SK" sz="1800" b="1" dirty="0" smtClean="0">
                <a:cs typeface="Tahoma" pitchFamily="34" charset="0"/>
              </a:rPr>
              <a:t>Dobudovanie </a:t>
            </a:r>
            <a:r>
              <a:rPr lang="sk-SK" sz="1800" b="1" dirty="0">
                <a:cs typeface="Tahoma" pitchFamily="34" charset="0"/>
              </a:rPr>
              <a:t>a skvalitnenie systému monitoringu druhov a biotopov európskeho významu a reportingu</a:t>
            </a:r>
          </a:p>
          <a:p>
            <a:pPr algn="just">
              <a:spcBef>
                <a:spcPts val="1800"/>
              </a:spcBef>
            </a:pPr>
            <a:r>
              <a:rPr lang="sk-SK" sz="1600" dirty="0"/>
              <a:t>pravidelný reporting pre </a:t>
            </a:r>
            <a:r>
              <a:rPr lang="sk-SK" sz="1600" dirty="0" smtClean="0"/>
              <a:t>Európsku </a:t>
            </a:r>
            <a:r>
              <a:rPr lang="sk-SK" sz="1600" dirty="0"/>
              <a:t>komisiu, </a:t>
            </a:r>
            <a:r>
              <a:rPr lang="sk-SK" sz="1600" dirty="0" smtClean="0"/>
              <a:t>vyplývajúci </a:t>
            </a:r>
            <a:r>
              <a:rPr lang="sk-SK" sz="1600" dirty="0"/>
              <a:t>zo smernice o biotopoch (smernica </a:t>
            </a:r>
            <a:r>
              <a:rPr lang="sk-SK" sz="1600" dirty="0" smtClean="0"/>
              <a:t>Rady 92/43/EHS) a </a:t>
            </a:r>
            <a:r>
              <a:rPr lang="sk-SK" sz="1600" dirty="0"/>
              <a:t>smernice o ochrane </a:t>
            </a:r>
            <a:r>
              <a:rPr lang="sk-SK" sz="1600" dirty="0" smtClean="0"/>
              <a:t>vtáctva (</a:t>
            </a:r>
            <a:r>
              <a:rPr lang="es-ES" sz="1600" dirty="0"/>
              <a:t>smernica Európskeho parlamentu a Rady </a:t>
            </a:r>
            <a:r>
              <a:rPr lang="es-ES" sz="1600" dirty="0" smtClean="0"/>
              <a:t>2009/147/ES</a:t>
            </a:r>
            <a:r>
              <a:rPr lang="sk-SK" sz="1600" dirty="0" smtClean="0"/>
              <a:t>), ako aj zo </a:t>
            </a:r>
            <a:r>
              <a:rPr lang="sk-SK" sz="1600" dirty="0"/>
              <a:t>zákona o ochrane prírody a </a:t>
            </a:r>
            <a:r>
              <a:rPr lang="sk-SK" sz="1600" dirty="0" smtClean="0"/>
              <a:t>krajiny (</a:t>
            </a:r>
            <a:r>
              <a:rPr lang="sk-SK" sz="1600" dirty="0"/>
              <a:t>z</a:t>
            </a:r>
            <a:r>
              <a:rPr lang="sk-SK" sz="1600" dirty="0" smtClean="0"/>
              <a:t>ákon č. 543/2002 Z.z.).</a:t>
            </a:r>
          </a:p>
          <a:p>
            <a:pPr algn="just">
              <a:spcBef>
                <a:spcPts val="2400"/>
              </a:spcBef>
            </a:pPr>
            <a:r>
              <a:rPr lang="sk-SK" sz="1600" b="1" u="sng" dirty="0" smtClean="0"/>
              <a:t>Cieľové </a:t>
            </a:r>
            <a:r>
              <a:rPr lang="sk-SK" sz="1600" b="1" u="sng" dirty="0"/>
              <a:t>územia:</a:t>
            </a:r>
            <a:r>
              <a:rPr lang="sk-SK" sz="1600" dirty="0"/>
              <a:t> celé územie </a:t>
            </a:r>
            <a:r>
              <a:rPr lang="sk-SK" sz="1600" dirty="0" smtClean="0"/>
              <a:t>SR</a:t>
            </a:r>
            <a:endParaRPr lang="sk-SK" sz="1600" dirty="0"/>
          </a:p>
          <a:p>
            <a:pPr algn="just">
              <a:spcBef>
                <a:spcPts val="1200"/>
              </a:spcBef>
            </a:pPr>
            <a:r>
              <a:rPr lang="sk-SK" sz="1600" b="1" u="sng" dirty="0"/>
              <a:t>Prijímatelia:</a:t>
            </a:r>
            <a:r>
              <a:rPr lang="sk-SK" sz="1600" dirty="0"/>
              <a:t> odborná organizácia ochrany prírody a krajiny s celoslovenskou pôsobnosťou zriadená MŽP SR podľa zákona o ochrane prírody a </a:t>
            </a:r>
            <a:r>
              <a:rPr lang="sk-SK" sz="1600" dirty="0" smtClean="0"/>
              <a:t>krajiny – ŠOP SR</a:t>
            </a:r>
            <a:endParaRPr lang="sk-SK" sz="1600" dirty="0"/>
          </a:p>
        </p:txBody>
      </p:sp>
      <p:sp>
        <p:nvSpPr>
          <p:cNvPr id="4" name="Zástupný symbol čísla snímky 3"/>
          <p:cNvSpPr>
            <a:spLocks noGrp="1"/>
          </p:cNvSpPr>
          <p:nvPr>
            <p:ph type="sldNum" sz="quarter" idx="12"/>
          </p:nvPr>
        </p:nvSpPr>
        <p:spPr>
          <a:xfrm>
            <a:off x="6516216" y="6381328"/>
            <a:ext cx="1989584" cy="365125"/>
          </a:xfrm>
        </p:spPr>
        <p:txBody>
          <a:bodyPr/>
          <a:lstStyle/>
          <a:p>
            <a:fld id="{8EF97D0C-7238-4109-A26B-BD75EB33D0D4}" type="slidenum">
              <a:rPr lang="sk-SK" smtClean="0"/>
              <a:pPr/>
              <a:t>31</a:t>
            </a:fld>
            <a:endParaRPr lang="sk-SK" dirty="0"/>
          </a:p>
        </p:txBody>
      </p:sp>
    </p:spTree>
    <p:extLst>
      <p:ext uri="{BB962C8B-B14F-4D97-AF65-F5344CB8AC3E}">
        <p14:creationId xmlns:p14="http://schemas.microsoft.com/office/powerpoint/2010/main" val="13039052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57200" y="1412776"/>
            <a:ext cx="8229600" cy="4896544"/>
          </a:xfrm>
        </p:spPr>
        <p:txBody>
          <a:bodyPr/>
          <a:lstStyle/>
          <a:p>
            <a:pPr marL="0" indent="0" algn="just">
              <a:spcBef>
                <a:spcPts val="0"/>
              </a:spcBef>
              <a:buNone/>
            </a:pPr>
            <a:r>
              <a:rPr lang="sk-SK" b="1" dirty="0">
                <a:ea typeface="Tahoma" pitchFamily="34" charset="0"/>
                <a:cs typeface="Tahoma" pitchFamily="34" charset="0"/>
              </a:rPr>
              <a:t>Aktivita D.</a:t>
            </a:r>
          </a:p>
          <a:p>
            <a:pPr marL="0" indent="0" algn="just">
              <a:spcBef>
                <a:spcPts val="600"/>
              </a:spcBef>
              <a:buNone/>
            </a:pPr>
            <a:r>
              <a:rPr lang="sk-SK" sz="1800" b="1" dirty="0" smtClean="0">
                <a:cs typeface="Tahoma" pitchFamily="34" charset="0"/>
              </a:rPr>
              <a:t>Zlepšenie </a:t>
            </a:r>
            <a:r>
              <a:rPr lang="sk-SK" sz="1800" b="1" dirty="0">
                <a:cs typeface="Tahoma" pitchFamily="34" charset="0"/>
              </a:rPr>
              <a:t>informovanosti a zapojenia kľúčových sektorov a verejnosti na úseku ochrany prírody a krajiny</a:t>
            </a:r>
            <a:r>
              <a:rPr lang="sk-SK" b="1" dirty="0">
                <a:cs typeface="Tahoma" pitchFamily="34" charset="0"/>
              </a:rPr>
              <a:t>	</a:t>
            </a:r>
          </a:p>
          <a:p>
            <a:pPr algn="just">
              <a:spcBef>
                <a:spcPts val="1200"/>
              </a:spcBef>
            </a:pPr>
            <a:r>
              <a:rPr lang="sk-SK" sz="1600" dirty="0" smtClean="0"/>
              <a:t>zlepšenie informovanosti </a:t>
            </a:r>
            <a:r>
              <a:rPr lang="sk-SK" sz="1600" dirty="0"/>
              <a:t>o sústave Natura 2000 a druhoch európskeho </a:t>
            </a:r>
            <a:r>
              <a:rPr lang="sk-SK" sz="1600" dirty="0" smtClean="0"/>
              <a:t>významu;</a:t>
            </a:r>
          </a:p>
          <a:p>
            <a:pPr algn="just">
              <a:spcBef>
                <a:spcPts val="600"/>
              </a:spcBef>
            </a:pPr>
            <a:r>
              <a:rPr lang="sk-SK" sz="1600" dirty="0"/>
              <a:t>realizácia komunikačných </a:t>
            </a:r>
            <a:r>
              <a:rPr lang="sk-SK" sz="1600" dirty="0" smtClean="0"/>
              <a:t>kampaní, </a:t>
            </a:r>
            <a:r>
              <a:rPr lang="sk-SK" sz="1600" dirty="0"/>
              <a:t>organizovanie školení a výstav za účelom zvýšenia povedomia verejnosti, vrátane vlastníkov pozemkov v chránených </a:t>
            </a:r>
            <a:r>
              <a:rPr lang="sk-SK" sz="1600" dirty="0" smtClean="0"/>
              <a:t>územiach.</a:t>
            </a:r>
          </a:p>
          <a:p>
            <a:pPr algn="just">
              <a:spcBef>
                <a:spcPts val="1800"/>
              </a:spcBef>
            </a:pPr>
            <a:r>
              <a:rPr lang="sk-SK" sz="1600" b="1" u="sng" dirty="0"/>
              <a:t>Cieľové územia:</a:t>
            </a:r>
            <a:r>
              <a:rPr lang="sk-SK" sz="1600" dirty="0"/>
              <a:t> celé územie SR</a:t>
            </a:r>
          </a:p>
          <a:p>
            <a:pPr algn="just">
              <a:spcBef>
                <a:spcPts val="1200"/>
              </a:spcBef>
            </a:pPr>
            <a:r>
              <a:rPr lang="sk-SK" sz="1600" b="1" u="sng" dirty="0"/>
              <a:t>Prijímatelia:</a:t>
            </a:r>
            <a:r>
              <a:rPr lang="sk-SK" sz="1600" dirty="0"/>
              <a:t> </a:t>
            </a:r>
            <a:r>
              <a:rPr lang="sk-SK" sz="1600" dirty="0" smtClean="0"/>
              <a:t>subjekty </a:t>
            </a:r>
            <a:r>
              <a:rPr lang="sk-SK" sz="1600" dirty="0"/>
              <a:t>ústrednej správy s pôsobnosťou v oblasti tvorby a ochrany životného </a:t>
            </a:r>
            <a:r>
              <a:rPr lang="sk-SK" sz="1600" dirty="0" smtClean="0"/>
              <a:t>prostredia, subjekty </a:t>
            </a:r>
            <a:r>
              <a:rPr lang="sk-SK" sz="1600" dirty="0"/>
              <a:t>územnej </a:t>
            </a:r>
            <a:r>
              <a:rPr lang="sk-SK" sz="1600" dirty="0" smtClean="0"/>
              <a:t>samosprávy, </a:t>
            </a:r>
            <a:r>
              <a:rPr lang="sk-SK" sz="1600" dirty="0"/>
              <a:t>Slovenská agentúra životného prostredia (v rámci národného projektu), neziskové organizácie poskytujúce všeobecne prospešné služby v oblasti tvorby a ochrany životného </a:t>
            </a:r>
            <a:r>
              <a:rPr lang="sk-SK" sz="1600" dirty="0" smtClean="0"/>
              <a:t>prostredia, nadácie </a:t>
            </a:r>
            <a:r>
              <a:rPr lang="sk-SK" sz="1600" dirty="0"/>
              <a:t>v oblasti tvorby a ochrany životného </a:t>
            </a:r>
            <a:r>
              <a:rPr lang="sk-SK" sz="1600" dirty="0" smtClean="0"/>
              <a:t>prostredia, združenia </a:t>
            </a:r>
            <a:r>
              <a:rPr lang="sk-SK" sz="1600" dirty="0"/>
              <a:t>fyzických alebo právnických osôb v oblasti tvorby a ochrany životného prostredia</a:t>
            </a:r>
          </a:p>
        </p:txBody>
      </p:sp>
      <p:sp>
        <p:nvSpPr>
          <p:cNvPr id="4" name="Zástupný symbol čísla snímky 3"/>
          <p:cNvSpPr>
            <a:spLocks noGrp="1"/>
          </p:cNvSpPr>
          <p:nvPr>
            <p:ph type="sldNum" sz="quarter" idx="12"/>
          </p:nvPr>
        </p:nvSpPr>
        <p:spPr/>
        <p:txBody>
          <a:bodyPr/>
          <a:lstStyle/>
          <a:p>
            <a:fld id="{8EF97D0C-7238-4109-A26B-BD75EB33D0D4}" type="slidenum">
              <a:rPr lang="sk-SK" smtClean="0"/>
              <a:pPr/>
              <a:t>32</a:t>
            </a:fld>
            <a:endParaRPr lang="sk-SK" dirty="0"/>
          </a:p>
        </p:txBody>
      </p:sp>
    </p:spTree>
    <p:extLst>
      <p:ext uri="{BB962C8B-B14F-4D97-AF65-F5344CB8AC3E}">
        <p14:creationId xmlns:p14="http://schemas.microsoft.com/office/powerpoint/2010/main" val="9533413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57200" y="1412776"/>
            <a:ext cx="8229600" cy="4896544"/>
          </a:xfrm>
        </p:spPr>
        <p:txBody>
          <a:bodyPr/>
          <a:lstStyle/>
          <a:p>
            <a:pPr marL="0" indent="0">
              <a:buNone/>
            </a:pPr>
            <a:r>
              <a:rPr lang="sk-SK" b="1" dirty="0" smtClean="0">
                <a:solidFill>
                  <a:schemeClr val="tx1">
                    <a:lumMod val="50000"/>
                    <a:lumOff val="50000"/>
                  </a:schemeClr>
                </a:solidFill>
                <a:latin typeface="+mj-lt"/>
                <a:ea typeface="+mj-ea"/>
                <a:cs typeface="+mj-cs"/>
              </a:rPr>
              <a:t>Prioritná </a:t>
            </a:r>
            <a:r>
              <a:rPr lang="sk-SK" b="1" dirty="0">
                <a:solidFill>
                  <a:schemeClr val="tx1">
                    <a:lumMod val="50000"/>
                    <a:lumOff val="50000"/>
                  </a:schemeClr>
                </a:solidFill>
                <a:latin typeface="+mj-lt"/>
                <a:ea typeface="+mj-ea"/>
                <a:cs typeface="+mj-cs"/>
              </a:rPr>
              <a:t>os 1 </a:t>
            </a:r>
          </a:p>
          <a:p>
            <a:pPr marL="0" indent="0" algn="just">
              <a:buNone/>
            </a:pPr>
            <a:r>
              <a:rPr lang="sk-SK" b="1" dirty="0">
                <a:solidFill>
                  <a:srgbClr val="55B848"/>
                </a:solidFill>
                <a:cs typeface="Tahoma" pitchFamily="34" charset="0"/>
              </a:rPr>
              <a:t>UDRŽATEĽNÉ VYUŽÍVANIE PRÍRODNÝCH ZDROJOV PROSTREDNÍCTVOM ROZVOJA ENVIRONMENTÁLNEJ </a:t>
            </a:r>
            <a:r>
              <a:rPr lang="sk-SK" b="1" dirty="0" smtClean="0">
                <a:solidFill>
                  <a:srgbClr val="55B848"/>
                </a:solidFill>
                <a:cs typeface="Tahoma" pitchFamily="34" charset="0"/>
              </a:rPr>
              <a:t>INFRAŠTRUKTÚRY  (1 441,7 mil. €)</a:t>
            </a:r>
            <a:endParaRPr lang="sk-SK" b="1" dirty="0">
              <a:solidFill>
                <a:srgbClr val="55B848"/>
              </a:solidFill>
              <a:cs typeface="Tahoma" pitchFamily="34" charset="0"/>
            </a:endParaRPr>
          </a:p>
          <a:p>
            <a:pPr marL="0" indent="0">
              <a:spcBef>
                <a:spcPts val="0"/>
              </a:spcBef>
              <a:buNone/>
            </a:pPr>
            <a:endParaRPr lang="sk-SK" sz="1800" b="1" dirty="0" smtClean="0">
              <a:ln w="0"/>
              <a:cs typeface="Arial"/>
            </a:endParaRPr>
          </a:p>
          <a:p>
            <a:pPr algn="just">
              <a:spcBef>
                <a:spcPts val="0"/>
              </a:spcBef>
              <a:spcAft>
                <a:spcPts val="600"/>
              </a:spcAft>
            </a:pPr>
            <a:r>
              <a:rPr lang="sk-SK" sz="1600" b="1" dirty="0" smtClean="0">
                <a:ln w="0"/>
                <a:solidFill>
                  <a:schemeClr val="tx1">
                    <a:lumMod val="50000"/>
                    <a:lumOff val="50000"/>
                  </a:schemeClr>
                </a:solidFill>
                <a:cs typeface="Arial"/>
              </a:rPr>
              <a:t>Investičná priorita 1.1 </a:t>
            </a:r>
            <a:r>
              <a:rPr lang="sk-SK" sz="1600" b="1" dirty="0">
                <a:ln w="0"/>
                <a:solidFill>
                  <a:schemeClr val="tx1">
                    <a:lumMod val="50000"/>
                    <a:lumOff val="50000"/>
                  </a:schemeClr>
                </a:solidFill>
                <a:cs typeface="Arial"/>
              </a:rPr>
              <a:t>– Investovanie do sektora </a:t>
            </a:r>
            <a:r>
              <a:rPr lang="sk-SK" sz="1600" b="1" u="sng" dirty="0">
                <a:ln w="0"/>
                <a:solidFill>
                  <a:schemeClr val="tx1">
                    <a:lumMod val="50000"/>
                    <a:lumOff val="50000"/>
                  </a:schemeClr>
                </a:solidFill>
                <a:cs typeface="Arial"/>
              </a:rPr>
              <a:t>odpadového hospodárstva </a:t>
            </a:r>
            <a:r>
              <a:rPr lang="sk-SK" sz="1600" b="1" dirty="0">
                <a:ln w="0"/>
                <a:solidFill>
                  <a:schemeClr val="tx1">
                    <a:lumMod val="50000"/>
                    <a:lumOff val="50000"/>
                  </a:schemeClr>
                </a:solidFill>
                <a:cs typeface="Arial"/>
              </a:rPr>
              <a:t>s cieľom splniť požiadavky environmentálneho acquis </a:t>
            </a:r>
            <a:r>
              <a:rPr lang="sk-SK" sz="1600" b="1" dirty="0" smtClean="0">
                <a:ln w="0"/>
                <a:solidFill>
                  <a:schemeClr val="tx1">
                    <a:lumMod val="50000"/>
                    <a:lumOff val="50000"/>
                  </a:schemeClr>
                </a:solidFill>
                <a:cs typeface="Arial"/>
              </a:rPr>
              <a:t>Únie a pokryť potreby, ktoré členské štáty špecifikovali v súvislosti s investíciami nad rámec uvedených požiadaviek (</a:t>
            </a:r>
            <a:r>
              <a:rPr lang="sk-SK" sz="1600" b="1" dirty="0">
                <a:ln w="0"/>
                <a:solidFill>
                  <a:schemeClr val="tx1">
                    <a:lumMod val="50000"/>
                    <a:lumOff val="50000"/>
                  </a:schemeClr>
                </a:solidFill>
                <a:cs typeface="Arial"/>
              </a:rPr>
              <a:t>402,8 </a:t>
            </a:r>
            <a:r>
              <a:rPr lang="sk-SK" sz="1600" b="1" dirty="0" smtClean="0">
                <a:ln w="0"/>
                <a:solidFill>
                  <a:schemeClr val="tx1">
                    <a:lumMod val="50000"/>
                    <a:lumOff val="50000"/>
                  </a:schemeClr>
                </a:solidFill>
                <a:cs typeface="Arial"/>
              </a:rPr>
              <a:t>mil. €)</a:t>
            </a:r>
          </a:p>
          <a:p>
            <a:pPr algn="just">
              <a:spcBef>
                <a:spcPts val="600"/>
              </a:spcBef>
              <a:spcAft>
                <a:spcPts val="600"/>
              </a:spcAft>
            </a:pPr>
            <a:r>
              <a:rPr lang="sk-SK" sz="1600" b="1" dirty="0" smtClean="0">
                <a:ln w="0"/>
                <a:solidFill>
                  <a:schemeClr val="tx1">
                    <a:lumMod val="50000"/>
                    <a:lumOff val="50000"/>
                  </a:schemeClr>
                </a:solidFill>
                <a:cs typeface="Arial"/>
              </a:rPr>
              <a:t>Investičná </a:t>
            </a:r>
            <a:r>
              <a:rPr lang="sk-SK" sz="1600" b="1" dirty="0">
                <a:ln w="0"/>
                <a:solidFill>
                  <a:schemeClr val="tx1">
                    <a:lumMod val="50000"/>
                    <a:lumOff val="50000"/>
                  </a:schemeClr>
                </a:solidFill>
                <a:cs typeface="Arial"/>
              </a:rPr>
              <a:t>priorita </a:t>
            </a:r>
            <a:r>
              <a:rPr lang="sk-SK" sz="1600" b="1" dirty="0" smtClean="0">
                <a:ln w="0"/>
                <a:solidFill>
                  <a:schemeClr val="tx1">
                    <a:lumMod val="50000"/>
                    <a:lumOff val="50000"/>
                  </a:schemeClr>
                </a:solidFill>
                <a:cs typeface="Arial"/>
              </a:rPr>
              <a:t>1.2 </a:t>
            </a:r>
            <a:r>
              <a:rPr lang="sk-SK" sz="1600" b="1" dirty="0">
                <a:ln w="0"/>
                <a:solidFill>
                  <a:schemeClr val="tx1">
                    <a:lumMod val="50000"/>
                    <a:lumOff val="50000"/>
                  </a:schemeClr>
                </a:solidFill>
                <a:cs typeface="Arial"/>
              </a:rPr>
              <a:t>– Investovanie do sektora </a:t>
            </a:r>
            <a:r>
              <a:rPr lang="sk-SK" sz="1600" b="1" u="sng" dirty="0" smtClean="0">
                <a:ln w="0"/>
                <a:solidFill>
                  <a:schemeClr val="tx1">
                    <a:lumMod val="50000"/>
                    <a:lumOff val="50000"/>
                  </a:schemeClr>
                </a:solidFill>
                <a:cs typeface="Arial"/>
              </a:rPr>
              <a:t>vodného </a:t>
            </a:r>
            <a:r>
              <a:rPr lang="sk-SK" sz="1600" b="1" u="sng" dirty="0">
                <a:ln w="0"/>
                <a:solidFill>
                  <a:schemeClr val="tx1">
                    <a:lumMod val="50000"/>
                    <a:lumOff val="50000"/>
                  </a:schemeClr>
                </a:solidFill>
                <a:cs typeface="Arial"/>
              </a:rPr>
              <a:t>hospodárstva </a:t>
            </a:r>
            <a:r>
              <a:rPr lang="sk-SK" sz="1600" b="1" dirty="0">
                <a:ln w="0"/>
                <a:solidFill>
                  <a:schemeClr val="tx1">
                    <a:lumMod val="50000"/>
                    <a:lumOff val="50000"/>
                  </a:schemeClr>
                </a:solidFill>
                <a:cs typeface="Arial"/>
              </a:rPr>
              <a:t>s cieľom splniť požiadavky environmentálneho acquis Únie a pokryť potreby, ktoré členské štáty špecifikovali v súvislosti s investíciami nad rámec uvedených požiadaviek  </a:t>
            </a:r>
            <a:r>
              <a:rPr lang="sk-SK" sz="1600" b="1" dirty="0" smtClean="0">
                <a:ln w="0"/>
                <a:solidFill>
                  <a:schemeClr val="tx1">
                    <a:lumMod val="50000"/>
                    <a:lumOff val="50000"/>
                  </a:schemeClr>
                </a:solidFill>
                <a:cs typeface="Arial"/>
              </a:rPr>
              <a:t>(519,1 mil. €)</a:t>
            </a:r>
          </a:p>
          <a:p>
            <a:pPr algn="just">
              <a:spcAft>
                <a:spcPts val="600"/>
              </a:spcAft>
            </a:pPr>
            <a:r>
              <a:rPr lang="sk-SK" sz="1600" b="1" dirty="0">
                <a:ln w="0"/>
                <a:solidFill>
                  <a:schemeClr val="tx1">
                    <a:lumMod val="50000"/>
                    <a:lumOff val="50000"/>
                  </a:schemeClr>
                </a:solidFill>
                <a:cs typeface="Arial"/>
              </a:rPr>
              <a:t>Investičná priorita </a:t>
            </a:r>
            <a:r>
              <a:rPr lang="sk-SK" sz="1600" b="1" dirty="0" smtClean="0">
                <a:ln w="0"/>
                <a:solidFill>
                  <a:schemeClr val="tx1">
                    <a:lumMod val="50000"/>
                    <a:lumOff val="50000"/>
                  </a:schemeClr>
                </a:solidFill>
                <a:cs typeface="Arial"/>
              </a:rPr>
              <a:t>1.3 </a:t>
            </a:r>
            <a:r>
              <a:rPr lang="sk-SK" sz="1600" b="1" dirty="0">
                <a:ln w="0"/>
                <a:solidFill>
                  <a:schemeClr val="tx1">
                    <a:lumMod val="50000"/>
                    <a:lumOff val="50000"/>
                  </a:schemeClr>
                </a:solidFill>
                <a:cs typeface="Arial"/>
              </a:rPr>
              <a:t>– </a:t>
            </a:r>
            <a:r>
              <a:rPr lang="sk-SK" sz="1600" b="1" u="sng" dirty="0">
                <a:ln w="0"/>
                <a:solidFill>
                  <a:schemeClr val="tx1">
                    <a:lumMod val="50000"/>
                    <a:lumOff val="50000"/>
                  </a:schemeClr>
                </a:solidFill>
                <a:cs typeface="Arial"/>
              </a:rPr>
              <a:t>Ochrana a obnova biodiverzity</a:t>
            </a:r>
            <a:r>
              <a:rPr lang="sk-SK" sz="1600" b="1" dirty="0">
                <a:ln w="0"/>
                <a:solidFill>
                  <a:schemeClr val="tx1">
                    <a:lumMod val="50000"/>
                    <a:lumOff val="50000"/>
                  </a:schemeClr>
                </a:solidFill>
                <a:cs typeface="Arial"/>
              </a:rPr>
              <a:t> a pôdy a podpora ekosystémových </a:t>
            </a:r>
            <a:r>
              <a:rPr lang="sk-SK" sz="1600" b="1" dirty="0" smtClean="0">
                <a:ln w="0"/>
                <a:solidFill>
                  <a:schemeClr val="tx1">
                    <a:lumMod val="50000"/>
                    <a:lumOff val="50000"/>
                  </a:schemeClr>
                </a:solidFill>
                <a:cs typeface="Arial"/>
              </a:rPr>
              <a:t>služieb, </a:t>
            </a:r>
            <a:r>
              <a:rPr lang="sk-SK" sz="1600" b="1" dirty="0">
                <a:ln w="0"/>
                <a:solidFill>
                  <a:schemeClr val="tx1">
                    <a:lumMod val="50000"/>
                    <a:lumOff val="50000"/>
                  </a:schemeClr>
                </a:solidFill>
                <a:cs typeface="Arial"/>
              </a:rPr>
              <a:t>a to aj prostredníctvom sústavy Natura 2000 a zelenej infraštruktúry </a:t>
            </a:r>
            <a:r>
              <a:rPr lang="sk-SK" sz="1600" b="1" dirty="0" smtClean="0">
                <a:ln w="0"/>
                <a:solidFill>
                  <a:schemeClr val="tx1">
                    <a:lumMod val="50000"/>
                    <a:lumOff val="50000"/>
                  </a:schemeClr>
                </a:solidFill>
                <a:cs typeface="Arial"/>
              </a:rPr>
              <a:t> (129,3 mil. €)</a:t>
            </a:r>
          </a:p>
          <a:p>
            <a:pPr algn="just"/>
            <a:r>
              <a:rPr lang="sk-SK" sz="1600" b="1" dirty="0">
                <a:ln w="0"/>
                <a:cs typeface="Arial"/>
              </a:rPr>
              <a:t>Investičná priorita </a:t>
            </a:r>
            <a:r>
              <a:rPr lang="sk-SK" sz="1600" b="1" dirty="0" smtClean="0">
                <a:ln w="0"/>
                <a:cs typeface="Arial"/>
              </a:rPr>
              <a:t>1.4 </a:t>
            </a:r>
            <a:r>
              <a:rPr lang="sk-SK" sz="1600" b="1" dirty="0">
                <a:ln w="0"/>
                <a:cs typeface="Arial"/>
              </a:rPr>
              <a:t>– Prijatie opatrení na zlepšenie mestského prostredia, revitalizácie miest, oživenia a </a:t>
            </a:r>
            <a:r>
              <a:rPr lang="sk-SK" sz="1600" b="1" u="sng" dirty="0">
                <a:ln w="0"/>
                <a:cs typeface="Arial"/>
              </a:rPr>
              <a:t>dekontaminácie opustených priemyselných areálov </a:t>
            </a:r>
            <a:r>
              <a:rPr lang="sk-SK" sz="1600" b="1" dirty="0">
                <a:ln w="0"/>
                <a:cs typeface="Arial"/>
              </a:rPr>
              <a:t>(vrátane oblastí, ktoré prechádzajú zmenou), </a:t>
            </a:r>
            <a:r>
              <a:rPr lang="sk-SK" sz="1600" b="1" u="sng" dirty="0">
                <a:ln w="0"/>
                <a:cs typeface="Arial"/>
              </a:rPr>
              <a:t>zníženie miery znečistenia ovzdušia </a:t>
            </a:r>
            <a:r>
              <a:rPr lang="sk-SK" sz="1600" b="1" dirty="0">
                <a:ln w="0"/>
                <a:cs typeface="Arial"/>
              </a:rPr>
              <a:t>a podpory opatrení na zníženie </a:t>
            </a:r>
            <a:r>
              <a:rPr lang="sk-SK" sz="1600" b="1" dirty="0" smtClean="0">
                <a:ln w="0"/>
                <a:cs typeface="Arial"/>
              </a:rPr>
              <a:t>hluku (</a:t>
            </a:r>
            <a:r>
              <a:rPr lang="sk-SK" sz="1600" b="1" dirty="0">
                <a:ln w="0"/>
                <a:cs typeface="Arial"/>
              </a:rPr>
              <a:t>390,4 </a:t>
            </a:r>
            <a:r>
              <a:rPr lang="sk-SK" sz="1600" b="1" dirty="0" smtClean="0">
                <a:ln w="0"/>
                <a:cs typeface="Arial"/>
              </a:rPr>
              <a:t>mil. €)</a:t>
            </a:r>
          </a:p>
          <a:p>
            <a:pPr marL="0" indent="0">
              <a:buNone/>
            </a:pPr>
            <a:endParaRPr lang="sk-SK" sz="1200" b="1" dirty="0" smtClean="0">
              <a:ln w="0"/>
              <a:solidFill>
                <a:schemeClr val="bg1">
                  <a:lumMod val="50000"/>
                </a:schemeClr>
              </a:solidFill>
              <a:effectLst>
                <a:outerShdw blurRad="38100" dist="38100" dir="2700000" algn="tl">
                  <a:srgbClr val="000000">
                    <a:alpha val="43137"/>
                  </a:srgbClr>
                </a:outerShdw>
              </a:effectLst>
              <a:cs typeface="Arial"/>
            </a:endParaRPr>
          </a:p>
          <a:p>
            <a:pPr marL="0" indent="0">
              <a:buNone/>
            </a:pPr>
            <a:r>
              <a:rPr lang="sk-SK" sz="1800" dirty="0" smtClean="0">
                <a:ln w="0"/>
                <a:cs typeface="Arial"/>
              </a:rPr>
              <a:t>	</a:t>
            </a:r>
            <a:endParaRPr lang="sk-SK" sz="1800" b="1" dirty="0">
              <a:solidFill>
                <a:srgbClr val="55B848"/>
              </a:solidFill>
              <a:effectLst>
                <a:outerShdw blurRad="38100" dist="38100" dir="2700000" algn="tl">
                  <a:srgbClr val="000000">
                    <a:alpha val="43137"/>
                  </a:srgbClr>
                </a:outerShdw>
              </a:effectLst>
            </a:endParaRPr>
          </a:p>
        </p:txBody>
      </p:sp>
      <p:sp>
        <p:nvSpPr>
          <p:cNvPr id="4" name="Zástupný symbol čísla snímky 3"/>
          <p:cNvSpPr>
            <a:spLocks noGrp="1"/>
          </p:cNvSpPr>
          <p:nvPr>
            <p:ph type="sldNum" sz="quarter" idx="12"/>
          </p:nvPr>
        </p:nvSpPr>
        <p:spPr/>
        <p:txBody>
          <a:bodyPr/>
          <a:lstStyle/>
          <a:p>
            <a:fld id="{8EF97D0C-7238-4109-A26B-BD75EB33D0D4}" type="slidenum">
              <a:rPr lang="sk-SK" smtClean="0"/>
              <a:pPr/>
              <a:t>33</a:t>
            </a:fld>
            <a:endParaRPr lang="sk-SK" dirty="0"/>
          </a:p>
        </p:txBody>
      </p:sp>
    </p:spTree>
    <p:extLst>
      <p:ext uri="{BB962C8B-B14F-4D97-AF65-F5344CB8AC3E}">
        <p14:creationId xmlns:p14="http://schemas.microsoft.com/office/powerpoint/2010/main" val="552120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476375" y="0"/>
            <a:ext cx="2645502" cy="2592288"/>
          </a:xfrm>
          <a:prstGeom prst="ellipse">
            <a:avLst/>
          </a:prstGeom>
          <a:ln>
            <a:noFill/>
          </a:ln>
          <a:effectLst>
            <a:softEdge rad="112500"/>
          </a:effectLst>
        </p:spPr>
      </p:pic>
      <p:sp>
        <p:nvSpPr>
          <p:cNvPr id="4" name="Zástupný symbol čísla snímky 3"/>
          <p:cNvSpPr>
            <a:spLocks noGrp="1"/>
          </p:cNvSpPr>
          <p:nvPr>
            <p:ph type="sldNum" sz="quarter" idx="12"/>
          </p:nvPr>
        </p:nvSpPr>
        <p:spPr/>
        <p:txBody>
          <a:bodyPr/>
          <a:lstStyle/>
          <a:p>
            <a:pPr>
              <a:defRPr/>
            </a:pPr>
            <a:fld id="{4B88E068-CD81-431D-836E-A8C50DE5D218}" type="slidenum">
              <a:rPr lang="sk-SK" smtClean="0"/>
              <a:pPr>
                <a:defRPr/>
              </a:pPr>
              <a:t>34</a:t>
            </a:fld>
            <a:endParaRPr lang="sk-SK"/>
          </a:p>
        </p:txBody>
      </p:sp>
      <p:sp>
        <p:nvSpPr>
          <p:cNvPr id="3" name="BlokTextu 2"/>
          <p:cNvSpPr txBox="1"/>
          <p:nvPr/>
        </p:nvSpPr>
        <p:spPr>
          <a:xfrm>
            <a:off x="395536" y="1268760"/>
            <a:ext cx="8064896" cy="5047536"/>
          </a:xfrm>
          <a:prstGeom prst="rect">
            <a:avLst/>
          </a:prstGeom>
          <a:noFill/>
        </p:spPr>
        <p:txBody>
          <a:bodyPr wrap="square" rtlCol="0">
            <a:spAutoFit/>
          </a:bodyPr>
          <a:lstStyle/>
          <a:p>
            <a:r>
              <a:rPr lang="sk-SK" b="1" cap="all" dirty="0" smtClean="0">
                <a:solidFill>
                  <a:schemeClr val="tx1">
                    <a:lumMod val="50000"/>
                    <a:lumOff val="50000"/>
                  </a:schemeClr>
                </a:solidFill>
                <a:ea typeface="Tahoma" pitchFamily="34" charset="0"/>
                <a:cs typeface="Tahoma" pitchFamily="34" charset="0"/>
              </a:rPr>
              <a:t>P</a:t>
            </a:r>
            <a:r>
              <a:rPr lang="sk-SK" b="1" dirty="0" smtClean="0">
                <a:solidFill>
                  <a:schemeClr val="tx1">
                    <a:lumMod val="50000"/>
                    <a:lumOff val="50000"/>
                  </a:schemeClr>
                </a:solidFill>
                <a:ea typeface="Tahoma" pitchFamily="34" charset="0"/>
                <a:cs typeface="Tahoma" pitchFamily="34" charset="0"/>
              </a:rPr>
              <a:t>rioritná os 1</a:t>
            </a:r>
            <a:r>
              <a:rPr lang="sk-SK" b="1" cap="all" dirty="0" smtClean="0">
                <a:solidFill>
                  <a:srgbClr val="55B848"/>
                </a:solidFill>
                <a:ea typeface="Tahoma" pitchFamily="34" charset="0"/>
                <a:cs typeface="Tahoma" pitchFamily="34" charset="0"/>
              </a:rPr>
              <a:t> </a:t>
            </a:r>
          </a:p>
          <a:p>
            <a:r>
              <a:rPr lang="sk-SK" b="1" cap="all" dirty="0" smtClean="0">
                <a:solidFill>
                  <a:srgbClr val="55B848"/>
                </a:solidFill>
                <a:ea typeface="Tahoma" pitchFamily="34" charset="0"/>
                <a:cs typeface="Tahoma" pitchFamily="34" charset="0"/>
              </a:rPr>
              <a:t>UDRŽATEĽNÉ </a:t>
            </a:r>
            <a:r>
              <a:rPr lang="sk-SK" b="1" cap="all" dirty="0">
                <a:solidFill>
                  <a:srgbClr val="55B848"/>
                </a:solidFill>
                <a:ea typeface="Tahoma" pitchFamily="34" charset="0"/>
                <a:cs typeface="Tahoma" pitchFamily="34" charset="0"/>
              </a:rPr>
              <a:t>VYUŽÍVANIE PRÍRODNÝCH ZDROJOV PROSTREDNÍCTVOM </a:t>
            </a:r>
            <a:endParaRPr lang="sk-SK" b="1" cap="all" dirty="0" smtClean="0">
              <a:solidFill>
                <a:srgbClr val="55B848"/>
              </a:solidFill>
              <a:ea typeface="Tahoma" pitchFamily="34" charset="0"/>
              <a:cs typeface="Tahoma" pitchFamily="34" charset="0"/>
            </a:endParaRPr>
          </a:p>
          <a:p>
            <a:r>
              <a:rPr lang="sk-SK" b="1" cap="all" dirty="0" smtClean="0">
                <a:solidFill>
                  <a:srgbClr val="55B848"/>
                </a:solidFill>
                <a:ea typeface="Tahoma" pitchFamily="34" charset="0"/>
                <a:cs typeface="Tahoma" pitchFamily="34" charset="0"/>
              </a:rPr>
              <a:t>ROZVOJA </a:t>
            </a:r>
            <a:r>
              <a:rPr lang="sk-SK" b="1" cap="all" dirty="0">
                <a:solidFill>
                  <a:srgbClr val="55B848"/>
                </a:solidFill>
                <a:ea typeface="Tahoma" pitchFamily="34" charset="0"/>
                <a:cs typeface="Tahoma" pitchFamily="34" charset="0"/>
              </a:rPr>
              <a:t>ENVIRONMENTÁLNEJ </a:t>
            </a:r>
            <a:r>
              <a:rPr lang="sk-SK" b="1" cap="all" dirty="0" smtClean="0">
                <a:solidFill>
                  <a:srgbClr val="55B848"/>
                </a:solidFill>
                <a:ea typeface="Tahoma" pitchFamily="34" charset="0"/>
                <a:cs typeface="Tahoma" pitchFamily="34" charset="0"/>
              </a:rPr>
              <a:t>INFRAŠTRUKTÚRY</a:t>
            </a:r>
          </a:p>
          <a:p>
            <a:endParaRPr lang="sk-SK" sz="1000" b="1" cap="all" dirty="0" smtClean="0">
              <a:solidFill>
                <a:srgbClr val="55B848"/>
              </a:solidFill>
              <a:ea typeface="Tahoma" pitchFamily="34" charset="0"/>
              <a:cs typeface="Tahoma" pitchFamily="34" charset="0"/>
            </a:endParaRPr>
          </a:p>
          <a:p>
            <a:r>
              <a:rPr lang="sk-SK" b="1" cap="all" dirty="0" smtClean="0">
                <a:ea typeface="Tahoma" pitchFamily="34" charset="0"/>
                <a:cs typeface="Tahoma" pitchFamily="34" charset="0"/>
              </a:rPr>
              <a:t>investičná priorita 1.4</a:t>
            </a:r>
            <a:endParaRPr lang="sk-SK" b="1" cap="all" dirty="0" smtClean="0">
              <a:solidFill>
                <a:srgbClr val="55B848"/>
              </a:solidFill>
              <a:ea typeface="Tahoma" pitchFamily="34" charset="0"/>
              <a:cs typeface="Tahoma" pitchFamily="34" charset="0"/>
            </a:endParaRPr>
          </a:p>
          <a:p>
            <a:r>
              <a:rPr lang="sk-SK" sz="1600" b="1" dirty="0" smtClean="0">
                <a:ea typeface="Tahoma" pitchFamily="34" charset="0"/>
                <a:cs typeface="Tahoma" pitchFamily="34" charset="0"/>
              </a:rPr>
              <a:t>Prijatie </a:t>
            </a:r>
            <a:r>
              <a:rPr lang="sk-SK" sz="1600" b="1" dirty="0">
                <a:ea typeface="Tahoma" pitchFamily="34" charset="0"/>
                <a:cs typeface="Tahoma" pitchFamily="34" charset="0"/>
              </a:rPr>
              <a:t>opatrení na zlepšenie mestského prostredia, </a:t>
            </a:r>
            <a:r>
              <a:rPr lang="sk-SK" sz="1600" b="1" dirty="0" smtClean="0">
                <a:ea typeface="Tahoma" pitchFamily="34" charset="0"/>
                <a:cs typeface="Tahoma" pitchFamily="34" charset="0"/>
              </a:rPr>
              <a:t>revitalizácie miest</a:t>
            </a:r>
            <a:r>
              <a:rPr lang="sk-SK" sz="1600" b="1" dirty="0">
                <a:ea typeface="Tahoma" pitchFamily="34" charset="0"/>
                <a:cs typeface="Tahoma" pitchFamily="34" charset="0"/>
              </a:rPr>
              <a:t>, oživenia a </a:t>
            </a:r>
            <a:r>
              <a:rPr lang="sk-SK" sz="1600" b="1" dirty="0" smtClean="0">
                <a:ea typeface="Tahoma" pitchFamily="34" charset="0"/>
                <a:cs typeface="Tahoma" pitchFamily="34" charset="0"/>
              </a:rPr>
              <a:t>dekontaminácie </a:t>
            </a:r>
            <a:r>
              <a:rPr lang="sk-SK" sz="1600" b="1" dirty="0">
                <a:ea typeface="Tahoma" pitchFamily="34" charset="0"/>
                <a:cs typeface="Tahoma" pitchFamily="34" charset="0"/>
              </a:rPr>
              <a:t>opustených priemyselných areálov </a:t>
            </a:r>
            <a:r>
              <a:rPr lang="sk-SK" sz="1600" b="1" dirty="0" smtClean="0">
                <a:ea typeface="Tahoma" pitchFamily="34" charset="0"/>
                <a:cs typeface="Tahoma" pitchFamily="34" charset="0"/>
              </a:rPr>
              <a:t>(</a:t>
            </a:r>
            <a:r>
              <a:rPr lang="sk-SK" sz="1600" b="1" dirty="0">
                <a:ea typeface="Tahoma" pitchFamily="34" charset="0"/>
                <a:cs typeface="Tahoma" pitchFamily="34" charset="0"/>
              </a:rPr>
              <a:t>vrátane oblastí, ktoré prechádzajú zmenou), </a:t>
            </a:r>
            <a:r>
              <a:rPr lang="sk-SK" sz="1600" b="1" u="sng" dirty="0">
                <a:ea typeface="Tahoma" pitchFamily="34" charset="0"/>
                <a:cs typeface="Tahoma" pitchFamily="34" charset="0"/>
              </a:rPr>
              <a:t>zníženie miery znečistenia </a:t>
            </a:r>
            <a:r>
              <a:rPr lang="sk-SK" sz="1600" b="1" u="sng" dirty="0" smtClean="0">
                <a:ea typeface="Tahoma" pitchFamily="34" charset="0"/>
                <a:cs typeface="Tahoma" pitchFamily="34" charset="0"/>
              </a:rPr>
              <a:t>ovzdušia </a:t>
            </a:r>
            <a:r>
              <a:rPr lang="sk-SK" sz="1600" b="1" dirty="0">
                <a:ea typeface="Tahoma" pitchFamily="34" charset="0"/>
                <a:cs typeface="Tahoma" pitchFamily="34" charset="0"/>
              </a:rPr>
              <a:t>a podpory opatrení na zníženie </a:t>
            </a:r>
            <a:r>
              <a:rPr lang="sk-SK" sz="1600" b="1" dirty="0" smtClean="0">
                <a:ea typeface="Tahoma" pitchFamily="34" charset="0"/>
                <a:cs typeface="Tahoma" pitchFamily="34" charset="0"/>
              </a:rPr>
              <a:t>hluku</a:t>
            </a:r>
          </a:p>
          <a:p>
            <a:endParaRPr lang="sk-SK" sz="800" b="1" dirty="0">
              <a:ea typeface="Tahoma" pitchFamily="34" charset="0"/>
              <a:cs typeface="Tahoma" pitchFamily="34" charset="0"/>
            </a:endParaRPr>
          </a:p>
          <a:p>
            <a:pPr algn="just">
              <a:spcBef>
                <a:spcPts val="600"/>
              </a:spcBef>
            </a:pPr>
            <a:r>
              <a:rPr lang="sk-SK" sz="1600" b="1" dirty="0" smtClean="0">
                <a:ea typeface="Tahoma" pitchFamily="34" charset="0"/>
                <a:cs typeface="Tahoma" pitchFamily="34" charset="0"/>
              </a:rPr>
              <a:t>ŠC 1.4.1:  Zníženie znečisťovania </a:t>
            </a:r>
            <a:r>
              <a:rPr lang="sk-SK" sz="1600" b="1" dirty="0">
                <a:ea typeface="Tahoma" pitchFamily="34" charset="0"/>
                <a:cs typeface="Tahoma" pitchFamily="34" charset="0"/>
              </a:rPr>
              <a:t>ovzdušia a </a:t>
            </a:r>
            <a:r>
              <a:rPr lang="sk-SK" sz="1600" b="1" dirty="0" smtClean="0">
                <a:ea typeface="Tahoma" pitchFamily="34" charset="0"/>
                <a:cs typeface="Tahoma" pitchFamily="34" charset="0"/>
              </a:rPr>
              <a:t>zlepšenie </a:t>
            </a:r>
            <a:r>
              <a:rPr lang="sk-SK" sz="1600" b="1" dirty="0">
                <a:ea typeface="Tahoma" pitchFamily="34" charset="0"/>
                <a:cs typeface="Tahoma" pitchFamily="34" charset="0"/>
              </a:rPr>
              <a:t>jeho </a:t>
            </a:r>
            <a:r>
              <a:rPr lang="sk-SK" sz="1600" b="1" dirty="0" smtClean="0">
                <a:ea typeface="Tahoma" pitchFamily="34" charset="0"/>
                <a:cs typeface="Tahoma" pitchFamily="34" charset="0"/>
              </a:rPr>
              <a:t>kvality </a:t>
            </a:r>
          </a:p>
          <a:p>
            <a:pPr algn="just">
              <a:spcBef>
                <a:spcPts val="600"/>
              </a:spcBef>
            </a:pPr>
            <a:r>
              <a:rPr lang="sk-SK" sz="1600" b="1" dirty="0" smtClean="0">
                <a:ln w="0"/>
                <a:solidFill>
                  <a:srgbClr val="448CCA"/>
                </a:solidFill>
                <a:cs typeface="Arial"/>
              </a:rPr>
              <a:t>→ </a:t>
            </a:r>
            <a:r>
              <a:rPr lang="sk-SK" sz="1600" b="1" dirty="0" smtClean="0">
                <a:solidFill>
                  <a:srgbClr val="0070C0"/>
                </a:solidFill>
                <a:ea typeface="Tahoma" panose="020B0604030504040204" pitchFamily="34" charset="0"/>
                <a:cs typeface="Tahoma" panose="020B0604030504040204" pitchFamily="34" charset="0"/>
              </a:rPr>
              <a:t>209 mil. </a:t>
            </a:r>
            <a:r>
              <a:rPr lang="sk-SK" sz="1600" b="1" dirty="0">
                <a:solidFill>
                  <a:srgbClr val="0070C0"/>
                </a:solidFill>
                <a:ea typeface="Tahoma" panose="020B0604030504040204" pitchFamily="34" charset="0"/>
                <a:cs typeface="Tahoma" panose="020B0604030504040204" pitchFamily="34" charset="0"/>
              </a:rPr>
              <a:t>EUR </a:t>
            </a:r>
            <a:r>
              <a:rPr lang="sk-SK" sz="1600" dirty="0">
                <a:solidFill>
                  <a:srgbClr val="0070C0"/>
                </a:solidFill>
                <a:ea typeface="Tahoma" panose="020B0604030504040204" pitchFamily="34" charset="0"/>
                <a:cs typeface="Tahoma" panose="020B0604030504040204" pitchFamily="34" charset="0"/>
              </a:rPr>
              <a:t>z </a:t>
            </a:r>
            <a:r>
              <a:rPr lang="sk-SK" sz="1600" dirty="0" smtClean="0">
                <a:solidFill>
                  <a:srgbClr val="0070C0"/>
                </a:solidFill>
                <a:ea typeface="Tahoma" panose="020B0604030504040204" pitchFamily="34" charset="0"/>
                <a:cs typeface="Tahoma" panose="020B0604030504040204" pitchFamily="34" charset="0"/>
              </a:rPr>
              <a:t>KF </a:t>
            </a:r>
            <a:r>
              <a:rPr lang="sk-SK" sz="1600" dirty="0" smtClean="0">
                <a:ea typeface="Tahoma" panose="020B0604030504040204" pitchFamily="34" charset="0"/>
                <a:cs typeface="Tahoma" panose="020B0604030504040204" pitchFamily="34" charset="0"/>
              </a:rPr>
              <a:t>= </a:t>
            </a:r>
            <a:r>
              <a:rPr lang="sk-SK" sz="1600" b="1" dirty="0" smtClean="0">
                <a:ea typeface="Tahoma" panose="020B0604030504040204" pitchFamily="34" charset="0"/>
                <a:cs typeface="Tahoma" panose="020B0604030504040204" pitchFamily="34" charset="0"/>
              </a:rPr>
              <a:t>6,7 %</a:t>
            </a:r>
            <a:r>
              <a:rPr lang="sk-SK" sz="1600" dirty="0" smtClean="0">
                <a:ea typeface="Tahoma" panose="020B0604030504040204" pitchFamily="34" charset="0"/>
                <a:cs typeface="Tahoma" panose="020B0604030504040204" pitchFamily="34" charset="0"/>
              </a:rPr>
              <a:t> alokácie </a:t>
            </a:r>
            <a:r>
              <a:rPr lang="sk-SK" sz="1600" dirty="0">
                <a:ea typeface="Tahoma" panose="020B0604030504040204" pitchFamily="34" charset="0"/>
                <a:cs typeface="Tahoma" panose="020B0604030504040204" pitchFamily="34" charset="0"/>
              </a:rPr>
              <a:t>OP </a:t>
            </a:r>
            <a:r>
              <a:rPr lang="sk-SK" sz="1600" dirty="0" smtClean="0">
                <a:ea typeface="Tahoma" panose="020B0604030504040204" pitchFamily="34" charset="0"/>
                <a:cs typeface="Tahoma" panose="020B0604030504040204" pitchFamily="34" charset="0"/>
              </a:rPr>
              <a:t>KŽP; </a:t>
            </a:r>
            <a:r>
              <a:rPr lang="sk-SK" sz="1600" b="1" dirty="0" smtClean="0">
                <a:solidFill>
                  <a:srgbClr val="55B848"/>
                </a:solidFill>
                <a:ea typeface="Tahoma" pitchFamily="34" charset="0"/>
                <a:cs typeface="Tahoma" pitchFamily="34" charset="0"/>
              </a:rPr>
              <a:t>→ </a:t>
            </a:r>
            <a:r>
              <a:rPr lang="sk-SK" sz="1600" b="1" dirty="0">
                <a:solidFill>
                  <a:srgbClr val="55B848"/>
                </a:solidFill>
                <a:ea typeface="Tahoma" pitchFamily="34" charset="0"/>
                <a:cs typeface="Tahoma" pitchFamily="34" charset="0"/>
              </a:rPr>
              <a:t>oprávnené celé územie SR</a:t>
            </a:r>
            <a:endParaRPr lang="sk-SK" sz="1600" b="1" dirty="0">
              <a:solidFill>
                <a:prstClr val="black"/>
              </a:solidFill>
              <a:ea typeface="Tahoma" panose="020B0604030504040204" pitchFamily="34" charset="0"/>
              <a:cs typeface="Tahoma" panose="020B0604030504040204" pitchFamily="34" charset="0"/>
            </a:endParaRPr>
          </a:p>
          <a:p>
            <a:pPr algn="just">
              <a:spcBef>
                <a:spcPts val="600"/>
              </a:spcBef>
            </a:pPr>
            <a:endParaRPr lang="sk-SK" sz="500" u="sng" dirty="0" smtClean="0">
              <a:ea typeface="Tahoma" panose="020B0604030504040204" pitchFamily="34" charset="0"/>
              <a:cs typeface="Tahoma" panose="020B0604030504040204" pitchFamily="34" charset="0"/>
            </a:endParaRPr>
          </a:p>
          <a:p>
            <a:pPr algn="just">
              <a:spcBef>
                <a:spcPts val="600"/>
              </a:spcBef>
            </a:pPr>
            <a:r>
              <a:rPr lang="sk-SK" sz="1600" b="1" dirty="0" smtClean="0">
                <a:ea typeface="Tahoma" panose="020B0604030504040204" pitchFamily="34" charset="0"/>
                <a:cs typeface="Tahoma" panose="020B0604030504040204" pitchFamily="34" charset="0"/>
              </a:rPr>
              <a:t>Hlavné skupiny aktivít:</a:t>
            </a:r>
          </a:p>
          <a:p>
            <a:pPr marL="342900" indent="-342900" algn="just">
              <a:spcBef>
                <a:spcPts val="600"/>
              </a:spcBef>
              <a:buAutoNum type="alphaUcPeriod"/>
            </a:pPr>
            <a:r>
              <a:rPr lang="sk-SK" sz="1600" b="1" dirty="0" smtClean="0">
                <a:ea typeface="Tahoma" panose="020B0604030504040204" pitchFamily="34" charset="0"/>
                <a:cs typeface="Tahoma" panose="020B0604030504040204" pitchFamily="34" charset="0"/>
              </a:rPr>
              <a:t>Technologické </a:t>
            </a:r>
            <a:r>
              <a:rPr lang="sk-SK" sz="1600" b="1" dirty="0">
                <a:ea typeface="Tahoma" panose="020B0604030504040204" pitchFamily="34" charset="0"/>
                <a:cs typeface="Tahoma" panose="020B0604030504040204" pitchFamily="34" charset="0"/>
              </a:rPr>
              <a:t>a technické opatrenia na redukciu emisií znečisťujúcich látok do ovzdušia realizované na zdrojoch znečisťovania ovzdušia</a:t>
            </a:r>
            <a:r>
              <a:rPr lang="sk-SK" sz="1600" dirty="0">
                <a:ea typeface="Tahoma" panose="020B0604030504040204" pitchFamily="34" charset="0"/>
                <a:cs typeface="Tahoma" panose="020B0604030504040204" pitchFamily="34" charset="0"/>
              </a:rPr>
              <a:t>, najmä za účelom plnenia požiadaviek smernice o národných emisných stropoch a/alebo smernice o kvalite okolitého ovzdušia a čistejšom ovzduší v Európe </a:t>
            </a:r>
            <a:endParaRPr lang="sk-SK" sz="1600" dirty="0" smtClean="0">
              <a:ea typeface="Tahoma" panose="020B0604030504040204" pitchFamily="34" charset="0"/>
              <a:cs typeface="Tahoma" panose="020B0604030504040204" pitchFamily="34" charset="0"/>
            </a:endParaRPr>
          </a:p>
          <a:p>
            <a:pPr marL="342900" indent="-342900" algn="just">
              <a:spcBef>
                <a:spcPts val="600"/>
              </a:spcBef>
              <a:buFontTx/>
              <a:buAutoNum type="alphaUcPeriod"/>
            </a:pPr>
            <a:r>
              <a:rPr lang="sk-SK" sz="1600" b="1" dirty="0">
                <a:ea typeface="Tahoma" pitchFamily="34" charset="0"/>
                <a:cs typeface="Tahoma" pitchFamily="34" charset="0"/>
              </a:rPr>
              <a:t>Informovanie </a:t>
            </a:r>
            <a:r>
              <a:rPr lang="sk-SK" sz="1600" dirty="0">
                <a:ea typeface="Tahoma" pitchFamily="34" charset="0"/>
                <a:cs typeface="Tahoma" pitchFamily="34" charset="0"/>
              </a:rPr>
              <a:t>v ochrane ovzdušia a integrovanej prevencii a kontrole znečisťovania </a:t>
            </a:r>
          </a:p>
          <a:p>
            <a:pPr marL="342900" indent="-342900" algn="just">
              <a:spcBef>
                <a:spcPts val="600"/>
              </a:spcBef>
              <a:buFontTx/>
              <a:buAutoNum type="alphaUcPeriod"/>
            </a:pPr>
            <a:r>
              <a:rPr lang="sk-SK" sz="1600" dirty="0">
                <a:ea typeface="Tahoma" pitchFamily="34" charset="0"/>
                <a:cs typeface="Tahoma" pitchFamily="34" charset="0"/>
              </a:rPr>
              <a:t>Skvalitňovanie </a:t>
            </a:r>
            <a:r>
              <a:rPr lang="sk-SK" sz="1600" b="1" dirty="0">
                <a:ea typeface="Tahoma" pitchFamily="34" charset="0"/>
                <a:cs typeface="Tahoma" pitchFamily="34" charset="0"/>
              </a:rPr>
              <a:t>monitorovania</a:t>
            </a:r>
            <a:r>
              <a:rPr lang="sk-SK" sz="1600" dirty="0">
                <a:ea typeface="Tahoma" pitchFamily="34" charset="0"/>
                <a:cs typeface="Tahoma" pitchFamily="34" charset="0"/>
              </a:rPr>
              <a:t> </a:t>
            </a:r>
            <a:r>
              <a:rPr lang="sk-SK" sz="1600" dirty="0" smtClean="0">
                <a:ea typeface="Tahoma" pitchFamily="34" charset="0"/>
                <a:cs typeface="Tahoma" pitchFamily="34" charset="0"/>
              </a:rPr>
              <a:t>ovzdušia</a:t>
            </a:r>
            <a:endParaRPr lang="sk-SK" sz="1600" dirty="0">
              <a:ea typeface="Tahoma" pitchFamily="34" charset="0"/>
              <a:cs typeface="Tahoma" pitchFamily="34" charset="0"/>
            </a:endParaRPr>
          </a:p>
        </p:txBody>
      </p:sp>
    </p:spTree>
    <p:extLst>
      <p:ext uri="{BB962C8B-B14F-4D97-AF65-F5344CB8AC3E}">
        <p14:creationId xmlns:p14="http://schemas.microsoft.com/office/powerpoint/2010/main" val="35204676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ál 5"/>
          <p:cNvSpPr/>
          <p:nvPr/>
        </p:nvSpPr>
        <p:spPr>
          <a:xfrm>
            <a:off x="6588224" y="545318"/>
            <a:ext cx="2520280" cy="2520280"/>
          </a:xfrm>
          <a:prstGeom prst="ellipse">
            <a:avLst/>
          </a:prstGeom>
          <a:gradFill flip="none" rotWithShape="1">
            <a:gsLst>
              <a:gs pos="0">
                <a:schemeClr val="accent1">
                  <a:tint val="66000"/>
                  <a:satMod val="160000"/>
                </a:schemeClr>
              </a:gs>
              <a:gs pos="50000">
                <a:srgbClr val="D2DDF2"/>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prstClr val="white"/>
              </a:solidFill>
            </a:endParaRPr>
          </a:p>
        </p:txBody>
      </p:sp>
      <p:sp>
        <p:nvSpPr>
          <p:cNvPr id="4" name="Zástupný symbol čísla snímky 3"/>
          <p:cNvSpPr>
            <a:spLocks noGrp="1"/>
          </p:cNvSpPr>
          <p:nvPr>
            <p:ph type="sldNum" sz="quarter" idx="12"/>
          </p:nvPr>
        </p:nvSpPr>
        <p:spPr/>
        <p:txBody>
          <a:bodyPr/>
          <a:lstStyle/>
          <a:p>
            <a:fld id="{8EF97D0C-7238-4109-A26B-BD75EB33D0D4}" type="slidenum">
              <a:rPr lang="sk-SK" smtClean="0">
                <a:solidFill>
                  <a:prstClr val="white"/>
                </a:solidFill>
              </a:rPr>
              <a:pPr/>
              <a:t>35</a:t>
            </a:fld>
            <a:endParaRPr lang="sk-SK" dirty="0">
              <a:solidFill>
                <a:prstClr val="white"/>
              </a:solidFill>
            </a:endParaRPr>
          </a:p>
        </p:txBody>
      </p:sp>
      <p:sp>
        <p:nvSpPr>
          <p:cNvPr id="2" name="Obdĺžnik 1"/>
          <p:cNvSpPr/>
          <p:nvPr/>
        </p:nvSpPr>
        <p:spPr>
          <a:xfrm>
            <a:off x="296106" y="1412771"/>
            <a:ext cx="8452358" cy="4770537"/>
          </a:xfrm>
          <a:prstGeom prst="rect">
            <a:avLst/>
          </a:prstGeom>
        </p:spPr>
        <p:txBody>
          <a:bodyPr wrap="square">
            <a:spAutoFit/>
          </a:bodyPr>
          <a:lstStyle/>
          <a:p>
            <a:r>
              <a:rPr lang="sk-SK" b="1" cap="all" dirty="0">
                <a:ln w="0"/>
                <a:solidFill>
                  <a:prstClr val="black"/>
                </a:solidFill>
                <a:cs typeface="Arial"/>
              </a:rPr>
              <a:t>Investičná priorita </a:t>
            </a:r>
            <a:r>
              <a:rPr lang="sk-SK" b="1" cap="all" dirty="0" smtClean="0">
                <a:ln w="0"/>
                <a:solidFill>
                  <a:prstClr val="black"/>
                </a:solidFill>
                <a:cs typeface="Arial"/>
              </a:rPr>
              <a:t>1.4/ </a:t>
            </a:r>
            <a:r>
              <a:rPr lang="sk-SK" sz="1600" b="1" i="1" cap="all" dirty="0" smtClean="0">
                <a:ln w="0"/>
                <a:solidFill>
                  <a:prstClr val="black"/>
                </a:solidFill>
                <a:cs typeface="Arial"/>
              </a:rPr>
              <a:t>ŠC 1.4.1</a:t>
            </a:r>
            <a:endParaRPr lang="sk-SK" sz="1600" b="1" i="1" cap="all" dirty="0">
              <a:ln w="0"/>
              <a:solidFill>
                <a:prstClr val="black"/>
              </a:solidFill>
              <a:cs typeface="Arial"/>
            </a:endParaRPr>
          </a:p>
          <a:p>
            <a:endParaRPr lang="sk-SK" sz="800" b="1" dirty="0">
              <a:solidFill>
                <a:srgbClr val="00B050"/>
              </a:solidFill>
            </a:endParaRPr>
          </a:p>
          <a:p>
            <a:pPr marL="342900" indent="-342900">
              <a:buFont typeface="+mj-lt"/>
              <a:buAutoNum type="alphaUcPeriod"/>
            </a:pPr>
            <a:r>
              <a:rPr lang="sk-SK" sz="1600" b="1" cap="all" dirty="0"/>
              <a:t>Technologické a technické opatrenia na redukciu emisií </a:t>
            </a:r>
            <a:endParaRPr lang="sk-SK" sz="1600" b="1" cap="all" dirty="0" smtClean="0"/>
          </a:p>
          <a:p>
            <a:r>
              <a:rPr lang="sk-SK" sz="1600" b="1" cap="all" dirty="0"/>
              <a:t> </a:t>
            </a:r>
            <a:r>
              <a:rPr lang="sk-SK" sz="1600" b="1" cap="all" dirty="0" smtClean="0"/>
              <a:t>      znečisťujúcich </a:t>
            </a:r>
            <a:r>
              <a:rPr lang="sk-SK" sz="1600" b="1" cap="all" dirty="0"/>
              <a:t>látok do </a:t>
            </a:r>
            <a:r>
              <a:rPr lang="sk-SK" sz="1600" b="1" cap="all" dirty="0" smtClean="0"/>
              <a:t>ovzdušia </a:t>
            </a:r>
          </a:p>
          <a:p>
            <a:r>
              <a:rPr lang="sk-SK" sz="1400" cap="all" dirty="0" smtClean="0">
                <a:solidFill>
                  <a:srgbClr val="448CCA"/>
                </a:solidFill>
              </a:rPr>
              <a:t> </a:t>
            </a:r>
            <a:r>
              <a:rPr lang="sk-SK" sz="1600" b="1" dirty="0" smtClean="0">
                <a:ln w="0"/>
                <a:solidFill>
                  <a:srgbClr val="55B848"/>
                </a:solidFill>
                <a:cs typeface="Arial"/>
              </a:rPr>
              <a:t>       → 180,5 mil. €</a:t>
            </a:r>
          </a:p>
          <a:p>
            <a:endParaRPr lang="sk-SK" sz="1600" b="1" dirty="0" smtClean="0">
              <a:solidFill>
                <a:prstClr val="black"/>
              </a:solidFill>
            </a:endParaRPr>
          </a:p>
          <a:p>
            <a:r>
              <a:rPr lang="sk-SK" sz="1600" b="1" dirty="0">
                <a:solidFill>
                  <a:prstClr val="black"/>
                </a:solidFill>
              </a:rPr>
              <a:t>Oprávnení </a:t>
            </a:r>
            <a:r>
              <a:rPr lang="sk-SK" sz="1600" b="1" dirty="0" smtClean="0">
                <a:solidFill>
                  <a:prstClr val="black"/>
                </a:solidFill>
              </a:rPr>
              <a:t>prijímatelia: </a:t>
            </a:r>
            <a:r>
              <a:rPr lang="sk-SK" sz="1600" dirty="0"/>
              <a:t>prevádzkovatelia zdrojov znečisťovania ovzdušia</a:t>
            </a:r>
            <a:endParaRPr lang="sk-SK" sz="1600" b="1" dirty="0" smtClean="0">
              <a:solidFill>
                <a:prstClr val="black"/>
              </a:solidFill>
            </a:endParaRPr>
          </a:p>
          <a:p>
            <a:endParaRPr lang="sk-SK" sz="1600" b="1" u="sng" dirty="0" smtClean="0">
              <a:solidFill>
                <a:prstClr val="black"/>
              </a:solidFill>
            </a:endParaRPr>
          </a:p>
          <a:p>
            <a:r>
              <a:rPr lang="sk-SK" sz="1600" b="1" u="sng" dirty="0" smtClean="0">
                <a:solidFill>
                  <a:prstClr val="black"/>
                </a:solidFill>
              </a:rPr>
              <a:t>Podporované opatrenia/ aktivity</a:t>
            </a:r>
          </a:p>
          <a:p>
            <a:endParaRPr lang="sk-SK" sz="800" b="1" u="sng" dirty="0">
              <a:solidFill>
                <a:prstClr val="black"/>
              </a:solidFill>
            </a:endParaRPr>
          </a:p>
          <a:p>
            <a:pPr marL="285750" indent="-285750">
              <a:buFont typeface="Arial" panose="020B0604020202020204" pitchFamily="34" charset="0"/>
              <a:buChar char="•"/>
            </a:pPr>
            <a:r>
              <a:rPr lang="sk-SK" sz="1600" dirty="0">
                <a:solidFill>
                  <a:prstClr val="black"/>
                </a:solidFill>
              </a:rPr>
              <a:t>inštalovanie a modernizácia technológií na znižovanie emisií znečisťujúcich látok zo stacionárnych zdrojov znečisťovania ovzdušia, najmä odlučovacích zariadení a iných koncových technológii (napr. tkaninové filtre, elektrostatické odlučovače a pod.)</a:t>
            </a:r>
          </a:p>
          <a:p>
            <a:pPr marL="285750" indent="-285750">
              <a:buFont typeface="Arial" panose="020B0604020202020204" pitchFamily="34" charset="0"/>
              <a:buChar char="•"/>
            </a:pPr>
            <a:r>
              <a:rPr lang="sk-SK" sz="1600" dirty="0">
                <a:solidFill>
                  <a:prstClr val="black"/>
                </a:solidFill>
              </a:rPr>
              <a:t>opatrenia týkajúce sa zmien technologických postupov za účelom zníženia emisií znečisťujúcich látok do ovzdušia  </a:t>
            </a:r>
            <a:endParaRPr lang="sk-SK" sz="1600" dirty="0" smtClean="0">
              <a:solidFill>
                <a:prstClr val="black"/>
              </a:solidFill>
            </a:endParaRPr>
          </a:p>
          <a:p>
            <a:pPr marL="285750" indent="-285750">
              <a:buFont typeface="Arial" panose="020B0604020202020204" pitchFamily="34" charset="0"/>
              <a:buChar char="•"/>
            </a:pPr>
            <a:endParaRPr lang="sk-SK" sz="800" dirty="0">
              <a:solidFill>
                <a:prstClr val="black"/>
              </a:solidFill>
            </a:endParaRPr>
          </a:p>
          <a:p>
            <a:pPr marL="285750" indent="-285750">
              <a:buFont typeface="Arial" panose="020B0604020202020204" pitchFamily="34" charset="0"/>
              <a:buChar char="•"/>
            </a:pPr>
            <a:r>
              <a:rPr lang="sk-SK" sz="1600" dirty="0">
                <a:solidFill>
                  <a:prstClr val="black"/>
                </a:solidFill>
              </a:rPr>
              <a:t>projekty náhrady zastaraných spaľovacích zariadení vo verejných budovách </a:t>
            </a:r>
            <a:r>
              <a:rPr lang="sk-SK" sz="1600" dirty="0" err="1">
                <a:solidFill>
                  <a:prstClr val="black"/>
                </a:solidFill>
              </a:rPr>
              <a:t>nízkoemisnými</a:t>
            </a:r>
            <a:r>
              <a:rPr lang="sk-SK" sz="1600" dirty="0">
                <a:solidFill>
                  <a:prstClr val="black"/>
                </a:solidFill>
              </a:rPr>
              <a:t> a energeticky účinnejšími spaľovacími zariadeniami vrátane modernizácie vykurovacích systémov, ktoré zahŕňajú zmenu palivovej základne na </a:t>
            </a:r>
            <a:r>
              <a:rPr lang="sk-SK" sz="1600" dirty="0" err="1">
                <a:solidFill>
                  <a:prstClr val="black"/>
                </a:solidFill>
              </a:rPr>
              <a:t>nízkoemisné</a:t>
            </a:r>
            <a:r>
              <a:rPr lang="sk-SK" sz="1600" dirty="0">
                <a:solidFill>
                  <a:prstClr val="black"/>
                </a:solidFill>
              </a:rPr>
              <a:t> palivo s výnimkou biomasy a iných </a:t>
            </a:r>
            <a:r>
              <a:rPr lang="sk-SK" sz="1600" dirty="0" smtClean="0">
                <a:solidFill>
                  <a:prstClr val="black"/>
                </a:solidFill>
              </a:rPr>
              <a:t>OZE</a:t>
            </a:r>
          </a:p>
          <a:p>
            <a:endParaRPr lang="sk-SK" sz="1400" b="1" dirty="0">
              <a:solidFill>
                <a:srgbClr val="00B050"/>
              </a:solidFill>
            </a:endParaRPr>
          </a:p>
        </p:txBody>
      </p:sp>
      <p:sp>
        <p:nvSpPr>
          <p:cNvPr id="7" name="BlokTextu 6"/>
          <p:cNvSpPr txBox="1"/>
          <p:nvPr/>
        </p:nvSpPr>
        <p:spPr>
          <a:xfrm>
            <a:off x="6911752" y="980728"/>
            <a:ext cx="2232248" cy="1569660"/>
          </a:xfrm>
          <a:prstGeom prst="rect">
            <a:avLst/>
          </a:prstGeom>
          <a:noFill/>
        </p:spPr>
        <p:txBody>
          <a:bodyPr wrap="square" rtlCol="0">
            <a:spAutoFit/>
          </a:bodyPr>
          <a:lstStyle/>
          <a:p>
            <a:r>
              <a:rPr lang="sk-SK" sz="1600" b="1" dirty="0" smtClean="0">
                <a:solidFill>
                  <a:srgbClr val="4F81BD">
                    <a:lumMod val="75000"/>
                  </a:srgbClr>
                </a:solidFill>
              </a:rPr>
              <a:t>Plánované 2 výzvy</a:t>
            </a:r>
          </a:p>
          <a:p>
            <a:r>
              <a:rPr lang="sk-SK" sz="1600" b="1" dirty="0" smtClean="0">
                <a:solidFill>
                  <a:srgbClr val="4F81BD">
                    <a:lumMod val="75000"/>
                  </a:srgbClr>
                </a:solidFill>
              </a:rPr>
              <a:t>1. 10/2015 otvorená</a:t>
            </a:r>
          </a:p>
          <a:p>
            <a:r>
              <a:rPr lang="sk-SK" sz="1600" b="1" dirty="0" smtClean="0">
                <a:solidFill>
                  <a:srgbClr val="4F81BD">
                    <a:lumMod val="75000"/>
                  </a:srgbClr>
                </a:solidFill>
              </a:rPr>
              <a:t>(GBER)</a:t>
            </a:r>
          </a:p>
          <a:p>
            <a:r>
              <a:rPr lang="sk-SK" sz="1600" b="1" dirty="0" smtClean="0">
                <a:solidFill>
                  <a:srgbClr val="4F81BD">
                    <a:lumMod val="75000"/>
                  </a:srgbClr>
                </a:solidFill>
              </a:rPr>
              <a:t>2. 02/2016 – 04/2016</a:t>
            </a:r>
          </a:p>
          <a:p>
            <a:r>
              <a:rPr lang="sk-SK" sz="1600" b="1" dirty="0">
                <a:solidFill>
                  <a:srgbClr val="4F81BD">
                    <a:lumMod val="75000"/>
                  </a:srgbClr>
                </a:solidFill>
              </a:rPr>
              <a:t>u</a:t>
            </a:r>
            <a:r>
              <a:rPr lang="sk-SK" sz="1600" b="1" dirty="0" smtClean="0">
                <a:solidFill>
                  <a:srgbClr val="4F81BD">
                    <a:lumMod val="75000"/>
                  </a:srgbClr>
                </a:solidFill>
              </a:rPr>
              <a:t>zavretá</a:t>
            </a:r>
          </a:p>
          <a:p>
            <a:r>
              <a:rPr lang="sk-SK" sz="1600" b="1" dirty="0" smtClean="0">
                <a:solidFill>
                  <a:srgbClr val="4F81BD">
                    <a:lumMod val="75000"/>
                  </a:srgbClr>
                </a:solidFill>
              </a:rPr>
              <a:t>(</a:t>
            </a:r>
            <a:r>
              <a:rPr lang="sk-SK" sz="1600" b="1" dirty="0" err="1" smtClean="0">
                <a:solidFill>
                  <a:srgbClr val="4F81BD">
                    <a:lumMod val="75000"/>
                  </a:srgbClr>
                </a:solidFill>
              </a:rPr>
              <a:t>notif</a:t>
            </a:r>
            <a:r>
              <a:rPr lang="sk-SK" sz="1600" b="1" dirty="0" smtClean="0">
                <a:solidFill>
                  <a:srgbClr val="4F81BD">
                    <a:lumMod val="75000"/>
                  </a:srgbClr>
                </a:solidFill>
              </a:rPr>
              <a:t>. schéma ŠP)</a:t>
            </a:r>
          </a:p>
        </p:txBody>
      </p:sp>
      <p:sp>
        <p:nvSpPr>
          <p:cNvPr id="8" name="Zaoblený obdĺžnik 7"/>
          <p:cNvSpPr/>
          <p:nvPr/>
        </p:nvSpPr>
        <p:spPr>
          <a:xfrm>
            <a:off x="166126" y="3645024"/>
            <a:ext cx="8582338" cy="1368152"/>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5" name="Rovná spojovacia šípka 4"/>
          <p:cNvCxnSpPr/>
          <p:nvPr/>
        </p:nvCxnSpPr>
        <p:spPr>
          <a:xfrm>
            <a:off x="7848364" y="2674953"/>
            <a:ext cx="0" cy="11860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803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čísla snímky 3"/>
          <p:cNvSpPr>
            <a:spLocks noGrp="1"/>
          </p:cNvSpPr>
          <p:nvPr>
            <p:ph type="sldNum" sz="quarter" idx="12"/>
          </p:nvPr>
        </p:nvSpPr>
        <p:spPr/>
        <p:txBody>
          <a:bodyPr/>
          <a:lstStyle/>
          <a:p>
            <a:fld id="{8EF97D0C-7238-4109-A26B-BD75EB33D0D4}" type="slidenum">
              <a:rPr lang="sk-SK" smtClean="0">
                <a:solidFill>
                  <a:prstClr val="white"/>
                </a:solidFill>
              </a:rPr>
              <a:pPr/>
              <a:t>36</a:t>
            </a:fld>
            <a:endParaRPr lang="sk-SK" dirty="0">
              <a:solidFill>
                <a:prstClr val="white"/>
              </a:solidFill>
            </a:endParaRPr>
          </a:p>
        </p:txBody>
      </p:sp>
      <p:sp>
        <p:nvSpPr>
          <p:cNvPr id="2" name="Obdĺžnik 1"/>
          <p:cNvSpPr/>
          <p:nvPr/>
        </p:nvSpPr>
        <p:spPr>
          <a:xfrm>
            <a:off x="296106" y="1340768"/>
            <a:ext cx="8452358" cy="4955203"/>
          </a:xfrm>
          <a:prstGeom prst="rect">
            <a:avLst/>
          </a:prstGeom>
        </p:spPr>
        <p:txBody>
          <a:bodyPr wrap="square">
            <a:spAutoFit/>
          </a:bodyPr>
          <a:lstStyle/>
          <a:p>
            <a:r>
              <a:rPr lang="sk-SK" b="1" cap="all" dirty="0">
                <a:ln w="0"/>
                <a:solidFill>
                  <a:prstClr val="black"/>
                </a:solidFill>
                <a:cs typeface="Arial"/>
              </a:rPr>
              <a:t>Investičná priorita </a:t>
            </a:r>
            <a:r>
              <a:rPr lang="sk-SK" b="1" cap="all" dirty="0" smtClean="0">
                <a:ln w="0"/>
                <a:solidFill>
                  <a:prstClr val="black"/>
                </a:solidFill>
                <a:cs typeface="Arial"/>
              </a:rPr>
              <a:t>1.4/ </a:t>
            </a:r>
            <a:r>
              <a:rPr lang="sk-SK" sz="1600" b="1" i="1" cap="all" dirty="0" smtClean="0">
                <a:ln w="0"/>
                <a:solidFill>
                  <a:prstClr val="black"/>
                </a:solidFill>
                <a:cs typeface="Arial"/>
              </a:rPr>
              <a:t>ŠC 1.4.1</a:t>
            </a:r>
            <a:endParaRPr lang="sk-SK" sz="1600" b="1" i="1" cap="all" dirty="0">
              <a:ln w="0"/>
              <a:solidFill>
                <a:prstClr val="black"/>
              </a:solidFill>
              <a:cs typeface="Arial"/>
            </a:endParaRPr>
          </a:p>
          <a:p>
            <a:endParaRPr lang="sk-SK" sz="800" b="1" dirty="0">
              <a:solidFill>
                <a:srgbClr val="00B050"/>
              </a:solidFill>
            </a:endParaRPr>
          </a:p>
          <a:p>
            <a:pPr marL="342900" indent="-342900">
              <a:buFont typeface="+mj-lt"/>
              <a:buAutoNum type="alphaUcPeriod"/>
            </a:pPr>
            <a:r>
              <a:rPr lang="sk-SK" sz="1600" b="1" cap="all" dirty="0"/>
              <a:t>Technologické a technické opatrenia na redukciu emisií </a:t>
            </a:r>
            <a:endParaRPr lang="sk-SK" sz="1600" b="1" cap="all" dirty="0" smtClean="0"/>
          </a:p>
          <a:p>
            <a:r>
              <a:rPr lang="sk-SK" sz="1600" b="1" cap="all" dirty="0"/>
              <a:t> </a:t>
            </a:r>
            <a:r>
              <a:rPr lang="sk-SK" sz="1600" b="1" cap="all" dirty="0" smtClean="0"/>
              <a:t>      znečisťujúcich </a:t>
            </a:r>
            <a:r>
              <a:rPr lang="sk-SK" sz="1600" b="1" cap="all" dirty="0"/>
              <a:t>látok do </a:t>
            </a:r>
            <a:r>
              <a:rPr lang="sk-SK" sz="1600" b="1" cap="all" dirty="0" smtClean="0"/>
              <a:t>ovzdušia </a:t>
            </a:r>
          </a:p>
          <a:p>
            <a:r>
              <a:rPr lang="sk-SK" sz="1400" cap="all" dirty="0" smtClean="0">
                <a:solidFill>
                  <a:srgbClr val="448CCA"/>
                </a:solidFill>
              </a:rPr>
              <a:t> </a:t>
            </a:r>
            <a:endParaRPr lang="sk-SK" sz="1600" b="1" dirty="0" smtClean="0">
              <a:solidFill>
                <a:prstClr val="black"/>
              </a:solidFill>
            </a:endParaRPr>
          </a:p>
          <a:p>
            <a:r>
              <a:rPr lang="sk-SK" sz="1600" b="1" dirty="0"/>
              <a:t>Projekty s priamym príspevkom k špecifickému cieľu a k plneniu ukazovateľov</a:t>
            </a:r>
            <a:endParaRPr lang="sk-SK" sz="1600" b="1" i="1" dirty="0"/>
          </a:p>
          <a:p>
            <a:r>
              <a:rPr lang="sk-SK" sz="1400" dirty="0"/>
              <a:t>zníženie produkcie emisií </a:t>
            </a:r>
            <a:r>
              <a:rPr lang="sk-SK" sz="1400" dirty="0" smtClean="0"/>
              <a:t>PM </a:t>
            </a:r>
            <a:r>
              <a:rPr lang="sk-SK" sz="1400" dirty="0"/>
              <a:t>a ďalších ZL (SO</a:t>
            </a:r>
            <a:r>
              <a:rPr lang="sk-SK" sz="1400" baseline="-25000" dirty="0"/>
              <a:t>2</a:t>
            </a:r>
            <a:r>
              <a:rPr lang="sk-SK" sz="1400" dirty="0"/>
              <a:t>, NO</a:t>
            </a:r>
            <a:r>
              <a:rPr lang="sk-SK" sz="1400" baseline="-25000" dirty="0"/>
              <a:t>X</a:t>
            </a:r>
            <a:r>
              <a:rPr lang="sk-SK" sz="1400" dirty="0"/>
              <a:t>, NH</a:t>
            </a:r>
            <a:r>
              <a:rPr lang="sk-SK" sz="1400" baseline="-25000" dirty="0"/>
              <a:t>3</a:t>
            </a:r>
            <a:r>
              <a:rPr lang="sk-SK" sz="1400" dirty="0"/>
              <a:t>, VOC)</a:t>
            </a:r>
          </a:p>
          <a:p>
            <a:pPr marL="285750" indent="-285750">
              <a:buClr>
                <a:srgbClr val="55B848"/>
              </a:buClr>
              <a:buSzPct val="50000"/>
              <a:buFont typeface="Wingdings" panose="05000000000000000000" pitchFamily="2" charset="2"/>
              <a:buChar char="v"/>
            </a:pPr>
            <a:r>
              <a:rPr lang="sk-SK" sz="1400" dirty="0"/>
              <a:t>Smernica </a:t>
            </a:r>
            <a:r>
              <a:rPr lang="sk-SK" sz="1400" b="1" dirty="0"/>
              <a:t>2001/81/ES</a:t>
            </a:r>
            <a:r>
              <a:rPr lang="sk-SK" sz="1400" dirty="0"/>
              <a:t> o národných emisných stropoch</a:t>
            </a:r>
          </a:p>
          <a:p>
            <a:pPr marL="285750" indent="-285750">
              <a:buClr>
                <a:srgbClr val="55B848"/>
              </a:buClr>
              <a:buSzPct val="50000"/>
              <a:buFont typeface="Wingdings" panose="05000000000000000000" pitchFamily="2" charset="2"/>
              <a:buChar char="v"/>
            </a:pPr>
            <a:r>
              <a:rPr lang="sk-SK" sz="1400" dirty="0"/>
              <a:t>Smernica </a:t>
            </a:r>
            <a:r>
              <a:rPr lang="sk-SK" sz="1400" b="1" dirty="0"/>
              <a:t>2008/50/ES </a:t>
            </a:r>
            <a:r>
              <a:rPr lang="sk-SK" sz="1400" dirty="0"/>
              <a:t>o kvalite okolitého ovzdušia </a:t>
            </a:r>
          </a:p>
          <a:p>
            <a:endParaRPr lang="sk-SK" sz="1600" b="1" u="sng" dirty="0" smtClean="0">
              <a:solidFill>
                <a:prstClr val="black"/>
              </a:solidFill>
            </a:endParaRPr>
          </a:p>
          <a:p>
            <a:r>
              <a:rPr lang="sk-SK" sz="1600" b="1" u="sng" dirty="0" smtClean="0">
                <a:solidFill>
                  <a:prstClr val="black"/>
                </a:solidFill>
              </a:rPr>
              <a:t>Niektoré podmienky a princípy výberu projektov</a:t>
            </a:r>
          </a:p>
          <a:p>
            <a:pPr marL="285750" indent="-285750">
              <a:buFont typeface="Arial" panose="020B0604020202020204" pitchFamily="34" charset="0"/>
              <a:buChar char="•"/>
            </a:pPr>
            <a:r>
              <a:rPr lang="sk-SK" sz="1400" dirty="0" smtClean="0">
                <a:solidFill>
                  <a:prstClr val="black"/>
                </a:solidFill>
              </a:rPr>
              <a:t>opatrenia </a:t>
            </a:r>
            <a:r>
              <a:rPr lang="sk-SK" sz="1400" dirty="0">
                <a:solidFill>
                  <a:prstClr val="black"/>
                </a:solidFill>
              </a:rPr>
              <a:t>na dosiahnutie lepšej úrovne ochrany ovzdušia - </a:t>
            </a:r>
            <a:r>
              <a:rPr lang="sk-SK" sz="1400" b="1" dirty="0">
                <a:solidFill>
                  <a:prstClr val="black"/>
                </a:solidFill>
              </a:rPr>
              <a:t>nad rámec </a:t>
            </a:r>
            <a:r>
              <a:rPr lang="sk-SK" sz="1400" b="1" dirty="0" smtClean="0">
                <a:solidFill>
                  <a:prstClr val="black"/>
                </a:solidFill>
              </a:rPr>
              <a:t>noriem </a:t>
            </a:r>
            <a:r>
              <a:rPr lang="sk-SK" sz="1400" dirty="0" smtClean="0">
                <a:solidFill>
                  <a:prstClr val="black"/>
                </a:solidFill>
              </a:rPr>
              <a:t>(napr. nad rámec limitov, kde došlo k prvému dosiahnutie BAT),</a:t>
            </a:r>
            <a:endParaRPr lang="sk-SK" sz="1400" dirty="0">
              <a:solidFill>
                <a:prstClr val="black"/>
              </a:solidFill>
            </a:endParaRPr>
          </a:p>
          <a:p>
            <a:pPr marL="285750" indent="-285750">
              <a:buFont typeface="Arial" panose="020B0604020202020204" pitchFamily="34" charset="0"/>
              <a:buChar char="•"/>
            </a:pPr>
            <a:r>
              <a:rPr lang="sk-SK" sz="1400" dirty="0">
                <a:solidFill>
                  <a:prstClr val="black"/>
                </a:solidFill>
              </a:rPr>
              <a:t>zvýhodnené budú projekty, ktoré dosiahnu najnižšie hodnoty investičných výdavkov na </a:t>
            </a:r>
            <a:r>
              <a:rPr lang="sk-SK" sz="1400" dirty="0" smtClean="0">
                <a:solidFill>
                  <a:prstClr val="black"/>
                </a:solidFill>
              </a:rPr>
              <a:t>výsledné </a:t>
            </a:r>
            <a:r>
              <a:rPr lang="sk-SK" sz="1400" dirty="0">
                <a:solidFill>
                  <a:prstClr val="black"/>
                </a:solidFill>
              </a:rPr>
              <a:t>zníženie emisií (merná investičná náročnosť vzhľadom na výsledné zníženie emisií</a:t>
            </a:r>
            <a:r>
              <a:rPr lang="sk-SK" sz="1400" dirty="0" smtClean="0">
                <a:solidFill>
                  <a:prstClr val="black"/>
                </a:solidFill>
              </a:rPr>
              <a:t>),</a:t>
            </a:r>
            <a:endParaRPr lang="sk-SK" sz="1400" dirty="0">
              <a:solidFill>
                <a:prstClr val="black"/>
              </a:solidFill>
            </a:endParaRPr>
          </a:p>
          <a:p>
            <a:pPr marL="285750" indent="-285750">
              <a:buFont typeface="Arial" panose="020B0604020202020204" pitchFamily="34" charset="0"/>
              <a:buChar char="•"/>
            </a:pPr>
            <a:r>
              <a:rPr lang="sk-SK" sz="1400" dirty="0">
                <a:solidFill>
                  <a:prstClr val="black"/>
                </a:solidFill>
              </a:rPr>
              <a:t>súlad s Programami a Akčnými plánmi na zlepšenie kvality ovzdušia, </a:t>
            </a:r>
            <a:r>
              <a:rPr lang="sk-SK" sz="1400" dirty="0" smtClean="0">
                <a:solidFill>
                  <a:prstClr val="black"/>
                </a:solidFill>
              </a:rPr>
              <a:t>ak relevantné,</a:t>
            </a:r>
            <a:endParaRPr lang="sk-SK" sz="1400" dirty="0">
              <a:solidFill>
                <a:prstClr val="black"/>
              </a:solidFill>
            </a:endParaRPr>
          </a:p>
          <a:p>
            <a:pPr marL="285750" indent="-285750">
              <a:buFont typeface="Arial" panose="020B0604020202020204" pitchFamily="34" charset="0"/>
              <a:buChar char="•"/>
            </a:pPr>
            <a:r>
              <a:rPr lang="sk-SK" sz="1400" b="1" dirty="0">
                <a:solidFill>
                  <a:prstClr val="black"/>
                </a:solidFill>
              </a:rPr>
              <a:t>zvýhodňované projekty realizované v </a:t>
            </a:r>
            <a:r>
              <a:rPr lang="sk-SK" sz="1400" b="1" dirty="0" smtClean="0">
                <a:solidFill>
                  <a:prstClr val="black"/>
                </a:solidFill>
              </a:rPr>
              <a:t>ORKO,</a:t>
            </a:r>
            <a:endParaRPr lang="sk-SK" sz="1400" dirty="0">
              <a:solidFill>
                <a:prstClr val="black"/>
              </a:solidFill>
            </a:endParaRPr>
          </a:p>
          <a:p>
            <a:pPr marL="285750" indent="-285750">
              <a:buFont typeface="Arial" panose="020B0604020202020204" pitchFamily="34" charset="0"/>
              <a:buChar char="•"/>
            </a:pPr>
            <a:r>
              <a:rPr lang="sk-SK" sz="1400" dirty="0" smtClean="0">
                <a:solidFill>
                  <a:prstClr val="black"/>
                </a:solidFill>
              </a:rPr>
              <a:t>zohľadnenie </a:t>
            </a:r>
            <a:r>
              <a:rPr lang="sk-SK" sz="1400" dirty="0">
                <a:solidFill>
                  <a:prstClr val="black"/>
                </a:solidFill>
              </a:rPr>
              <a:t>aspektu </a:t>
            </a:r>
            <a:r>
              <a:rPr lang="sk-SK" sz="1400" b="1" dirty="0" err="1">
                <a:solidFill>
                  <a:prstClr val="black"/>
                </a:solidFill>
              </a:rPr>
              <a:t>inovatívnosti</a:t>
            </a:r>
            <a:r>
              <a:rPr lang="sk-SK" sz="1400" b="1" dirty="0">
                <a:solidFill>
                  <a:prstClr val="black"/>
                </a:solidFill>
              </a:rPr>
              <a:t> </a:t>
            </a:r>
            <a:r>
              <a:rPr lang="sk-SK" sz="1400" b="1" dirty="0" smtClean="0">
                <a:solidFill>
                  <a:prstClr val="black"/>
                </a:solidFill>
              </a:rPr>
              <a:t>technológií,</a:t>
            </a:r>
          </a:p>
          <a:p>
            <a:pPr marL="285750" indent="-285750">
              <a:buFont typeface="Arial" panose="020B0604020202020204" pitchFamily="34" charset="0"/>
              <a:buChar char="•"/>
            </a:pPr>
            <a:r>
              <a:rPr lang="sk-SK" sz="1400" dirty="0">
                <a:solidFill>
                  <a:prstClr val="black"/>
                </a:solidFill>
              </a:rPr>
              <a:t>v</a:t>
            </a:r>
            <a:r>
              <a:rPr lang="sk-SK" sz="1400" dirty="0" smtClean="0">
                <a:solidFill>
                  <a:prstClr val="black"/>
                </a:solidFill>
              </a:rPr>
              <a:t> prípade náhrady spaľovacích zariadení vo verejných budovách budú zvýhodnené projekty, kde už boli zrealizované opatrenia EE,</a:t>
            </a:r>
          </a:p>
          <a:p>
            <a:pPr marL="285750" indent="-285750">
              <a:buFont typeface="Arial" panose="020B0604020202020204" pitchFamily="34" charset="0"/>
              <a:buChar char="•"/>
            </a:pPr>
            <a:endParaRPr lang="sk-SK" sz="1400" dirty="0" smtClean="0">
              <a:solidFill>
                <a:prstClr val="black"/>
              </a:solidFill>
            </a:endParaRPr>
          </a:p>
          <a:p>
            <a:pPr marL="285750" indent="-285750">
              <a:buFont typeface="Arial" panose="020B0604020202020204" pitchFamily="34" charset="0"/>
              <a:buChar char="•"/>
            </a:pPr>
            <a:r>
              <a:rPr lang="sk-SK" sz="1400" dirty="0">
                <a:solidFill>
                  <a:prstClr val="black"/>
                </a:solidFill>
              </a:rPr>
              <a:t>i</a:t>
            </a:r>
            <a:r>
              <a:rPr lang="sk-SK" sz="1400" dirty="0" smtClean="0">
                <a:solidFill>
                  <a:prstClr val="black"/>
                </a:solidFill>
              </a:rPr>
              <a:t>né... (uvedené v OP KŽP a následne vo výzve.</a:t>
            </a:r>
            <a:endParaRPr lang="sk-SK" sz="1400" b="1" dirty="0" smtClean="0">
              <a:solidFill>
                <a:srgbClr val="00B050"/>
              </a:solidFill>
            </a:endParaRPr>
          </a:p>
        </p:txBody>
      </p:sp>
    </p:spTree>
    <p:extLst>
      <p:ext uri="{BB962C8B-B14F-4D97-AF65-F5344CB8AC3E}">
        <p14:creationId xmlns:p14="http://schemas.microsoft.com/office/powerpoint/2010/main" val="13903324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čísla snímky 3"/>
          <p:cNvSpPr>
            <a:spLocks noGrp="1"/>
          </p:cNvSpPr>
          <p:nvPr>
            <p:ph type="sldNum" sz="quarter" idx="12"/>
          </p:nvPr>
        </p:nvSpPr>
        <p:spPr/>
        <p:txBody>
          <a:bodyPr/>
          <a:lstStyle/>
          <a:p>
            <a:fld id="{8EF97D0C-7238-4109-A26B-BD75EB33D0D4}" type="slidenum">
              <a:rPr lang="sk-SK" smtClean="0">
                <a:solidFill>
                  <a:prstClr val="white"/>
                </a:solidFill>
              </a:rPr>
              <a:pPr/>
              <a:t>37</a:t>
            </a:fld>
            <a:endParaRPr lang="sk-SK" dirty="0">
              <a:solidFill>
                <a:prstClr val="white"/>
              </a:solidFill>
            </a:endParaRPr>
          </a:p>
        </p:txBody>
      </p:sp>
      <p:sp>
        <p:nvSpPr>
          <p:cNvPr id="2" name="Obdĺžnik 1"/>
          <p:cNvSpPr/>
          <p:nvPr/>
        </p:nvSpPr>
        <p:spPr>
          <a:xfrm>
            <a:off x="296106" y="1344825"/>
            <a:ext cx="8236334" cy="5401479"/>
          </a:xfrm>
          <a:prstGeom prst="rect">
            <a:avLst/>
          </a:prstGeom>
        </p:spPr>
        <p:txBody>
          <a:bodyPr wrap="square">
            <a:spAutoFit/>
          </a:bodyPr>
          <a:lstStyle/>
          <a:p>
            <a:r>
              <a:rPr lang="sk-SK" b="1" cap="all" dirty="0">
                <a:ln w="0"/>
                <a:solidFill>
                  <a:prstClr val="black"/>
                </a:solidFill>
                <a:cs typeface="Arial"/>
              </a:rPr>
              <a:t>Investičná priorita </a:t>
            </a:r>
            <a:r>
              <a:rPr lang="sk-SK" b="1" cap="all" dirty="0" smtClean="0">
                <a:ln w="0"/>
                <a:solidFill>
                  <a:prstClr val="black"/>
                </a:solidFill>
                <a:cs typeface="Arial"/>
              </a:rPr>
              <a:t>1.4/ </a:t>
            </a:r>
            <a:r>
              <a:rPr lang="sk-SK" sz="1600" b="1" i="1" cap="all" dirty="0" smtClean="0">
                <a:ln w="0"/>
                <a:solidFill>
                  <a:prstClr val="black"/>
                </a:solidFill>
                <a:cs typeface="Arial"/>
              </a:rPr>
              <a:t>ŠC 1.4.1</a:t>
            </a:r>
            <a:endParaRPr lang="sk-SK" sz="1600" b="1" i="1" cap="all" dirty="0">
              <a:ln w="0"/>
              <a:solidFill>
                <a:prstClr val="black"/>
              </a:solidFill>
              <a:cs typeface="Arial"/>
            </a:endParaRPr>
          </a:p>
          <a:p>
            <a:endParaRPr lang="sk-SK" sz="1600" b="1" dirty="0" smtClean="0">
              <a:solidFill>
                <a:srgbClr val="00B050"/>
              </a:solidFill>
            </a:endParaRPr>
          </a:p>
          <a:p>
            <a:r>
              <a:rPr lang="sk-SK" sz="1600" b="1" dirty="0" smtClean="0">
                <a:solidFill>
                  <a:prstClr val="black"/>
                </a:solidFill>
              </a:rPr>
              <a:t>Oprávnení prijímatelia (podľa typu aktivít)</a:t>
            </a:r>
          </a:p>
          <a:p>
            <a:r>
              <a:rPr lang="sk-SK" sz="1600" dirty="0" smtClean="0"/>
              <a:t>subjekty územnej samosprávy; </a:t>
            </a:r>
            <a:r>
              <a:rPr lang="sk-SK" sz="1600" dirty="0" err="1" smtClean="0"/>
              <a:t>n.o</a:t>
            </a:r>
            <a:r>
              <a:rPr lang="sk-SK" sz="1600" dirty="0" smtClean="0"/>
              <a:t>., nadácie, združenia FO/PO pôsobiace v oblasti ŽP, SAŽP a i.</a:t>
            </a:r>
            <a:endParaRPr lang="sk-SK" sz="1600" b="1" dirty="0">
              <a:solidFill>
                <a:prstClr val="black"/>
              </a:solidFill>
            </a:endParaRPr>
          </a:p>
          <a:p>
            <a:endParaRPr lang="sk-SK" sz="800" b="1" dirty="0">
              <a:solidFill>
                <a:srgbClr val="00B050"/>
              </a:solidFill>
            </a:endParaRPr>
          </a:p>
          <a:p>
            <a:pPr marL="342900" indent="-342900">
              <a:buFontTx/>
              <a:buAutoNum type="alphaUcPeriod" startAt="2"/>
            </a:pPr>
            <a:r>
              <a:rPr lang="pl-PL" sz="1600" b="1" cap="all" dirty="0"/>
              <a:t>Informovanie o ochrane ovzdušia a </a:t>
            </a:r>
            <a:r>
              <a:rPr lang="pl-PL" sz="1600" b="1" cap="all" dirty="0" smtClean="0"/>
              <a:t>IPKZ</a:t>
            </a:r>
            <a:r>
              <a:rPr lang="sk-SK" sz="1600" b="1" dirty="0" smtClean="0">
                <a:ln w="0"/>
                <a:cs typeface="Arial"/>
              </a:rPr>
              <a:t>         </a:t>
            </a:r>
            <a:r>
              <a:rPr lang="sk-SK" sz="1600" b="1" dirty="0" smtClean="0">
                <a:ln w="0"/>
                <a:solidFill>
                  <a:srgbClr val="55B848"/>
                </a:solidFill>
                <a:cs typeface="Arial"/>
              </a:rPr>
              <a:t>→ 5,3 mil. €</a:t>
            </a:r>
          </a:p>
          <a:p>
            <a:endParaRPr lang="sk-SK" sz="900" b="1" u="sng" dirty="0" smtClean="0">
              <a:solidFill>
                <a:prstClr val="black"/>
              </a:solidFill>
            </a:endParaRPr>
          </a:p>
          <a:p>
            <a:r>
              <a:rPr lang="sk-SK" sz="1600" b="1" u="sng" dirty="0" smtClean="0">
                <a:solidFill>
                  <a:prstClr val="black"/>
                </a:solidFill>
              </a:rPr>
              <a:t>Podporované opatrenia</a:t>
            </a:r>
            <a:endParaRPr lang="sk-SK" sz="1600" b="1" u="sng" dirty="0">
              <a:solidFill>
                <a:prstClr val="black"/>
              </a:solidFill>
            </a:endParaRPr>
          </a:p>
          <a:p>
            <a:pPr marL="285750" indent="-285750">
              <a:buFont typeface="Arial" panose="020B0604020202020204" pitchFamily="34" charset="0"/>
              <a:buChar char="•"/>
            </a:pPr>
            <a:r>
              <a:rPr lang="sk-SK" sz="1600" dirty="0" smtClean="0">
                <a:solidFill>
                  <a:prstClr val="black"/>
                </a:solidFill>
              </a:rPr>
              <a:t>osvetové </a:t>
            </a:r>
            <a:r>
              <a:rPr lang="sk-SK" sz="1600" dirty="0">
                <a:solidFill>
                  <a:prstClr val="black"/>
                </a:solidFill>
              </a:rPr>
              <a:t>a informačné aktivity o jednotlivých kategóriách zdrojov znečisťovania ovzdušia a o problematike kvality ovzdušia a možnostiach zlepšovania kvality ovzdušia v regiónoch, vrátane problematiky lokálnych kúrenísk, (t. j. správna prax používania lokálnych kúrenísk, príprava paliva, spaľovacie režimy)</a:t>
            </a:r>
          </a:p>
          <a:p>
            <a:endParaRPr lang="sk-SK" sz="1400" dirty="0" smtClean="0"/>
          </a:p>
          <a:p>
            <a:pPr marL="342900" indent="-342900">
              <a:buFontTx/>
              <a:buAutoNum type="alphaUcPeriod" startAt="3"/>
            </a:pPr>
            <a:r>
              <a:rPr lang="sk-SK" sz="1600" b="1" cap="all" dirty="0"/>
              <a:t>Skvalitňovanie monitorovania </a:t>
            </a:r>
            <a:r>
              <a:rPr lang="sk-SK" sz="1600" b="1" cap="all" dirty="0" smtClean="0"/>
              <a:t>ovzdušia</a:t>
            </a:r>
            <a:r>
              <a:rPr lang="sk-SK" sz="1600" b="1" dirty="0" smtClean="0">
                <a:ln w="0"/>
                <a:cs typeface="Arial"/>
              </a:rPr>
              <a:t>        </a:t>
            </a:r>
            <a:r>
              <a:rPr lang="sk-SK" sz="1600" b="1" dirty="0" smtClean="0">
                <a:ln w="0"/>
                <a:solidFill>
                  <a:srgbClr val="55B848"/>
                </a:solidFill>
                <a:cs typeface="Arial"/>
              </a:rPr>
              <a:t>→ 23,6 </a:t>
            </a:r>
            <a:r>
              <a:rPr lang="sk-SK" sz="1600" b="1" dirty="0">
                <a:ln w="0"/>
                <a:solidFill>
                  <a:srgbClr val="55B848"/>
                </a:solidFill>
                <a:cs typeface="Arial"/>
              </a:rPr>
              <a:t>mil. </a:t>
            </a:r>
            <a:r>
              <a:rPr lang="sk-SK" sz="1600" b="1" dirty="0" smtClean="0">
                <a:ln w="0"/>
                <a:solidFill>
                  <a:srgbClr val="55B848"/>
                </a:solidFill>
                <a:cs typeface="Arial"/>
              </a:rPr>
              <a:t>€</a:t>
            </a:r>
          </a:p>
          <a:p>
            <a:endParaRPr lang="sk-SK" sz="800" b="1" u="sng" dirty="0" smtClean="0">
              <a:solidFill>
                <a:prstClr val="black"/>
              </a:solidFill>
            </a:endParaRPr>
          </a:p>
          <a:p>
            <a:r>
              <a:rPr lang="sk-SK" sz="1600" b="1" u="sng" dirty="0" smtClean="0">
                <a:solidFill>
                  <a:prstClr val="black"/>
                </a:solidFill>
              </a:rPr>
              <a:t>Podporované opatrenia</a:t>
            </a:r>
            <a:endParaRPr lang="sk-SK" sz="1600" b="1" u="sng" dirty="0">
              <a:solidFill>
                <a:prstClr val="black"/>
              </a:solidFill>
            </a:endParaRPr>
          </a:p>
          <a:p>
            <a:pPr marL="285750" indent="-285750">
              <a:buFont typeface="Arial" panose="020B0604020202020204" pitchFamily="34" charset="0"/>
              <a:buChar char="•"/>
            </a:pPr>
            <a:r>
              <a:rPr lang="sk-SK" sz="1600" dirty="0">
                <a:solidFill>
                  <a:prstClr val="black"/>
                </a:solidFill>
              </a:rPr>
              <a:t>zlepšenie a skvalitnenie NMSKO, vrátane jeho obnovy, údržby, rozšírenia a akreditácií, ako aj odbornej </a:t>
            </a:r>
            <a:r>
              <a:rPr lang="sk-SK" sz="1600" dirty="0" smtClean="0">
                <a:solidFill>
                  <a:prstClr val="black"/>
                </a:solidFill>
              </a:rPr>
              <a:t>podpory,</a:t>
            </a:r>
            <a:endParaRPr lang="sk-SK" sz="1600" dirty="0">
              <a:solidFill>
                <a:prstClr val="black"/>
              </a:solidFill>
            </a:endParaRPr>
          </a:p>
          <a:p>
            <a:pPr marL="285750" indent="-285750">
              <a:buFont typeface="Arial" panose="020B0604020202020204" pitchFamily="34" charset="0"/>
              <a:buChar char="•"/>
            </a:pPr>
            <a:r>
              <a:rPr lang="sk-SK" sz="1600" dirty="0" smtClean="0">
                <a:solidFill>
                  <a:prstClr val="black"/>
                </a:solidFill>
              </a:rPr>
              <a:t>podpora </a:t>
            </a:r>
            <a:r>
              <a:rPr lang="sk-SK" sz="1600" dirty="0">
                <a:solidFill>
                  <a:prstClr val="black"/>
                </a:solidFill>
              </a:rPr>
              <a:t>modelových výpočtov znečistenia ovzdušia a chemických </a:t>
            </a:r>
            <a:r>
              <a:rPr lang="sk-SK" sz="1600" dirty="0" smtClean="0">
                <a:solidFill>
                  <a:prstClr val="black"/>
                </a:solidFill>
              </a:rPr>
              <a:t>analýz,</a:t>
            </a:r>
            <a:endParaRPr lang="sk-SK" sz="1600" dirty="0">
              <a:solidFill>
                <a:prstClr val="black"/>
              </a:solidFill>
            </a:endParaRPr>
          </a:p>
          <a:p>
            <a:pPr marL="285750" indent="-285750">
              <a:buFont typeface="Arial" panose="020B0604020202020204" pitchFamily="34" charset="0"/>
              <a:buChar char="•"/>
            </a:pPr>
            <a:r>
              <a:rPr lang="sk-SK" sz="1600" dirty="0" smtClean="0">
                <a:solidFill>
                  <a:prstClr val="black"/>
                </a:solidFill>
              </a:rPr>
              <a:t>skvalitnenie </a:t>
            </a:r>
            <a:r>
              <a:rPr lang="sk-SK" sz="1600" dirty="0">
                <a:solidFill>
                  <a:prstClr val="black"/>
                </a:solidFill>
              </a:rPr>
              <a:t>emisných inventúr a projekcií </a:t>
            </a:r>
            <a:r>
              <a:rPr lang="sk-SK" sz="1600" dirty="0" smtClean="0">
                <a:solidFill>
                  <a:prstClr val="black"/>
                </a:solidFill>
              </a:rPr>
              <a:t>emisií,</a:t>
            </a:r>
            <a:endParaRPr lang="sk-SK" sz="1600" dirty="0">
              <a:solidFill>
                <a:prstClr val="black"/>
              </a:solidFill>
            </a:endParaRPr>
          </a:p>
          <a:p>
            <a:pPr marL="285750" indent="-285750">
              <a:buFont typeface="Arial" panose="020B0604020202020204" pitchFamily="34" charset="0"/>
              <a:buChar char="•"/>
            </a:pPr>
            <a:r>
              <a:rPr lang="sk-SK" sz="1600" dirty="0" smtClean="0">
                <a:solidFill>
                  <a:prstClr val="black"/>
                </a:solidFill>
              </a:rPr>
              <a:t>zlepšenie </a:t>
            </a:r>
            <a:r>
              <a:rPr lang="sk-SK" sz="1600" dirty="0">
                <a:solidFill>
                  <a:prstClr val="black"/>
                </a:solidFill>
              </a:rPr>
              <a:t>úrovne NEIS a NRZ, vrátane zabezpečenia predkladania správ a informácii v elektronickej podobe</a:t>
            </a:r>
          </a:p>
          <a:p>
            <a:pPr marL="285750" indent="-285750">
              <a:buFont typeface="Arial" panose="020B0604020202020204" pitchFamily="34" charset="0"/>
              <a:buChar char="•"/>
            </a:pPr>
            <a:endParaRPr lang="sk-SK" sz="1600" b="1" dirty="0">
              <a:solidFill>
                <a:srgbClr val="00B050"/>
              </a:solidFill>
            </a:endParaRPr>
          </a:p>
        </p:txBody>
      </p:sp>
    </p:spTree>
    <p:extLst>
      <p:ext uri="{BB962C8B-B14F-4D97-AF65-F5344CB8AC3E}">
        <p14:creationId xmlns:p14="http://schemas.microsoft.com/office/powerpoint/2010/main" val="1194923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čísla snímky 3"/>
          <p:cNvSpPr>
            <a:spLocks noGrp="1"/>
          </p:cNvSpPr>
          <p:nvPr>
            <p:ph type="sldNum" sz="quarter" idx="12"/>
          </p:nvPr>
        </p:nvSpPr>
        <p:spPr/>
        <p:txBody>
          <a:bodyPr/>
          <a:lstStyle/>
          <a:p>
            <a:pPr>
              <a:defRPr/>
            </a:pPr>
            <a:fld id="{4B88E068-CD81-431D-836E-A8C50DE5D218}" type="slidenum">
              <a:rPr lang="sk-SK" smtClean="0"/>
              <a:pPr>
                <a:defRPr/>
              </a:pPr>
              <a:t>38</a:t>
            </a:fld>
            <a:endParaRPr lang="sk-SK"/>
          </a:p>
        </p:txBody>
      </p:sp>
      <p:sp>
        <p:nvSpPr>
          <p:cNvPr id="3" name="BlokTextu 2"/>
          <p:cNvSpPr txBox="1"/>
          <p:nvPr/>
        </p:nvSpPr>
        <p:spPr>
          <a:xfrm>
            <a:off x="323528" y="1700808"/>
            <a:ext cx="8352928" cy="3385542"/>
          </a:xfrm>
          <a:prstGeom prst="rect">
            <a:avLst/>
          </a:prstGeom>
          <a:noFill/>
        </p:spPr>
        <p:txBody>
          <a:bodyPr wrap="square" rtlCol="0">
            <a:spAutoFit/>
          </a:bodyPr>
          <a:lstStyle/>
          <a:p>
            <a:r>
              <a:rPr lang="sk-SK" b="1" dirty="0" smtClean="0">
                <a:ea typeface="Tahoma" pitchFamily="34" charset="0"/>
                <a:cs typeface="Tahoma" pitchFamily="34" charset="0"/>
              </a:rPr>
              <a:t>Investičná priorita 1.4</a:t>
            </a:r>
          </a:p>
          <a:p>
            <a:endParaRPr lang="sk-SK" sz="800" b="1" cap="all" dirty="0" smtClean="0">
              <a:solidFill>
                <a:srgbClr val="55B848"/>
              </a:solidFill>
              <a:ea typeface="Tahoma" pitchFamily="34" charset="0"/>
              <a:cs typeface="Tahoma" pitchFamily="34" charset="0"/>
            </a:endParaRPr>
          </a:p>
          <a:p>
            <a:pPr algn="just"/>
            <a:r>
              <a:rPr lang="sk-SK" sz="1600" b="1" dirty="0" smtClean="0">
                <a:ea typeface="Tahoma" pitchFamily="34" charset="0"/>
                <a:cs typeface="Tahoma" pitchFamily="34" charset="0"/>
              </a:rPr>
              <a:t>Prijatie </a:t>
            </a:r>
            <a:r>
              <a:rPr lang="sk-SK" sz="1600" b="1" dirty="0">
                <a:ea typeface="Tahoma" pitchFamily="34" charset="0"/>
                <a:cs typeface="Tahoma" pitchFamily="34" charset="0"/>
              </a:rPr>
              <a:t>opatrení na zlepšenie mestského prostredia, </a:t>
            </a:r>
            <a:r>
              <a:rPr lang="sk-SK" sz="1600" b="1" dirty="0" smtClean="0">
                <a:ea typeface="Tahoma" pitchFamily="34" charset="0"/>
                <a:cs typeface="Tahoma" pitchFamily="34" charset="0"/>
              </a:rPr>
              <a:t>revitalizácie miest</a:t>
            </a:r>
            <a:r>
              <a:rPr lang="sk-SK" sz="1600" b="1" dirty="0">
                <a:ea typeface="Tahoma" pitchFamily="34" charset="0"/>
                <a:cs typeface="Tahoma" pitchFamily="34" charset="0"/>
              </a:rPr>
              <a:t>, </a:t>
            </a:r>
            <a:r>
              <a:rPr lang="sk-SK" sz="1600" b="1" dirty="0" smtClean="0">
                <a:ea typeface="Tahoma" pitchFamily="34" charset="0"/>
                <a:cs typeface="Tahoma" pitchFamily="34" charset="0"/>
              </a:rPr>
              <a:t>oživenia                              a </a:t>
            </a:r>
            <a:r>
              <a:rPr lang="sk-SK" sz="1600" b="1" u="sng" dirty="0" smtClean="0">
                <a:ea typeface="Tahoma" pitchFamily="34" charset="0"/>
                <a:cs typeface="Tahoma" pitchFamily="34" charset="0"/>
              </a:rPr>
              <a:t>dekontaminácie </a:t>
            </a:r>
            <a:r>
              <a:rPr lang="sk-SK" sz="1600" b="1" u="sng" dirty="0">
                <a:ea typeface="Tahoma" pitchFamily="34" charset="0"/>
                <a:cs typeface="Tahoma" pitchFamily="34" charset="0"/>
              </a:rPr>
              <a:t>opustených priemyselných areálov </a:t>
            </a:r>
            <a:r>
              <a:rPr lang="sk-SK" sz="1600" b="1" dirty="0" smtClean="0">
                <a:ea typeface="Tahoma" pitchFamily="34" charset="0"/>
                <a:cs typeface="Tahoma" pitchFamily="34" charset="0"/>
              </a:rPr>
              <a:t>(</a:t>
            </a:r>
            <a:r>
              <a:rPr lang="sk-SK" sz="1600" b="1" dirty="0">
                <a:ea typeface="Tahoma" pitchFamily="34" charset="0"/>
                <a:cs typeface="Tahoma" pitchFamily="34" charset="0"/>
              </a:rPr>
              <a:t>vrátane oblastí, ktoré prechádzajú zmenou), zníženie miery znečistenia </a:t>
            </a:r>
            <a:r>
              <a:rPr lang="sk-SK" sz="1600" b="1" dirty="0" smtClean="0">
                <a:ea typeface="Tahoma" pitchFamily="34" charset="0"/>
                <a:cs typeface="Tahoma" pitchFamily="34" charset="0"/>
              </a:rPr>
              <a:t>ovzdušia </a:t>
            </a:r>
            <a:r>
              <a:rPr lang="sk-SK" sz="1600" b="1" dirty="0">
                <a:ea typeface="Tahoma" pitchFamily="34" charset="0"/>
                <a:cs typeface="Tahoma" pitchFamily="34" charset="0"/>
              </a:rPr>
              <a:t>a podpory opatrení na zníženie </a:t>
            </a:r>
            <a:r>
              <a:rPr lang="sk-SK" sz="1600" b="1" dirty="0" smtClean="0">
                <a:ea typeface="Tahoma" pitchFamily="34" charset="0"/>
                <a:cs typeface="Tahoma" pitchFamily="34" charset="0"/>
              </a:rPr>
              <a:t>hluku </a:t>
            </a:r>
            <a:r>
              <a:rPr lang="sk-SK" sz="1600" b="1" dirty="0">
                <a:ln w="0"/>
                <a:cs typeface="Arial"/>
              </a:rPr>
              <a:t>(390,4 mil. €)</a:t>
            </a:r>
          </a:p>
          <a:p>
            <a:pPr algn="just"/>
            <a:endParaRPr lang="sk-SK" sz="1600" dirty="0" smtClean="0">
              <a:ea typeface="Tahoma" panose="020B0604030504040204" pitchFamily="34" charset="0"/>
              <a:cs typeface="Tahoma" panose="020B0604030504040204" pitchFamily="34" charset="0"/>
            </a:endParaRPr>
          </a:p>
          <a:p>
            <a:pPr algn="just"/>
            <a:r>
              <a:rPr lang="sk-SK" sz="1600" dirty="0" smtClean="0">
                <a:ea typeface="Tahoma" panose="020B0604030504040204" pitchFamily="34" charset="0"/>
                <a:cs typeface="Tahoma" panose="020B0604030504040204" pitchFamily="34" charset="0"/>
              </a:rPr>
              <a:t>ŠC 1.4.2</a:t>
            </a:r>
            <a:r>
              <a:rPr lang="sk-SK" sz="1600" dirty="0">
                <a:ea typeface="Tahoma" panose="020B0604030504040204" pitchFamily="34" charset="0"/>
                <a:cs typeface="Tahoma" panose="020B0604030504040204" pitchFamily="34" charset="0"/>
              </a:rPr>
              <a:t>: Zabezpečenie sanácie environmentálnych záťaží v mestskom prostredí, ako aj v opustených priemyselných lokalitách (vrátane oblastí, ktoré prechádzajú zmenou) </a:t>
            </a:r>
            <a:endParaRPr lang="sk-SK" sz="1600" dirty="0" smtClean="0">
              <a:ea typeface="Tahoma" panose="020B0604030504040204" pitchFamily="34" charset="0"/>
              <a:cs typeface="Tahoma" panose="020B0604030504040204" pitchFamily="34" charset="0"/>
            </a:endParaRPr>
          </a:p>
          <a:p>
            <a:pPr algn="just"/>
            <a:endParaRPr lang="sk-SK" sz="1600" dirty="0">
              <a:solidFill>
                <a:srgbClr val="0070C0"/>
              </a:solidFill>
              <a:ea typeface="Tahoma" panose="020B0604030504040204" pitchFamily="34" charset="0"/>
              <a:cs typeface="Tahoma" panose="020B0604030504040204" pitchFamily="34" charset="0"/>
            </a:endParaRPr>
          </a:p>
          <a:p>
            <a:pPr algn="just"/>
            <a:r>
              <a:rPr lang="sk-SK" sz="1600" u="sng" dirty="0" smtClean="0">
                <a:ea typeface="Tahoma" panose="020B0604030504040204" pitchFamily="34" charset="0"/>
                <a:cs typeface="Tahoma" panose="020B0604030504040204" pitchFamily="34" charset="0"/>
              </a:rPr>
              <a:t>Hlavné skupiny aktivít</a:t>
            </a:r>
            <a:r>
              <a:rPr lang="sk-SK" sz="1600" dirty="0" smtClean="0">
                <a:ea typeface="Tahoma" panose="020B0604030504040204" pitchFamily="34" charset="0"/>
                <a:cs typeface="Tahoma" panose="020B0604030504040204" pitchFamily="34" charset="0"/>
              </a:rPr>
              <a:t>:</a:t>
            </a:r>
          </a:p>
          <a:p>
            <a:pPr marL="342900" indent="-342900" algn="just" defTabSz="360000">
              <a:spcBef>
                <a:spcPts val="600"/>
              </a:spcBef>
              <a:buAutoNum type="alphaUcPeriod"/>
            </a:pPr>
            <a:r>
              <a:rPr lang="sk-SK" sz="1600" b="1" dirty="0">
                <a:ea typeface="Tahoma" pitchFamily="34" charset="0"/>
                <a:cs typeface="Tahoma" pitchFamily="34" charset="0"/>
              </a:rPr>
              <a:t>Prieskum, sanácia a monitorovanie environmentálnych záťaží v mestskom prostredí, ako aj  </a:t>
            </a:r>
            <a:r>
              <a:rPr lang="sk-SK" sz="1600" b="1" dirty="0" smtClean="0">
                <a:ea typeface="Tahoma" pitchFamily="34" charset="0"/>
                <a:cs typeface="Tahoma" pitchFamily="34" charset="0"/>
              </a:rPr>
              <a:t>              v </a:t>
            </a:r>
            <a:r>
              <a:rPr lang="sk-SK" sz="1600" b="1" dirty="0">
                <a:ea typeface="Tahoma" pitchFamily="34" charset="0"/>
                <a:cs typeface="Tahoma" pitchFamily="34" charset="0"/>
              </a:rPr>
              <a:t>opustených priemyselných lokalitách (vrátane oblastí, ktoré prechádzajú zmenou)</a:t>
            </a:r>
            <a:r>
              <a:rPr lang="sk-SK" sz="1600" dirty="0">
                <a:ea typeface="Tahoma" panose="020B0604030504040204" pitchFamily="34" charset="0"/>
                <a:cs typeface="Tahoma" panose="020B0604030504040204" pitchFamily="34" charset="0"/>
              </a:rPr>
              <a:t> </a:t>
            </a:r>
            <a:endParaRPr lang="sk-SK" sz="1600" dirty="0" smtClean="0">
              <a:ea typeface="Tahoma" panose="020B0604030504040204" pitchFamily="34" charset="0"/>
              <a:cs typeface="Tahoma" panose="020B0604030504040204" pitchFamily="34" charset="0"/>
            </a:endParaRPr>
          </a:p>
          <a:p>
            <a:pPr marL="342900" indent="-342900" algn="just">
              <a:spcBef>
                <a:spcPts val="600"/>
              </a:spcBef>
              <a:buAutoNum type="alphaUcPeriod"/>
            </a:pPr>
            <a:r>
              <a:rPr lang="sk-SK" sz="1600" b="1" dirty="0" smtClean="0">
                <a:ea typeface="Tahoma" pitchFamily="34" charset="0"/>
                <a:cs typeface="Tahoma" pitchFamily="34" charset="0"/>
              </a:rPr>
              <a:t>Zlepšenie </a:t>
            </a:r>
            <a:r>
              <a:rPr lang="sk-SK" sz="1600" b="1" dirty="0">
                <a:ea typeface="Tahoma" pitchFamily="34" charset="0"/>
                <a:cs typeface="Tahoma" pitchFamily="34" charset="0"/>
              </a:rPr>
              <a:t>informovanosti </a:t>
            </a:r>
            <a:r>
              <a:rPr lang="sk-SK" sz="1600" dirty="0">
                <a:ea typeface="Tahoma" pitchFamily="34" charset="0"/>
                <a:cs typeface="Tahoma" pitchFamily="34" charset="0"/>
              </a:rPr>
              <a:t>o problematike environmentálnych </a:t>
            </a:r>
            <a:r>
              <a:rPr lang="sk-SK" sz="1600" dirty="0" smtClean="0">
                <a:ea typeface="Tahoma" pitchFamily="34" charset="0"/>
                <a:cs typeface="Tahoma" pitchFamily="34" charset="0"/>
              </a:rPr>
              <a:t>záťaží</a:t>
            </a:r>
          </a:p>
        </p:txBody>
      </p:sp>
    </p:spTree>
    <p:extLst>
      <p:ext uri="{BB962C8B-B14F-4D97-AF65-F5344CB8AC3E}">
        <p14:creationId xmlns:p14="http://schemas.microsoft.com/office/powerpoint/2010/main" val="39252502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57200" y="1268760"/>
            <a:ext cx="8363272" cy="5400600"/>
          </a:xfrm>
        </p:spPr>
        <p:txBody>
          <a:bodyPr/>
          <a:lstStyle/>
          <a:p>
            <a:pPr marL="0" indent="0">
              <a:buNone/>
            </a:pPr>
            <a:endParaRPr lang="sk-SK" sz="1800" i="1" dirty="0" smtClean="0"/>
          </a:p>
          <a:p>
            <a:pPr marL="0" indent="0">
              <a:buNone/>
            </a:pPr>
            <a:r>
              <a:rPr lang="sk-SK" sz="1800" b="1" dirty="0" smtClean="0"/>
              <a:t>A. Prieskum</a:t>
            </a:r>
            <a:r>
              <a:rPr lang="sk-SK" sz="1800" b="1" dirty="0"/>
              <a:t>, sanácia a monitorovanie environmentálnych záťaží v mestskom prostredí, ako aj v opustených priemyselných lokalitách (vrátane oblastí, ktoré prechádzajú </a:t>
            </a:r>
            <a:r>
              <a:rPr lang="sk-SK" sz="1800" b="1" dirty="0" smtClean="0"/>
              <a:t>zmenou)</a:t>
            </a:r>
            <a:r>
              <a:rPr lang="sk-SK" sz="1800" b="1" dirty="0"/>
              <a:t> </a:t>
            </a:r>
          </a:p>
          <a:p>
            <a:pPr marL="0" indent="0" algn="just">
              <a:spcBef>
                <a:spcPts val="1200"/>
              </a:spcBef>
              <a:buNone/>
            </a:pPr>
            <a:r>
              <a:rPr lang="sk-SK" sz="1800" dirty="0" smtClean="0"/>
              <a:t>- nadväzuje </a:t>
            </a:r>
            <a:r>
              <a:rPr lang="sk-SK" sz="1800" dirty="0"/>
              <a:t>na analogicky zamerané aktivity v rámci Operačného programu Životné prostredie 2007 - 2013</a:t>
            </a:r>
            <a:r>
              <a:rPr lang="sk-SK" sz="1800" dirty="0" smtClean="0"/>
              <a:t>.,</a:t>
            </a:r>
            <a:endParaRPr lang="sk-SK" sz="1800" dirty="0"/>
          </a:p>
          <a:p>
            <a:pPr marL="0" indent="0" algn="just">
              <a:spcBef>
                <a:spcPts val="1200"/>
              </a:spcBef>
              <a:buNone/>
            </a:pPr>
            <a:r>
              <a:rPr lang="sk-SK" sz="1800" dirty="0" smtClean="0"/>
              <a:t>- zameraná </a:t>
            </a:r>
            <a:r>
              <a:rPr lang="sk-SK" sz="1800" dirty="0"/>
              <a:t>na riešenie problematiky environmentálnych záťaží, ktoré sú v súlade s § 3 písm. t) geologického zákona </a:t>
            </a:r>
            <a:r>
              <a:rPr lang="sk-SK" sz="1800" dirty="0" smtClean="0"/>
              <a:t>definované </a:t>
            </a:r>
            <a:r>
              <a:rPr lang="sk-SK" sz="1800" dirty="0"/>
              <a:t>ako znečistenie územia spôsobené činnosťou človeka, s výnimkou environmentálnej škody, ktoré predstavuje závažné riziko pre ľudské zdravie alebo horninové prostredie, podzemnú vodu a pôdu a zároveň sú evidované v osobitnom informačnom systéme environmentálnych záťaží.</a:t>
            </a:r>
          </a:p>
          <a:p>
            <a:pPr marL="0" indent="0" algn="just">
              <a:spcBef>
                <a:spcPts val="0"/>
              </a:spcBef>
              <a:buNone/>
            </a:pPr>
            <a:endParaRPr lang="sk-SK" sz="1800" dirty="0" smtClean="0"/>
          </a:p>
          <a:p>
            <a:pPr marL="0" indent="0" algn="just">
              <a:spcBef>
                <a:spcPts val="0"/>
              </a:spcBef>
              <a:buNone/>
            </a:pPr>
            <a:r>
              <a:rPr lang="sk-SK" sz="1800" dirty="0" err="1" smtClean="0"/>
              <a:t>Podaktivity</a:t>
            </a:r>
            <a:r>
              <a:rPr lang="sk-SK" sz="1800" dirty="0" smtClean="0"/>
              <a:t>:</a:t>
            </a:r>
          </a:p>
          <a:p>
            <a:pPr algn="just">
              <a:spcBef>
                <a:spcPts val="0"/>
              </a:spcBef>
              <a:buAutoNum type="arabicPeriod"/>
            </a:pPr>
            <a:r>
              <a:rPr lang="sk-SK" sz="1800" dirty="0" smtClean="0"/>
              <a:t>Prieskum environmentálnych záťaží</a:t>
            </a:r>
          </a:p>
          <a:p>
            <a:pPr algn="just">
              <a:spcBef>
                <a:spcPts val="0"/>
              </a:spcBef>
              <a:buFont typeface="Arial" panose="020B0604020202020204" pitchFamily="34" charset="0"/>
              <a:buAutoNum type="arabicPeriod"/>
            </a:pPr>
            <a:r>
              <a:rPr lang="sk-SK" sz="1800" dirty="0" smtClean="0"/>
              <a:t>Monitorovanie </a:t>
            </a:r>
            <a:r>
              <a:rPr lang="sk-SK" sz="1800" dirty="0"/>
              <a:t>environmentálnych </a:t>
            </a:r>
            <a:r>
              <a:rPr lang="sk-SK" sz="1800" dirty="0" smtClean="0"/>
              <a:t>záťaží</a:t>
            </a:r>
          </a:p>
          <a:p>
            <a:pPr algn="just">
              <a:spcBef>
                <a:spcPts val="0"/>
              </a:spcBef>
              <a:buFont typeface="Arial" panose="020B0604020202020204" pitchFamily="34" charset="0"/>
              <a:buAutoNum type="arabicPeriod"/>
            </a:pPr>
            <a:r>
              <a:rPr lang="sk-SK" sz="1800" dirty="0" smtClean="0"/>
              <a:t>Sanácia </a:t>
            </a:r>
            <a:r>
              <a:rPr lang="sk-SK" sz="1800" dirty="0"/>
              <a:t>environmentálnych záťaží</a:t>
            </a:r>
          </a:p>
          <a:p>
            <a:pPr algn="just">
              <a:spcBef>
                <a:spcPts val="1200"/>
              </a:spcBef>
              <a:buFont typeface="Arial" panose="020B0604020202020204" pitchFamily="34" charset="0"/>
              <a:buAutoNum type="arabicPeriod"/>
            </a:pPr>
            <a:endParaRPr lang="sk-SK" sz="1800" dirty="0"/>
          </a:p>
          <a:p>
            <a:pPr algn="just">
              <a:spcBef>
                <a:spcPts val="1200"/>
              </a:spcBef>
              <a:buAutoNum type="arabicPeriod"/>
            </a:pPr>
            <a:endParaRPr lang="sk-SK" sz="1800" dirty="0"/>
          </a:p>
          <a:p>
            <a:pPr marL="0" indent="0">
              <a:buNone/>
            </a:pPr>
            <a:endParaRPr lang="sk-SK" sz="1800" b="1" dirty="0">
              <a:solidFill>
                <a:srgbClr val="55B848"/>
              </a:solidFill>
              <a:effectLst>
                <a:outerShdw blurRad="38100" dist="38100" dir="2700000" algn="tl">
                  <a:srgbClr val="000000">
                    <a:alpha val="43137"/>
                  </a:srgbClr>
                </a:outerShdw>
              </a:effectLst>
            </a:endParaRPr>
          </a:p>
        </p:txBody>
      </p:sp>
      <p:sp>
        <p:nvSpPr>
          <p:cNvPr id="4" name="Zástupný symbol čísla snímky 3"/>
          <p:cNvSpPr>
            <a:spLocks noGrp="1"/>
          </p:cNvSpPr>
          <p:nvPr>
            <p:ph type="sldNum" sz="quarter" idx="12"/>
          </p:nvPr>
        </p:nvSpPr>
        <p:spPr/>
        <p:txBody>
          <a:bodyPr/>
          <a:lstStyle/>
          <a:p>
            <a:fld id="{8EF97D0C-7238-4109-A26B-BD75EB33D0D4}" type="slidenum">
              <a:rPr lang="sk-SK" smtClean="0"/>
              <a:pPr/>
              <a:t>39</a:t>
            </a:fld>
            <a:endParaRPr lang="sk-SK" dirty="0"/>
          </a:p>
        </p:txBody>
      </p:sp>
    </p:spTree>
    <p:extLst>
      <p:ext uri="{BB962C8B-B14F-4D97-AF65-F5344CB8AC3E}">
        <p14:creationId xmlns:p14="http://schemas.microsoft.com/office/powerpoint/2010/main" val="37422074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57200" y="1412776"/>
            <a:ext cx="8229600" cy="4896544"/>
          </a:xfrm>
        </p:spPr>
        <p:txBody>
          <a:bodyPr/>
          <a:lstStyle/>
          <a:p>
            <a:pPr marL="0" indent="0">
              <a:buNone/>
            </a:pPr>
            <a:r>
              <a:rPr lang="sk-SK" b="1" dirty="0" smtClean="0">
                <a:solidFill>
                  <a:schemeClr val="bg1">
                    <a:lumMod val="65000"/>
                  </a:schemeClr>
                </a:solidFill>
                <a:latin typeface="+mj-lt"/>
                <a:ea typeface="+mj-ea"/>
                <a:cs typeface="+mj-cs"/>
              </a:rPr>
              <a:t>Prioritná </a:t>
            </a:r>
            <a:r>
              <a:rPr lang="sk-SK" b="1" dirty="0">
                <a:solidFill>
                  <a:schemeClr val="bg1">
                    <a:lumMod val="65000"/>
                  </a:schemeClr>
                </a:solidFill>
                <a:latin typeface="+mj-lt"/>
                <a:ea typeface="+mj-ea"/>
                <a:cs typeface="+mj-cs"/>
              </a:rPr>
              <a:t>os 1 </a:t>
            </a:r>
          </a:p>
          <a:p>
            <a:pPr marL="0" indent="0" algn="just">
              <a:buNone/>
            </a:pPr>
            <a:r>
              <a:rPr lang="sk-SK" b="1" dirty="0">
                <a:solidFill>
                  <a:srgbClr val="55B848"/>
                </a:solidFill>
                <a:cs typeface="Tahoma" pitchFamily="34" charset="0"/>
              </a:rPr>
              <a:t>UDRŽATEĽNÉ VYUŽÍVANIE PRÍRODNÝCH ZDROJOV PROSTREDNÍCTVOM ROZVOJA ENVIRONMENTÁLNEJ </a:t>
            </a:r>
            <a:r>
              <a:rPr lang="sk-SK" b="1" dirty="0" smtClean="0">
                <a:solidFill>
                  <a:srgbClr val="55B848"/>
                </a:solidFill>
                <a:cs typeface="Tahoma" pitchFamily="34" charset="0"/>
              </a:rPr>
              <a:t>INFRAŠTRUKTÚRY  (1 441,7 mil. €)</a:t>
            </a:r>
            <a:endParaRPr lang="sk-SK" b="1" dirty="0">
              <a:solidFill>
                <a:srgbClr val="55B848"/>
              </a:solidFill>
              <a:cs typeface="Tahoma" pitchFamily="34" charset="0"/>
            </a:endParaRPr>
          </a:p>
          <a:p>
            <a:pPr marL="0" indent="0">
              <a:spcBef>
                <a:spcPts val="0"/>
              </a:spcBef>
              <a:buNone/>
            </a:pPr>
            <a:endParaRPr lang="sk-SK" sz="1800" b="1" dirty="0" smtClean="0">
              <a:ln w="0"/>
              <a:cs typeface="Arial"/>
            </a:endParaRPr>
          </a:p>
          <a:p>
            <a:pPr algn="just">
              <a:spcBef>
                <a:spcPts val="0"/>
              </a:spcBef>
              <a:spcAft>
                <a:spcPts val="600"/>
              </a:spcAft>
            </a:pPr>
            <a:r>
              <a:rPr lang="sk-SK" sz="1600" b="1" dirty="0" smtClean="0">
                <a:ln w="0"/>
                <a:cs typeface="Arial"/>
              </a:rPr>
              <a:t>Investičná priorita 1.1 </a:t>
            </a:r>
            <a:r>
              <a:rPr lang="sk-SK" sz="1600" b="1" dirty="0">
                <a:ln w="0"/>
                <a:cs typeface="Arial"/>
              </a:rPr>
              <a:t>– Investovanie do sektora </a:t>
            </a:r>
            <a:r>
              <a:rPr lang="sk-SK" sz="1600" b="1" u="sng" dirty="0">
                <a:ln w="0"/>
                <a:cs typeface="Arial"/>
              </a:rPr>
              <a:t>odpadového hospodárstva </a:t>
            </a:r>
            <a:r>
              <a:rPr lang="sk-SK" sz="1600" b="1" dirty="0">
                <a:ln w="0"/>
                <a:cs typeface="Arial"/>
              </a:rPr>
              <a:t>s cieľom splniť požiadavky environmentálneho acquis </a:t>
            </a:r>
            <a:r>
              <a:rPr lang="sk-SK" sz="1600" b="1" dirty="0" smtClean="0">
                <a:ln w="0"/>
                <a:cs typeface="Arial"/>
              </a:rPr>
              <a:t>Únie a pokryť potreby, ktoré členské štáty špecifikovali v súvislosti s investíciami nad rámec uvedených požiadaviek (</a:t>
            </a:r>
            <a:r>
              <a:rPr lang="sk-SK" sz="1600" b="1" dirty="0">
                <a:ln w="0"/>
                <a:cs typeface="Arial"/>
              </a:rPr>
              <a:t>402,8 </a:t>
            </a:r>
            <a:r>
              <a:rPr lang="sk-SK" sz="1600" b="1" dirty="0" smtClean="0">
                <a:ln w="0"/>
                <a:cs typeface="Arial"/>
              </a:rPr>
              <a:t>mil. €)</a:t>
            </a:r>
          </a:p>
          <a:p>
            <a:pPr algn="just">
              <a:spcBef>
                <a:spcPts val="600"/>
              </a:spcBef>
              <a:spcAft>
                <a:spcPts val="600"/>
              </a:spcAft>
            </a:pPr>
            <a:r>
              <a:rPr lang="sk-SK" sz="1600" b="1" dirty="0" smtClean="0">
                <a:ln w="0"/>
                <a:solidFill>
                  <a:schemeClr val="tx1">
                    <a:lumMod val="65000"/>
                    <a:lumOff val="35000"/>
                  </a:schemeClr>
                </a:solidFill>
                <a:cs typeface="Arial"/>
              </a:rPr>
              <a:t>Investičná </a:t>
            </a:r>
            <a:r>
              <a:rPr lang="sk-SK" sz="1600" b="1" dirty="0">
                <a:ln w="0"/>
                <a:solidFill>
                  <a:schemeClr val="tx1">
                    <a:lumMod val="65000"/>
                    <a:lumOff val="35000"/>
                  </a:schemeClr>
                </a:solidFill>
                <a:cs typeface="Arial"/>
              </a:rPr>
              <a:t>priorita </a:t>
            </a:r>
            <a:r>
              <a:rPr lang="sk-SK" sz="1600" b="1" dirty="0" smtClean="0">
                <a:ln w="0"/>
                <a:solidFill>
                  <a:schemeClr val="tx1">
                    <a:lumMod val="65000"/>
                    <a:lumOff val="35000"/>
                  </a:schemeClr>
                </a:solidFill>
                <a:cs typeface="Arial"/>
              </a:rPr>
              <a:t>1.2 </a:t>
            </a:r>
            <a:r>
              <a:rPr lang="sk-SK" sz="1600" b="1" dirty="0">
                <a:ln w="0"/>
                <a:solidFill>
                  <a:schemeClr val="tx1">
                    <a:lumMod val="65000"/>
                    <a:lumOff val="35000"/>
                  </a:schemeClr>
                </a:solidFill>
                <a:cs typeface="Arial"/>
              </a:rPr>
              <a:t>– Investovanie do sektora </a:t>
            </a:r>
            <a:r>
              <a:rPr lang="sk-SK" sz="1600" b="1" u="sng" dirty="0" smtClean="0">
                <a:ln w="0"/>
                <a:solidFill>
                  <a:schemeClr val="tx1">
                    <a:lumMod val="65000"/>
                    <a:lumOff val="35000"/>
                  </a:schemeClr>
                </a:solidFill>
                <a:cs typeface="Arial"/>
              </a:rPr>
              <a:t>vodného </a:t>
            </a:r>
            <a:r>
              <a:rPr lang="sk-SK" sz="1600" b="1" u="sng" dirty="0">
                <a:ln w="0"/>
                <a:solidFill>
                  <a:schemeClr val="tx1">
                    <a:lumMod val="65000"/>
                    <a:lumOff val="35000"/>
                  </a:schemeClr>
                </a:solidFill>
                <a:cs typeface="Arial"/>
              </a:rPr>
              <a:t>hospodárstva </a:t>
            </a:r>
            <a:r>
              <a:rPr lang="sk-SK" sz="1600" b="1" dirty="0">
                <a:ln w="0"/>
                <a:solidFill>
                  <a:schemeClr val="tx1">
                    <a:lumMod val="65000"/>
                    <a:lumOff val="35000"/>
                  </a:schemeClr>
                </a:solidFill>
                <a:cs typeface="Arial"/>
              </a:rPr>
              <a:t>s cieľom splniť požiadavky environmentálneho acquis Únie a pokryť potreby, ktoré členské štáty špecifikovali v súvislosti s investíciami nad rámec uvedených požiadaviek  </a:t>
            </a:r>
            <a:r>
              <a:rPr lang="sk-SK" sz="1600" b="1" dirty="0" smtClean="0">
                <a:ln w="0"/>
                <a:solidFill>
                  <a:schemeClr val="tx1">
                    <a:lumMod val="65000"/>
                    <a:lumOff val="35000"/>
                  </a:schemeClr>
                </a:solidFill>
                <a:cs typeface="Arial"/>
              </a:rPr>
              <a:t>(519,1 mil. €)</a:t>
            </a:r>
          </a:p>
          <a:p>
            <a:pPr algn="just">
              <a:spcAft>
                <a:spcPts val="600"/>
              </a:spcAft>
            </a:pPr>
            <a:r>
              <a:rPr lang="sk-SK" sz="1600" b="1" dirty="0">
                <a:ln w="0"/>
                <a:solidFill>
                  <a:schemeClr val="tx1">
                    <a:lumMod val="65000"/>
                    <a:lumOff val="35000"/>
                  </a:schemeClr>
                </a:solidFill>
                <a:cs typeface="Arial"/>
              </a:rPr>
              <a:t>Investičná priorita </a:t>
            </a:r>
            <a:r>
              <a:rPr lang="sk-SK" sz="1600" b="1" dirty="0" smtClean="0">
                <a:ln w="0"/>
                <a:solidFill>
                  <a:schemeClr val="tx1">
                    <a:lumMod val="65000"/>
                    <a:lumOff val="35000"/>
                  </a:schemeClr>
                </a:solidFill>
                <a:cs typeface="Arial"/>
              </a:rPr>
              <a:t>1.3 </a:t>
            </a:r>
            <a:r>
              <a:rPr lang="sk-SK" sz="1600" b="1" dirty="0">
                <a:ln w="0"/>
                <a:solidFill>
                  <a:schemeClr val="tx1">
                    <a:lumMod val="65000"/>
                    <a:lumOff val="35000"/>
                  </a:schemeClr>
                </a:solidFill>
                <a:cs typeface="Arial"/>
              </a:rPr>
              <a:t>– </a:t>
            </a:r>
            <a:r>
              <a:rPr lang="sk-SK" sz="1600" b="1" u="sng" dirty="0">
                <a:ln w="0"/>
                <a:solidFill>
                  <a:schemeClr val="tx1">
                    <a:lumMod val="65000"/>
                    <a:lumOff val="35000"/>
                  </a:schemeClr>
                </a:solidFill>
                <a:cs typeface="Arial"/>
              </a:rPr>
              <a:t>Ochrana a obnova biodiverzity</a:t>
            </a:r>
            <a:r>
              <a:rPr lang="sk-SK" sz="1600" b="1" dirty="0">
                <a:ln w="0"/>
                <a:solidFill>
                  <a:schemeClr val="tx1">
                    <a:lumMod val="65000"/>
                    <a:lumOff val="35000"/>
                  </a:schemeClr>
                </a:solidFill>
                <a:cs typeface="Arial"/>
              </a:rPr>
              <a:t> a pôdy a podpora ekosystémových </a:t>
            </a:r>
            <a:r>
              <a:rPr lang="sk-SK" sz="1600" b="1" dirty="0" smtClean="0">
                <a:ln w="0"/>
                <a:solidFill>
                  <a:schemeClr val="tx1">
                    <a:lumMod val="65000"/>
                    <a:lumOff val="35000"/>
                  </a:schemeClr>
                </a:solidFill>
                <a:cs typeface="Arial"/>
              </a:rPr>
              <a:t>služieb, </a:t>
            </a:r>
            <a:r>
              <a:rPr lang="sk-SK" sz="1600" b="1" dirty="0">
                <a:ln w="0"/>
                <a:solidFill>
                  <a:schemeClr val="tx1">
                    <a:lumMod val="65000"/>
                    <a:lumOff val="35000"/>
                  </a:schemeClr>
                </a:solidFill>
                <a:cs typeface="Arial"/>
              </a:rPr>
              <a:t>a to aj prostredníctvom sústavy Natura 2000 a zelenej infraštruktúry </a:t>
            </a:r>
            <a:r>
              <a:rPr lang="sk-SK" sz="1600" b="1" dirty="0" smtClean="0">
                <a:ln w="0"/>
                <a:solidFill>
                  <a:schemeClr val="tx1">
                    <a:lumMod val="65000"/>
                    <a:lumOff val="35000"/>
                  </a:schemeClr>
                </a:solidFill>
                <a:cs typeface="Arial"/>
              </a:rPr>
              <a:t> (129,3 mil. €)</a:t>
            </a:r>
          </a:p>
          <a:p>
            <a:pPr algn="just"/>
            <a:r>
              <a:rPr lang="sk-SK" sz="1600" b="1" dirty="0">
                <a:ln w="0"/>
                <a:solidFill>
                  <a:schemeClr val="tx1">
                    <a:lumMod val="65000"/>
                    <a:lumOff val="35000"/>
                  </a:schemeClr>
                </a:solidFill>
                <a:cs typeface="Arial"/>
              </a:rPr>
              <a:t>Investičná priorita </a:t>
            </a:r>
            <a:r>
              <a:rPr lang="sk-SK" sz="1600" b="1" dirty="0" smtClean="0">
                <a:ln w="0"/>
                <a:solidFill>
                  <a:schemeClr val="tx1">
                    <a:lumMod val="65000"/>
                    <a:lumOff val="35000"/>
                  </a:schemeClr>
                </a:solidFill>
                <a:cs typeface="Arial"/>
              </a:rPr>
              <a:t>1.4 </a:t>
            </a:r>
            <a:r>
              <a:rPr lang="sk-SK" sz="1600" b="1" dirty="0">
                <a:ln w="0"/>
                <a:solidFill>
                  <a:schemeClr val="tx1">
                    <a:lumMod val="65000"/>
                    <a:lumOff val="35000"/>
                  </a:schemeClr>
                </a:solidFill>
                <a:cs typeface="Arial"/>
              </a:rPr>
              <a:t>– Prijatie opatrení na zlepšenie mestského prostredia, revitalizácie miest, oživenia a </a:t>
            </a:r>
            <a:r>
              <a:rPr lang="sk-SK" sz="1600" b="1" u="sng" dirty="0">
                <a:ln w="0"/>
                <a:solidFill>
                  <a:schemeClr val="tx1">
                    <a:lumMod val="65000"/>
                    <a:lumOff val="35000"/>
                  </a:schemeClr>
                </a:solidFill>
                <a:cs typeface="Arial"/>
              </a:rPr>
              <a:t>dekontaminácie opustených priemyselných areálov </a:t>
            </a:r>
            <a:r>
              <a:rPr lang="sk-SK" sz="1600" b="1" dirty="0">
                <a:ln w="0"/>
                <a:solidFill>
                  <a:schemeClr val="tx1">
                    <a:lumMod val="65000"/>
                    <a:lumOff val="35000"/>
                  </a:schemeClr>
                </a:solidFill>
                <a:cs typeface="Arial"/>
              </a:rPr>
              <a:t>(vrátane oblastí, ktoré prechádzajú zmenou), </a:t>
            </a:r>
            <a:r>
              <a:rPr lang="sk-SK" sz="1600" b="1" u="sng" dirty="0">
                <a:ln w="0"/>
                <a:solidFill>
                  <a:schemeClr val="tx1">
                    <a:lumMod val="65000"/>
                    <a:lumOff val="35000"/>
                  </a:schemeClr>
                </a:solidFill>
                <a:cs typeface="Arial"/>
              </a:rPr>
              <a:t>zníženie miery znečistenia ovzdušia </a:t>
            </a:r>
            <a:r>
              <a:rPr lang="sk-SK" sz="1600" b="1" dirty="0">
                <a:ln w="0"/>
                <a:solidFill>
                  <a:schemeClr val="tx1">
                    <a:lumMod val="65000"/>
                    <a:lumOff val="35000"/>
                  </a:schemeClr>
                </a:solidFill>
                <a:cs typeface="Arial"/>
              </a:rPr>
              <a:t>a podpory opatrení na zníženie </a:t>
            </a:r>
            <a:r>
              <a:rPr lang="sk-SK" sz="1600" b="1" dirty="0" smtClean="0">
                <a:ln w="0"/>
                <a:solidFill>
                  <a:schemeClr val="tx1">
                    <a:lumMod val="65000"/>
                    <a:lumOff val="35000"/>
                  </a:schemeClr>
                </a:solidFill>
                <a:cs typeface="Arial"/>
              </a:rPr>
              <a:t>hluku (</a:t>
            </a:r>
            <a:r>
              <a:rPr lang="sk-SK" sz="1600" b="1" dirty="0">
                <a:ln w="0"/>
                <a:solidFill>
                  <a:schemeClr val="tx1">
                    <a:lumMod val="65000"/>
                    <a:lumOff val="35000"/>
                  </a:schemeClr>
                </a:solidFill>
                <a:cs typeface="Arial"/>
              </a:rPr>
              <a:t>390,4 </a:t>
            </a:r>
            <a:r>
              <a:rPr lang="sk-SK" sz="1600" b="1" dirty="0" smtClean="0">
                <a:ln w="0"/>
                <a:solidFill>
                  <a:schemeClr val="tx1">
                    <a:lumMod val="65000"/>
                    <a:lumOff val="35000"/>
                  </a:schemeClr>
                </a:solidFill>
                <a:cs typeface="Arial"/>
              </a:rPr>
              <a:t>mil. €)</a:t>
            </a:r>
          </a:p>
          <a:p>
            <a:pPr marL="0" indent="0">
              <a:buNone/>
            </a:pPr>
            <a:endParaRPr lang="sk-SK" sz="1200" b="1" dirty="0" smtClean="0">
              <a:ln w="0"/>
              <a:solidFill>
                <a:schemeClr val="bg1">
                  <a:lumMod val="50000"/>
                </a:schemeClr>
              </a:solidFill>
              <a:effectLst>
                <a:outerShdw blurRad="38100" dist="38100" dir="2700000" algn="tl">
                  <a:srgbClr val="000000">
                    <a:alpha val="43137"/>
                  </a:srgbClr>
                </a:outerShdw>
              </a:effectLst>
              <a:cs typeface="Arial"/>
            </a:endParaRPr>
          </a:p>
          <a:p>
            <a:pPr marL="0" indent="0">
              <a:buNone/>
            </a:pPr>
            <a:r>
              <a:rPr lang="sk-SK" sz="1800" dirty="0" smtClean="0">
                <a:ln w="0"/>
                <a:cs typeface="Arial"/>
              </a:rPr>
              <a:t>	</a:t>
            </a:r>
            <a:endParaRPr lang="sk-SK" sz="1800" b="1" dirty="0">
              <a:solidFill>
                <a:srgbClr val="55B848"/>
              </a:solidFill>
              <a:effectLst>
                <a:outerShdw blurRad="38100" dist="38100" dir="2700000" algn="tl">
                  <a:srgbClr val="000000">
                    <a:alpha val="43137"/>
                  </a:srgbClr>
                </a:outerShdw>
              </a:effectLst>
            </a:endParaRPr>
          </a:p>
        </p:txBody>
      </p:sp>
      <p:sp>
        <p:nvSpPr>
          <p:cNvPr id="4" name="Zástupný symbol čísla snímky 3"/>
          <p:cNvSpPr>
            <a:spLocks noGrp="1"/>
          </p:cNvSpPr>
          <p:nvPr>
            <p:ph type="sldNum" sz="quarter" idx="12"/>
          </p:nvPr>
        </p:nvSpPr>
        <p:spPr/>
        <p:txBody>
          <a:bodyPr/>
          <a:lstStyle/>
          <a:p>
            <a:fld id="{8EF97D0C-7238-4109-A26B-BD75EB33D0D4}" type="slidenum">
              <a:rPr lang="sk-SK" smtClean="0"/>
              <a:pPr/>
              <a:t>4</a:t>
            </a:fld>
            <a:endParaRPr lang="sk-SK" dirty="0"/>
          </a:p>
        </p:txBody>
      </p:sp>
    </p:spTree>
    <p:extLst>
      <p:ext uri="{BB962C8B-B14F-4D97-AF65-F5344CB8AC3E}">
        <p14:creationId xmlns:p14="http://schemas.microsoft.com/office/powerpoint/2010/main" val="4270549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67544" y="1340768"/>
            <a:ext cx="8363272" cy="4896544"/>
          </a:xfrm>
        </p:spPr>
        <p:txBody>
          <a:bodyPr/>
          <a:lstStyle/>
          <a:p>
            <a:pPr marL="0" indent="0">
              <a:buNone/>
            </a:pPr>
            <a:r>
              <a:rPr lang="sk-SK" sz="1600" b="1" dirty="0" smtClean="0"/>
              <a:t>A. Prieskum</a:t>
            </a:r>
            <a:r>
              <a:rPr lang="sk-SK" sz="1600" b="1" dirty="0"/>
              <a:t>, sanácia a monitorovanie environmentálnych záťaží v mestskom prostredí, ako aj v opustených priemyselných lokalitách (vrátane oblastí, ktoré prechádzajú zmenou</a:t>
            </a:r>
            <a:r>
              <a:rPr lang="sk-SK" sz="1600" b="1" dirty="0" smtClean="0"/>
              <a:t>)</a:t>
            </a:r>
          </a:p>
          <a:p>
            <a:pPr lvl="0" algn="just">
              <a:spcBef>
                <a:spcPts val="1200"/>
              </a:spcBef>
              <a:buFont typeface="Wingdings" panose="05000000000000000000" pitchFamily="2" charset="2"/>
              <a:buChar char="§"/>
            </a:pPr>
            <a:r>
              <a:rPr lang="sk-SK" sz="1600" dirty="0" smtClean="0"/>
              <a:t>základom </a:t>
            </a:r>
            <a:r>
              <a:rPr lang="sk-SK" sz="1600" dirty="0"/>
              <a:t>pre vymedzenie oprávnených prijímateľov v oblasti sanácie environmentálnych záťaží  je </a:t>
            </a:r>
            <a:r>
              <a:rPr lang="sk-SK" sz="1600" b="1" dirty="0"/>
              <a:t>rešpektovanie princípu „znečisťovateľ platí“ </a:t>
            </a:r>
            <a:r>
              <a:rPr lang="sk-SK" sz="1600" dirty="0"/>
              <a:t>(horizontálny princíp práva EÚ) a právne predpisy SR v danej oblasti </a:t>
            </a:r>
            <a:r>
              <a:rPr lang="sk-SK" sz="1600" dirty="0" smtClean="0"/>
              <a:t>zákona </a:t>
            </a:r>
            <a:r>
              <a:rPr lang="sk-SK" sz="1600" dirty="0"/>
              <a:t>č. 409/2011 Z</a:t>
            </a:r>
            <a:r>
              <a:rPr lang="sk-SK" sz="1600" dirty="0" smtClean="0"/>
              <a:t>. z</a:t>
            </a:r>
            <a:r>
              <a:rPr lang="sk-SK" sz="1600" dirty="0"/>
              <a:t>. o niektorých opatreniach na úseku environmentálnej záťaže a o zmene a doplnení niektorých zákonov; zákon č. 569/2007 Z</a:t>
            </a:r>
            <a:r>
              <a:rPr lang="sk-SK" sz="1600" dirty="0" smtClean="0"/>
              <a:t>. z</a:t>
            </a:r>
            <a:r>
              <a:rPr lang="sk-SK" sz="1600" dirty="0"/>
              <a:t>. (geologický zákon) v znení neskorších predpisov);   </a:t>
            </a:r>
          </a:p>
          <a:p>
            <a:pPr marL="0" indent="0" algn="just">
              <a:spcBef>
                <a:spcPts val="1200"/>
              </a:spcBef>
              <a:buNone/>
            </a:pPr>
            <a:r>
              <a:rPr lang="sk-SK" sz="1600" u="sng" dirty="0" smtClean="0"/>
              <a:t>Oprávnení </a:t>
            </a:r>
            <a:r>
              <a:rPr lang="sk-SK" sz="1600" u="sng" dirty="0"/>
              <a:t>prijímatelia:</a:t>
            </a:r>
          </a:p>
          <a:p>
            <a:pPr algn="just">
              <a:buFont typeface="Calibri" panose="020F0502020204030204" pitchFamily="34" charset="0"/>
              <a:buChar char="‐"/>
            </a:pPr>
            <a:r>
              <a:rPr lang="sk-SK" sz="1600" dirty="0" smtClean="0"/>
              <a:t>subjekty</a:t>
            </a:r>
            <a:r>
              <a:rPr lang="sk-SK" sz="1600" dirty="0"/>
              <a:t>, na ktoré prechádza povinnosť odstrániť environmentálnu záťaž v prípade, ak pôvodca environmentálnej záťaže zanikol alebo zomrel a nie je možné určiť povinnú osobu (</a:t>
            </a:r>
            <a:r>
              <a:rPr lang="sk-SK" sz="1600" dirty="0" smtClean="0"/>
              <a:t>podľa </a:t>
            </a:r>
            <a:r>
              <a:rPr lang="sk-SK" sz="1600" dirty="0"/>
              <a:t>§ 5</a:t>
            </a:r>
            <a:r>
              <a:rPr lang="sk-SK" sz="1600" dirty="0" smtClean="0"/>
              <a:t> zákona o záťažiach </a:t>
            </a:r>
            <a:r>
              <a:rPr lang="sk-SK" sz="1600" dirty="0"/>
              <a:t>č. 409/2011 Z. z.) v súlade s princípom znečisťovateľ platí. V súčasnosti je v súlade s uvedeným zákonom takýmto subjektom </a:t>
            </a:r>
            <a:r>
              <a:rPr lang="sk-SK" sz="1600" u="sng" dirty="0"/>
              <a:t>ministerstvo určené uznesením vlády Slovenskej republiky</a:t>
            </a:r>
            <a:r>
              <a:rPr lang="sk-SK" sz="1600" dirty="0"/>
              <a:t>.</a:t>
            </a:r>
          </a:p>
          <a:p>
            <a:pPr algn="just">
              <a:buFont typeface="Calibri" panose="020F0502020204030204" pitchFamily="34" charset="0"/>
              <a:buChar char="‐"/>
            </a:pPr>
            <a:r>
              <a:rPr lang="sk-SK" sz="1600" dirty="0"/>
              <a:t>organizácia poverená výkonom národného monitorovania geologických faktorov životného prostredia </a:t>
            </a:r>
            <a:r>
              <a:rPr lang="sk-SK" sz="1600" dirty="0" smtClean="0"/>
              <a:t>(Podľa </a:t>
            </a:r>
            <a:r>
              <a:rPr lang="sk-SK" sz="1600" dirty="0"/>
              <a:t>geologického </a:t>
            </a:r>
            <a:r>
              <a:rPr lang="sk-SK" sz="1600" dirty="0" smtClean="0"/>
              <a:t>zákona (podľa </a:t>
            </a:r>
            <a:r>
              <a:rPr lang="sk-SK" sz="1600" dirty="0"/>
              <a:t>§ 36, ods. 1 pís. x) zákona o geologických prácach (geologický zákon) je týmto subjektom </a:t>
            </a:r>
            <a:r>
              <a:rPr lang="sk-SK" sz="1600" u="sng" dirty="0"/>
              <a:t>Štátny geologický ústav Dionýza Štúra</a:t>
            </a:r>
            <a:r>
              <a:rPr lang="sk-SK" sz="1600" dirty="0"/>
              <a:t>, ktorý vykonáva národné monitorovanie geologických faktorov životného prostredia)</a:t>
            </a:r>
          </a:p>
          <a:p>
            <a:pPr algn="just">
              <a:buFont typeface="Calibri" panose="020F0502020204030204" pitchFamily="34" charset="0"/>
              <a:buChar char="‐"/>
            </a:pPr>
            <a:endParaRPr lang="sk-SK" sz="1600" dirty="0"/>
          </a:p>
          <a:p>
            <a:pPr marL="0" indent="0">
              <a:buNone/>
            </a:pPr>
            <a:endParaRPr lang="sk-SK" sz="1800" dirty="0" smtClean="0">
              <a:ln w="0"/>
              <a:solidFill>
                <a:srgbClr val="448CCA"/>
              </a:solidFill>
              <a:cs typeface="Arial"/>
            </a:endParaRPr>
          </a:p>
        </p:txBody>
      </p:sp>
      <p:sp>
        <p:nvSpPr>
          <p:cNvPr id="4" name="Zástupný symbol čísla snímky 3"/>
          <p:cNvSpPr>
            <a:spLocks noGrp="1"/>
          </p:cNvSpPr>
          <p:nvPr>
            <p:ph type="sldNum" sz="quarter" idx="12"/>
          </p:nvPr>
        </p:nvSpPr>
        <p:spPr/>
        <p:txBody>
          <a:bodyPr/>
          <a:lstStyle/>
          <a:p>
            <a:fld id="{8EF97D0C-7238-4109-A26B-BD75EB33D0D4}" type="slidenum">
              <a:rPr lang="sk-SK" smtClean="0"/>
              <a:pPr/>
              <a:t>40</a:t>
            </a:fld>
            <a:endParaRPr lang="sk-SK" dirty="0"/>
          </a:p>
        </p:txBody>
      </p:sp>
    </p:spTree>
    <p:extLst>
      <p:ext uri="{BB962C8B-B14F-4D97-AF65-F5344CB8AC3E}">
        <p14:creationId xmlns:p14="http://schemas.microsoft.com/office/powerpoint/2010/main" val="961643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539552" y="1412776"/>
            <a:ext cx="8229600" cy="5256584"/>
          </a:xfrm>
        </p:spPr>
        <p:txBody>
          <a:bodyPr/>
          <a:lstStyle/>
          <a:p>
            <a:pPr marL="0" indent="0">
              <a:buNone/>
            </a:pPr>
            <a:r>
              <a:rPr lang="sk-SK" sz="1600" b="1" dirty="0"/>
              <a:t>B. Zlepšenie informovanosti o problematike environmentálnych </a:t>
            </a:r>
            <a:r>
              <a:rPr lang="sk-SK" sz="1600" b="1" dirty="0" smtClean="0"/>
              <a:t>záťaží</a:t>
            </a:r>
          </a:p>
          <a:p>
            <a:pPr marL="0" indent="0" algn="just">
              <a:spcBef>
                <a:spcPts val="1200"/>
              </a:spcBef>
              <a:buNone/>
            </a:pPr>
            <a:r>
              <a:rPr lang="sk-SK" sz="1600" dirty="0" smtClean="0"/>
              <a:t>Aktivity </a:t>
            </a:r>
            <a:r>
              <a:rPr lang="sk-SK" sz="1600" dirty="0"/>
              <a:t>zlepšenia informovanosti o problematike environmentálnych záťaží budú priamo nadväzovať na aktivity prieskumu, sanácie a monitorovania environmentálnych záťaží </a:t>
            </a:r>
            <a:r>
              <a:rPr lang="sk-SK" sz="1600" dirty="0" smtClean="0"/>
              <a:t>v </a:t>
            </a:r>
            <a:r>
              <a:rPr lang="sk-SK" sz="1600" dirty="0"/>
              <a:t>mestskom prostredí, ako aj v opustených priemyselných lokalitách (vrátane oblastí, ktoré prechádzajú zmenou). Cieľom informačných aktivít je zvýšenie povedomia širokej verejnosti o problematike environmentálnych záťaží, vrátane ich sanácie a neskoršieho monitorovania</a:t>
            </a:r>
            <a:r>
              <a:rPr lang="sk-SK" sz="1600" dirty="0" smtClean="0"/>
              <a:t>.</a:t>
            </a:r>
            <a:endParaRPr lang="sk-SK" sz="1600" dirty="0"/>
          </a:p>
          <a:p>
            <a:pPr marL="0" indent="0" algn="just">
              <a:spcBef>
                <a:spcPts val="1200"/>
              </a:spcBef>
              <a:buNone/>
            </a:pPr>
            <a:r>
              <a:rPr lang="sk-SK" sz="1600" u="sng" dirty="0" smtClean="0"/>
              <a:t>Oprávnení </a:t>
            </a:r>
            <a:r>
              <a:rPr lang="sk-SK" sz="1600" u="sng" dirty="0"/>
              <a:t>prijímatelia:</a:t>
            </a:r>
          </a:p>
          <a:p>
            <a:pPr lvl="0">
              <a:buFont typeface="Calibri" panose="020F0502020204030204" pitchFamily="34" charset="0"/>
              <a:buChar char="‐"/>
            </a:pPr>
            <a:r>
              <a:rPr lang="sk-SK" sz="1600" dirty="0"/>
              <a:t>Slovenská agentúra životného prostredia v rámci národného projektu;</a:t>
            </a:r>
          </a:p>
          <a:p>
            <a:pPr lvl="0">
              <a:buFont typeface="Calibri" panose="020F0502020204030204" pitchFamily="34" charset="0"/>
              <a:buChar char="‐"/>
            </a:pPr>
            <a:r>
              <a:rPr lang="sk-SK" sz="1600" dirty="0"/>
              <a:t>subjekty ústrednej správy s pôsobnosťou v oblasti tvorby a ochrany životného prostredia;</a:t>
            </a:r>
          </a:p>
          <a:p>
            <a:pPr lvl="0">
              <a:buFont typeface="Calibri" panose="020F0502020204030204" pitchFamily="34" charset="0"/>
              <a:buChar char="‐"/>
            </a:pPr>
            <a:r>
              <a:rPr lang="sk-SK" sz="1600" dirty="0"/>
              <a:t>subjekty územnej samosprávy;</a:t>
            </a:r>
          </a:p>
          <a:p>
            <a:pPr lvl="0">
              <a:buFont typeface="Calibri" panose="020F0502020204030204" pitchFamily="34" charset="0"/>
              <a:buChar char="‐"/>
            </a:pPr>
            <a:r>
              <a:rPr lang="sk-SK" sz="1600" dirty="0"/>
              <a:t>neziskové organizácie poskytujúce všeobecne prospešné služby v oblasti tvorby a ochrany životného prostredia;</a:t>
            </a:r>
          </a:p>
          <a:p>
            <a:pPr lvl="0">
              <a:buFont typeface="Calibri" panose="020F0502020204030204" pitchFamily="34" charset="0"/>
              <a:buChar char="‐"/>
            </a:pPr>
            <a:r>
              <a:rPr lang="sk-SK" sz="1600" dirty="0"/>
              <a:t>nadácie v oblasti tvorby a ochrany životného prostredia;</a:t>
            </a:r>
          </a:p>
          <a:p>
            <a:pPr>
              <a:buFont typeface="Calibri" panose="020F0502020204030204" pitchFamily="34" charset="0"/>
              <a:buChar char="‐"/>
            </a:pPr>
            <a:r>
              <a:rPr lang="sk-SK" sz="1600" dirty="0"/>
              <a:t>združenia fyzických alebo právnických osôb v oblasti tvorby a ochrany životného prostredia.</a:t>
            </a:r>
          </a:p>
          <a:p>
            <a:pPr marL="0" indent="0">
              <a:buNone/>
            </a:pPr>
            <a:endParaRPr lang="sk-SK" dirty="0"/>
          </a:p>
        </p:txBody>
      </p:sp>
      <p:sp>
        <p:nvSpPr>
          <p:cNvPr id="4" name="Zástupný symbol čísla snímky 3"/>
          <p:cNvSpPr>
            <a:spLocks noGrp="1"/>
          </p:cNvSpPr>
          <p:nvPr>
            <p:ph type="sldNum" sz="quarter" idx="12"/>
          </p:nvPr>
        </p:nvSpPr>
        <p:spPr/>
        <p:txBody>
          <a:bodyPr/>
          <a:lstStyle/>
          <a:p>
            <a:fld id="{8EF97D0C-7238-4109-A26B-BD75EB33D0D4}" type="slidenum">
              <a:rPr lang="sk-SK" smtClean="0"/>
              <a:pPr/>
              <a:t>41</a:t>
            </a:fld>
            <a:endParaRPr lang="sk-SK" dirty="0"/>
          </a:p>
        </p:txBody>
      </p:sp>
    </p:spTree>
    <p:extLst>
      <p:ext uri="{BB962C8B-B14F-4D97-AF65-F5344CB8AC3E}">
        <p14:creationId xmlns:p14="http://schemas.microsoft.com/office/powerpoint/2010/main" val="12130697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67544" y="1412776"/>
            <a:ext cx="8229600" cy="4943574"/>
          </a:xfrm>
        </p:spPr>
        <p:txBody>
          <a:bodyPr/>
          <a:lstStyle/>
          <a:p>
            <a:pPr marL="0" indent="0">
              <a:buNone/>
            </a:pPr>
            <a:r>
              <a:rPr lang="sk-SK" b="1" dirty="0" smtClean="0">
                <a:solidFill>
                  <a:schemeClr val="bg1">
                    <a:lumMod val="65000"/>
                  </a:schemeClr>
                </a:solidFill>
                <a:latin typeface="+mj-lt"/>
                <a:ea typeface="+mj-ea"/>
                <a:cs typeface="+mj-cs"/>
              </a:rPr>
              <a:t>Prioritná </a:t>
            </a:r>
            <a:r>
              <a:rPr lang="sk-SK" b="1" dirty="0">
                <a:solidFill>
                  <a:schemeClr val="bg1">
                    <a:lumMod val="65000"/>
                  </a:schemeClr>
                </a:solidFill>
                <a:latin typeface="+mj-lt"/>
                <a:ea typeface="+mj-ea"/>
                <a:cs typeface="+mj-cs"/>
              </a:rPr>
              <a:t>os 2 </a:t>
            </a:r>
          </a:p>
          <a:p>
            <a:pPr marL="0" indent="0" algn="just">
              <a:buNone/>
            </a:pPr>
            <a:r>
              <a:rPr lang="sk-SK" sz="1900" b="1" dirty="0">
                <a:solidFill>
                  <a:srgbClr val="55B848"/>
                </a:solidFill>
                <a:cs typeface="Tahoma" pitchFamily="34" charset="0"/>
              </a:rPr>
              <a:t>ADAPTÁCIA NA NEPRIAZNIVÉ DÔSLEDKY ZMENY KLÍMY SO ZAMERANÍM </a:t>
            </a:r>
            <a:br>
              <a:rPr lang="sk-SK" sz="1900" b="1" dirty="0">
                <a:solidFill>
                  <a:srgbClr val="55B848"/>
                </a:solidFill>
                <a:cs typeface="Tahoma" pitchFamily="34" charset="0"/>
              </a:rPr>
            </a:br>
            <a:r>
              <a:rPr lang="sk-SK" sz="1900" b="1" dirty="0">
                <a:solidFill>
                  <a:srgbClr val="55B848"/>
                </a:solidFill>
                <a:cs typeface="Tahoma" pitchFamily="34" charset="0"/>
              </a:rPr>
              <a:t>NA OCHRANU PRED </a:t>
            </a:r>
            <a:r>
              <a:rPr lang="sk-SK" sz="1900" b="1" dirty="0" smtClean="0">
                <a:solidFill>
                  <a:srgbClr val="55B848"/>
                </a:solidFill>
                <a:cs typeface="Tahoma" pitchFamily="34" charset="0"/>
              </a:rPr>
              <a:t>POVODŇAMI</a:t>
            </a:r>
          </a:p>
          <a:p>
            <a:pPr algn="just">
              <a:spcBef>
                <a:spcPts val="1200"/>
              </a:spcBef>
            </a:pPr>
            <a:r>
              <a:rPr lang="sk-SK" sz="1600" b="1" dirty="0" smtClean="0">
                <a:ln w="0"/>
                <a:cs typeface="Arial"/>
              </a:rPr>
              <a:t>Investičná priorita 2.1 </a:t>
            </a:r>
            <a:r>
              <a:rPr lang="sk-SK" sz="1600" b="1" dirty="0">
                <a:ln w="0"/>
                <a:cs typeface="Arial"/>
              </a:rPr>
              <a:t>– Podpora investícií na prispôsobovanie sa zmene klímy </a:t>
            </a:r>
            <a:r>
              <a:rPr lang="sk-SK" sz="1600" b="1" dirty="0" smtClean="0">
                <a:ln w="0"/>
                <a:cs typeface="Arial"/>
              </a:rPr>
              <a:t>vrátane </a:t>
            </a:r>
            <a:r>
              <a:rPr lang="sk-SK" sz="1600" b="1" dirty="0">
                <a:ln w="0"/>
                <a:cs typeface="Arial"/>
              </a:rPr>
              <a:t>ekosystémových prístupov </a:t>
            </a:r>
            <a:r>
              <a:rPr lang="sk-SK" sz="1600" b="1" dirty="0">
                <a:ln w="0"/>
                <a:solidFill>
                  <a:srgbClr val="00B050"/>
                </a:solidFill>
                <a:cs typeface="Arial"/>
              </a:rPr>
              <a:t>(419,3 mil. €</a:t>
            </a:r>
            <a:r>
              <a:rPr lang="sk-SK" sz="1600" b="1" dirty="0" smtClean="0">
                <a:ln w="0"/>
                <a:solidFill>
                  <a:srgbClr val="00B050"/>
                </a:solidFill>
                <a:cs typeface="Arial"/>
              </a:rPr>
              <a:t>)</a:t>
            </a:r>
            <a:r>
              <a:rPr lang="sk-SK" sz="1600" b="1" dirty="0" smtClean="0">
                <a:ln w="0"/>
                <a:cs typeface="Arial"/>
              </a:rPr>
              <a:t>	</a:t>
            </a:r>
          </a:p>
          <a:p>
            <a:pPr marL="0" indent="0" algn="just">
              <a:buNone/>
            </a:pPr>
            <a:r>
              <a:rPr lang="sk-SK" sz="1600" dirty="0">
                <a:ea typeface="Tahoma" panose="020B0604030504040204" pitchFamily="34" charset="0"/>
                <a:cs typeface="Tahoma" panose="020B0604030504040204" pitchFamily="34" charset="0"/>
              </a:rPr>
              <a:t>ŠC 2.1.1: Zníženie rizika povodní a negatívnych dôsledkov zmeny klímy</a:t>
            </a:r>
          </a:p>
          <a:p>
            <a:pPr marL="0" indent="0" algn="just">
              <a:spcBef>
                <a:spcPts val="600"/>
              </a:spcBef>
              <a:buNone/>
            </a:pPr>
            <a:r>
              <a:rPr lang="sk-SK" sz="1600" u="sng" dirty="0">
                <a:ea typeface="Tahoma" panose="020B0604030504040204" pitchFamily="34" charset="0"/>
                <a:cs typeface="Tahoma" panose="020B0604030504040204" pitchFamily="34" charset="0"/>
              </a:rPr>
              <a:t>Hlavné skupiny aktivít</a:t>
            </a:r>
            <a:r>
              <a:rPr lang="sk-SK" sz="1600" dirty="0">
                <a:ea typeface="Tahoma" panose="020B0604030504040204" pitchFamily="34" charset="0"/>
                <a:cs typeface="Tahoma" panose="020B0604030504040204" pitchFamily="34" charset="0"/>
              </a:rPr>
              <a:t>:</a:t>
            </a:r>
          </a:p>
          <a:p>
            <a:pPr algn="just" defTabSz="360000">
              <a:spcBef>
                <a:spcPts val="600"/>
              </a:spcBef>
              <a:buAutoNum type="alphaUcPeriod"/>
            </a:pPr>
            <a:r>
              <a:rPr lang="sk-SK" sz="1600" b="1" dirty="0">
                <a:ea typeface="Tahoma" panose="020B0604030504040204" pitchFamily="34" charset="0"/>
                <a:cs typeface="Tahoma" panose="020B0604030504040204" pitchFamily="34" charset="0"/>
              </a:rPr>
              <a:t>Preventívne opatrenia na ochranu pred povodňami viazané na vodný tok</a:t>
            </a:r>
          </a:p>
          <a:p>
            <a:pPr algn="just" defTabSz="360000">
              <a:spcBef>
                <a:spcPts val="600"/>
              </a:spcBef>
              <a:buAutoNum type="alphaUcPeriod"/>
            </a:pPr>
            <a:r>
              <a:rPr lang="sk-SK" sz="1600" b="1" dirty="0">
                <a:ea typeface="Tahoma" panose="020B0604030504040204" pitchFamily="34" charset="0"/>
                <a:cs typeface="Tahoma" panose="020B0604030504040204" pitchFamily="34" charset="0"/>
              </a:rPr>
              <a:t>Preventívne opatrenia na ochranu pred povodňami realizované mimo vodných tokov</a:t>
            </a:r>
          </a:p>
          <a:p>
            <a:pPr algn="just" defTabSz="360000">
              <a:spcBef>
                <a:spcPts val="600"/>
              </a:spcBef>
              <a:buFont typeface="Arial" panose="020B0604020202020204" pitchFamily="34" charset="0"/>
              <a:buAutoNum type="alphaUcPeriod"/>
            </a:pPr>
            <a:r>
              <a:rPr lang="sk-SK" sz="1600" b="1" dirty="0" err="1"/>
              <a:t>Vodozádržné</a:t>
            </a:r>
            <a:r>
              <a:rPr lang="sk-SK" sz="1600" b="1" dirty="0"/>
              <a:t> opatrenia v urbanizovanej krajine (intraviláne obcí)</a:t>
            </a:r>
          </a:p>
          <a:p>
            <a:pPr algn="just" defTabSz="360000">
              <a:spcBef>
                <a:spcPts val="600"/>
              </a:spcBef>
              <a:buAutoNum type="alphaUcPeriod"/>
            </a:pPr>
            <a:r>
              <a:rPr lang="sk-SK" sz="1600" b="1" dirty="0"/>
              <a:t>Aktualizácia máp povodňového ohrozenia a máp povodňového rizika a aktualizácia plánov manažmentu povodňových rizík  </a:t>
            </a:r>
          </a:p>
          <a:p>
            <a:pPr algn="just" defTabSz="360000">
              <a:spcBef>
                <a:spcPts val="600"/>
              </a:spcBef>
              <a:buFont typeface="+mj-lt"/>
              <a:buAutoNum type="alphaUcPeriod" startAt="5"/>
            </a:pPr>
            <a:r>
              <a:rPr lang="sk-SK" sz="1600" b="1" dirty="0"/>
              <a:t>	</a:t>
            </a:r>
            <a:r>
              <a:rPr lang="sk-SK" sz="1600" b="1" dirty="0">
                <a:ea typeface="Tahoma" panose="020B0604030504040204" pitchFamily="34" charset="0"/>
                <a:cs typeface="Tahoma" panose="020B0604030504040204" pitchFamily="34" charset="0"/>
              </a:rPr>
              <a:t>Rozvoj metodík pre hodnotenie investičných rizík spojených s nepriaznivými dôsledkami zmeny klímy</a:t>
            </a:r>
          </a:p>
          <a:p>
            <a:pPr algn="just" defTabSz="360000">
              <a:spcBef>
                <a:spcPts val="600"/>
              </a:spcBef>
              <a:buAutoNum type="alphaUcPeriod" startAt="5"/>
            </a:pPr>
            <a:r>
              <a:rPr lang="sk-SK" sz="1600" b="1" dirty="0">
                <a:ea typeface="Tahoma" panose="020B0604030504040204" pitchFamily="34" charset="0"/>
                <a:cs typeface="Tahoma" panose="020B0604030504040204" pitchFamily="34" charset="0"/>
              </a:rPr>
              <a:t>Informačné programy o nepriaznivých dôsledkoch zmeny klímy a možnostiach proaktívnej adaptácie</a:t>
            </a:r>
          </a:p>
          <a:p>
            <a:pPr marL="0" indent="0" algn="just">
              <a:buNone/>
            </a:pPr>
            <a:endParaRPr lang="sk-SK" sz="1600" dirty="0" smtClean="0"/>
          </a:p>
          <a:p>
            <a:pPr marL="0" indent="0" algn="just">
              <a:buNone/>
            </a:pPr>
            <a:endParaRPr lang="sk-SK" sz="1600" dirty="0" smtClean="0"/>
          </a:p>
          <a:p>
            <a:pPr marL="0" indent="0" algn="just">
              <a:buNone/>
            </a:pPr>
            <a:endParaRPr lang="sk-SK" sz="1600" dirty="0"/>
          </a:p>
          <a:p>
            <a:pPr marL="0" indent="0" algn="just">
              <a:buNone/>
            </a:pPr>
            <a:endParaRPr lang="sk-SK" sz="1600" dirty="0"/>
          </a:p>
        </p:txBody>
      </p:sp>
      <p:sp>
        <p:nvSpPr>
          <p:cNvPr id="4" name="Zástupný symbol čísla snímky 3"/>
          <p:cNvSpPr>
            <a:spLocks noGrp="1"/>
          </p:cNvSpPr>
          <p:nvPr>
            <p:ph type="sldNum" sz="quarter" idx="12"/>
          </p:nvPr>
        </p:nvSpPr>
        <p:spPr/>
        <p:txBody>
          <a:bodyPr/>
          <a:lstStyle/>
          <a:p>
            <a:fld id="{8EF97D0C-7238-4109-A26B-BD75EB33D0D4}" type="slidenum">
              <a:rPr lang="sk-SK" smtClean="0"/>
              <a:pPr/>
              <a:t>42</a:t>
            </a:fld>
            <a:endParaRPr lang="sk-SK" dirty="0"/>
          </a:p>
        </p:txBody>
      </p:sp>
    </p:spTree>
    <p:extLst>
      <p:ext uri="{BB962C8B-B14F-4D97-AF65-F5344CB8AC3E}">
        <p14:creationId xmlns:p14="http://schemas.microsoft.com/office/powerpoint/2010/main" val="1248623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67544" y="1412776"/>
            <a:ext cx="8229600" cy="4968552"/>
          </a:xfrm>
        </p:spPr>
        <p:txBody>
          <a:bodyPr/>
          <a:lstStyle/>
          <a:p>
            <a:pPr marL="0" indent="0" algn="just">
              <a:spcBef>
                <a:spcPts val="600"/>
              </a:spcBef>
              <a:buNone/>
            </a:pPr>
            <a:r>
              <a:rPr lang="sk-SK" sz="1600" u="sng" dirty="0" smtClean="0">
                <a:ea typeface="Tahoma" panose="020B0604030504040204" pitchFamily="34" charset="0"/>
                <a:cs typeface="Tahoma" panose="020B0604030504040204" pitchFamily="34" charset="0"/>
              </a:rPr>
              <a:t>Hlavné </a:t>
            </a:r>
            <a:r>
              <a:rPr lang="sk-SK" sz="1600" u="sng" dirty="0">
                <a:ea typeface="Tahoma" panose="020B0604030504040204" pitchFamily="34" charset="0"/>
                <a:cs typeface="Tahoma" panose="020B0604030504040204" pitchFamily="34" charset="0"/>
              </a:rPr>
              <a:t>skupiny </a:t>
            </a:r>
            <a:r>
              <a:rPr lang="sk-SK" sz="1600" u="sng" dirty="0" smtClean="0">
                <a:ea typeface="Tahoma" panose="020B0604030504040204" pitchFamily="34" charset="0"/>
                <a:cs typeface="Tahoma" panose="020B0604030504040204" pitchFamily="34" charset="0"/>
              </a:rPr>
              <a:t>aktivít</a:t>
            </a:r>
            <a:r>
              <a:rPr lang="sk-SK" sz="1600" dirty="0" smtClean="0">
                <a:ea typeface="Tahoma" panose="020B0604030504040204" pitchFamily="34" charset="0"/>
                <a:cs typeface="Tahoma" panose="020B0604030504040204" pitchFamily="34" charset="0"/>
              </a:rPr>
              <a:t>:</a:t>
            </a:r>
          </a:p>
          <a:p>
            <a:pPr algn="just" defTabSz="360000">
              <a:spcBef>
                <a:spcPts val="600"/>
              </a:spcBef>
              <a:buAutoNum type="alphaUcPeriod"/>
            </a:pPr>
            <a:r>
              <a:rPr lang="sk-SK" sz="1600" b="1" dirty="0" smtClean="0">
                <a:ea typeface="Tahoma" panose="020B0604030504040204" pitchFamily="34" charset="0"/>
                <a:cs typeface="Tahoma" panose="020B0604030504040204" pitchFamily="34" charset="0"/>
              </a:rPr>
              <a:t>Preventívne </a:t>
            </a:r>
            <a:r>
              <a:rPr lang="sk-SK" sz="1600" b="1" dirty="0">
                <a:ea typeface="Tahoma" panose="020B0604030504040204" pitchFamily="34" charset="0"/>
                <a:cs typeface="Tahoma" panose="020B0604030504040204" pitchFamily="34" charset="0"/>
              </a:rPr>
              <a:t>opatrenia na ochranu pred povodňami viazané na vodný </a:t>
            </a:r>
            <a:r>
              <a:rPr lang="sk-SK" sz="1600" b="1" dirty="0" smtClean="0">
                <a:ea typeface="Tahoma" panose="020B0604030504040204" pitchFamily="34" charset="0"/>
                <a:cs typeface="Tahoma" panose="020B0604030504040204" pitchFamily="34" charset="0"/>
              </a:rPr>
              <a:t>tok</a:t>
            </a:r>
          </a:p>
          <a:p>
            <a:pPr marL="0" indent="0" algn="just" defTabSz="360000">
              <a:spcBef>
                <a:spcPts val="600"/>
              </a:spcBef>
              <a:buNone/>
            </a:pPr>
            <a:endParaRPr lang="sk-SK" sz="1400" dirty="0" smtClean="0"/>
          </a:p>
          <a:p>
            <a:pPr marL="0" indent="0" algn="just" defTabSz="360000">
              <a:spcBef>
                <a:spcPts val="600"/>
              </a:spcBef>
              <a:buNone/>
            </a:pPr>
            <a:endParaRPr lang="sk-SK" sz="1400" dirty="0"/>
          </a:p>
          <a:p>
            <a:pPr marL="0" indent="0" algn="just" defTabSz="360000">
              <a:spcBef>
                <a:spcPts val="600"/>
              </a:spcBef>
              <a:buNone/>
            </a:pPr>
            <a:endParaRPr lang="sk-SK" sz="1400" dirty="0" smtClean="0"/>
          </a:p>
          <a:p>
            <a:pPr marL="0" indent="0" algn="just" defTabSz="360000">
              <a:spcBef>
                <a:spcPts val="600"/>
              </a:spcBef>
              <a:buNone/>
            </a:pPr>
            <a:endParaRPr lang="sk-SK" sz="1400" dirty="0"/>
          </a:p>
          <a:p>
            <a:pPr marL="0" indent="0" algn="just" defTabSz="360000">
              <a:spcBef>
                <a:spcPts val="600"/>
              </a:spcBef>
              <a:buNone/>
            </a:pPr>
            <a:endParaRPr lang="sk-SK" sz="1400" dirty="0" smtClean="0"/>
          </a:p>
          <a:p>
            <a:pPr marL="0" indent="0" algn="just" defTabSz="360000">
              <a:spcBef>
                <a:spcPts val="600"/>
              </a:spcBef>
              <a:buNone/>
            </a:pPr>
            <a:endParaRPr lang="sk-SK" sz="1400" dirty="0"/>
          </a:p>
          <a:p>
            <a:pPr marL="0" indent="0" algn="just" defTabSz="360000">
              <a:spcBef>
                <a:spcPts val="600"/>
              </a:spcBef>
              <a:buNone/>
            </a:pPr>
            <a:endParaRPr lang="sk-SK" sz="1400" dirty="0" smtClean="0"/>
          </a:p>
          <a:p>
            <a:pPr marL="0" indent="0" algn="just" defTabSz="360000">
              <a:spcBef>
                <a:spcPts val="600"/>
              </a:spcBef>
              <a:buNone/>
            </a:pPr>
            <a:endParaRPr lang="sk-SK" sz="1400" dirty="0"/>
          </a:p>
          <a:p>
            <a:pPr marL="457200" lvl="1" indent="0">
              <a:buNone/>
            </a:pPr>
            <a:endParaRPr lang="sk-SK" sz="1400" dirty="0"/>
          </a:p>
          <a:p>
            <a:pPr marL="457200" lvl="1" indent="0">
              <a:buNone/>
            </a:pPr>
            <a:endParaRPr lang="sk-SK" sz="1600" u="sng" dirty="0" smtClean="0">
              <a:solidFill>
                <a:schemeClr val="tx1"/>
              </a:solidFill>
            </a:endParaRPr>
          </a:p>
          <a:p>
            <a:pPr marL="457200" lvl="1" indent="0">
              <a:buNone/>
            </a:pPr>
            <a:r>
              <a:rPr lang="sk-SK" sz="1600" u="sng" dirty="0" smtClean="0">
                <a:solidFill>
                  <a:schemeClr val="tx1"/>
                </a:solidFill>
              </a:rPr>
              <a:t>Oprávnení </a:t>
            </a:r>
            <a:r>
              <a:rPr lang="sk-SK" sz="1600" u="sng" dirty="0">
                <a:solidFill>
                  <a:schemeClr val="tx1"/>
                </a:solidFill>
              </a:rPr>
              <a:t>prijímatelia</a:t>
            </a:r>
            <a:r>
              <a:rPr lang="sk-SK" sz="1600" dirty="0">
                <a:solidFill>
                  <a:schemeClr val="tx1"/>
                </a:solidFill>
              </a:rPr>
              <a:t>:</a:t>
            </a:r>
            <a:r>
              <a:rPr lang="sk-SK" sz="1600" i="1" dirty="0">
                <a:solidFill>
                  <a:schemeClr val="tx1"/>
                </a:solidFill>
              </a:rPr>
              <a:t> </a:t>
            </a:r>
          </a:p>
          <a:p>
            <a:pPr lvl="1">
              <a:buFont typeface="Calibri" panose="020F0502020204030204" pitchFamily="34" charset="0"/>
              <a:buChar char="‐"/>
            </a:pPr>
            <a:r>
              <a:rPr lang="sk-SK" sz="1600" dirty="0">
                <a:solidFill>
                  <a:schemeClr val="tx1"/>
                </a:solidFill>
              </a:rPr>
              <a:t>štátne organizácie vykonávajúce správu vodných tokov a správu vodných </a:t>
            </a:r>
            <a:r>
              <a:rPr lang="sk-SK" sz="1600" dirty="0" smtClean="0">
                <a:solidFill>
                  <a:schemeClr val="tx1"/>
                </a:solidFill>
              </a:rPr>
              <a:t>stavieb</a:t>
            </a:r>
            <a:endParaRPr lang="sk-SK" sz="1600" b="1" dirty="0" smtClean="0">
              <a:solidFill>
                <a:schemeClr val="tx1"/>
              </a:solidFill>
            </a:endParaRPr>
          </a:p>
          <a:p>
            <a:pPr lvl="1">
              <a:buFont typeface="Calibri" panose="020F0502020204030204" pitchFamily="34" charset="0"/>
              <a:buChar char="‐"/>
            </a:pPr>
            <a:r>
              <a:rPr lang="sk-SK" sz="1600" dirty="0" smtClean="0">
                <a:solidFill>
                  <a:schemeClr val="tx1"/>
                </a:solidFill>
              </a:rPr>
              <a:t>nájomcovia/vypožičiavatelia </a:t>
            </a:r>
            <a:r>
              <a:rPr lang="sk-SK" sz="1600" dirty="0">
                <a:solidFill>
                  <a:schemeClr val="tx1"/>
                </a:solidFill>
              </a:rPr>
              <a:t>drobných vodných tokov alebo ich úsekov, podľa vodného zákona, </a:t>
            </a:r>
          </a:p>
          <a:p>
            <a:pPr marL="0" indent="0" algn="just" defTabSz="360000">
              <a:spcBef>
                <a:spcPts val="600"/>
              </a:spcBef>
              <a:buNone/>
            </a:pPr>
            <a:endParaRPr lang="sk-SK" sz="1400" dirty="0"/>
          </a:p>
          <a:p>
            <a:pPr algn="just" defTabSz="360000">
              <a:spcBef>
                <a:spcPts val="600"/>
              </a:spcBef>
              <a:buAutoNum type="alphaUcPeriod"/>
            </a:pPr>
            <a:endParaRPr lang="sk-SK" sz="1400" b="1" dirty="0">
              <a:ea typeface="Tahoma" panose="020B0604030504040204" pitchFamily="34" charset="0"/>
              <a:cs typeface="Tahoma" panose="020B0604030504040204" pitchFamily="34" charset="0"/>
            </a:endParaRPr>
          </a:p>
        </p:txBody>
      </p:sp>
      <p:sp>
        <p:nvSpPr>
          <p:cNvPr id="4" name="Zástupný symbol čísla snímky 3"/>
          <p:cNvSpPr>
            <a:spLocks noGrp="1"/>
          </p:cNvSpPr>
          <p:nvPr>
            <p:ph type="sldNum" sz="quarter" idx="12"/>
          </p:nvPr>
        </p:nvSpPr>
        <p:spPr/>
        <p:txBody>
          <a:bodyPr/>
          <a:lstStyle/>
          <a:p>
            <a:fld id="{8EF97D0C-7238-4109-A26B-BD75EB33D0D4}" type="slidenum">
              <a:rPr lang="sk-SK" smtClean="0"/>
              <a:pPr/>
              <a:t>43</a:t>
            </a:fld>
            <a:endParaRPr lang="sk-SK" dirty="0"/>
          </a:p>
        </p:txBody>
      </p:sp>
      <p:pic>
        <p:nvPicPr>
          <p:cNvPr id="6" name="Picture 2" descr="\\Zp\Groups\EURO\Vzorové projekty ORIP\Voda - projekty - FOTO\2412011000_Lipany bez povodní\P613006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713"/>
          <a:stretch/>
        </p:blipFill>
        <p:spPr bwMode="auto">
          <a:xfrm>
            <a:off x="1229220" y="2132855"/>
            <a:ext cx="6007076" cy="2520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7172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67544" y="1196752"/>
            <a:ext cx="8229600" cy="4968552"/>
          </a:xfrm>
        </p:spPr>
        <p:txBody>
          <a:bodyPr/>
          <a:lstStyle/>
          <a:p>
            <a:pPr algn="just" defTabSz="360000">
              <a:spcBef>
                <a:spcPts val="600"/>
              </a:spcBef>
              <a:buAutoNum type="alphaUcPeriod"/>
            </a:pPr>
            <a:endParaRPr lang="sk-SK" sz="1600" b="1" dirty="0" smtClean="0">
              <a:ea typeface="Tahoma" panose="020B0604030504040204" pitchFamily="34" charset="0"/>
              <a:cs typeface="Tahoma" panose="020B0604030504040204" pitchFamily="34" charset="0"/>
            </a:endParaRPr>
          </a:p>
          <a:p>
            <a:pPr algn="just" defTabSz="360000">
              <a:spcBef>
                <a:spcPts val="600"/>
              </a:spcBef>
              <a:buAutoNum type="alphaUcPeriod"/>
            </a:pPr>
            <a:r>
              <a:rPr lang="sk-SK" sz="1600" b="1" dirty="0" smtClean="0">
                <a:ea typeface="Tahoma" panose="020B0604030504040204" pitchFamily="34" charset="0"/>
                <a:cs typeface="Tahoma" panose="020B0604030504040204" pitchFamily="34" charset="0"/>
              </a:rPr>
              <a:t>Preventívne </a:t>
            </a:r>
            <a:r>
              <a:rPr lang="sk-SK" sz="1600" b="1" dirty="0">
                <a:ea typeface="Tahoma" panose="020B0604030504040204" pitchFamily="34" charset="0"/>
                <a:cs typeface="Tahoma" panose="020B0604030504040204" pitchFamily="34" charset="0"/>
              </a:rPr>
              <a:t>opatrenia na ochranu pred povodňami viazané na vodný </a:t>
            </a:r>
            <a:r>
              <a:rPr lang="sk-SK" sz="1600" b="1" dirty="0" smtClean="0">
                <a:ea typeface="Tahoma" panose="020B0604030504040204" pitchFamily="34" charset="0"/>
                <a:cs typeface="Tahoma" panose="020B0604030504040204" pitchFamily="34" charset="0"/>
              </a:rPr>
              <a:t>tok</a:t>
            </a:r>
          </a:p>
          <a:p>
            <a:pPr marL="457200" lvl="1" indent="0" algn="just">
              <a:buNone/>
            </a:pPr>
            <a:r>
              <a:rPr lang="sk-SK" sz="1600" b="1" dirty="0" smtClean="0">
                <a:solidFill>
                  <a:schemeClr val="tx1"/>
                </a:solidFill>
              </a:rPr>
              <a:t>- východiskom </a:t>
            </a:r>
            <a:r>
              <a:rPr lang="sk-SK" sz="1600" b="1" dirty="0">
                <a:solidFill>
                  <a:schemeClr val="tx1"/>
                </a:solidFill>
              </a:rPr>
              <a:t>pre realizáciu opatrení sú </a:t>
            </a:r>
            <a:r>
              <a:rPr lang="sk-SK" sz="1600" b="1" u="sng" dirty="0">
                <a:solidFill>
                  <a:schemeClr val="tx1"/>
                </a:solidFill>
              </a:rPr>
              <a:t>plány manažmentu povodňového rizika</a:t>
            </a:r>
            <a:r>
              <a:rPr lang="sk-SK" sz="1600" dirty="0">
                <a:solidFill>
                  <a:schemeClr val="tx1"/>
                </a:solidFill>
              </a:rPr>
              <a:t>, ktoré tvoria súčasť manažmentu povodí a definujú najvhodnejší typ opatrení pre povodňami ohrozené územie</a:t>
            </a:r>
          </a:p>
          <a:p>
            <a:pPr marL="457200" lvl="1" indent="0" algn="just">
              <a:buNone/>
            </a:pPr>
            <a:endParaRPr lang="sk-SK" sz="1600" dirty="0">
              <a:solidFill>
                <a:schemeClr val="tx1"/>
              </a:solidFill>
            </a:endParaRPr>
          </a:p>
          <a:p>
            <a:pPr marL="457200" lvl="1" indent="0" algn="just">
              <a:buNone/>
            </a:pPr>
            <a:r>
              <a:rPr lang="sk-SK" sz="1600" b="1" dirty="0" smtClean="0">
                <a:solidFill>
                  <a:schemeClr val="tx1"/>
                </a:solidFill>
              </a:rPr>
              <a:t>Príklady preventívnych </a:t>
            </a:r>
            <a:r>
              <a:rPr lang="sk-SK" sz="1600" b="1" dirty="0">
                <a:solidFill>
                  <a:schemeClr val="tx1"/>
                </a:solidFill>
              </a:rPr>
              <a:t>opatrení na ochranu pred povodňami na </a:t>
            </a:r>
            <a:r>
              <a:rPr lang="sk-SK" sz="1600" b="1" dirty="0" smtClean="0">
                <a:solidFill>
                  <a:schemeClr val="tx1"/>
                </a:solidFill>
              </a:rPr>
              <a:t>toku:</a:t>
            </a:r>
            <a:r>
              <a:rPr lang="sk-SK" sz="1600" dirty="0" smtClean="0">
                <a:solidFill>
                  <a:schemeClr val="tx1"/>
                </a:solidFill>
              </a:rPr>
              <a:t> </a:t>
            </a:r>
          </a:p>
          <a:p>
            <a:pPr marL="457200" lvl="1" indent="0" algn="just">
              <a:buNone/>
            </a:pPr>
            <a:endParaRPr lang="sk-SK" sz="1600" dirty="0" smtClean="0">
              <a:solidFill>
                <a:schemeClr val="tx1"/>
              </a:solidFill>
            </a:endParaRPr>
          </a:p>
          <a:p>
            <a:pPr lvl="1" algn="just">
              <a:buFont typeface="Wingdings" panose="05000000000000000000" pitchFamily="2" charset="2"/>
              <a:buChar char="q"/>
            </a:pPr>
            <a:r>
              <a:rPr lang="sk-SK" sz="1600" dirty="0" smtClean="0">
                <a:solidFill>
                  <a:schemeClr val="tx1"/>
                </a:solidFill>
              </a:rPr>
              <a:t>technické opatrenia </a:t>
            </a:r>
            <a:r>
              <a:rPr lang="sk-SK" sz="1600" dirty="0">
                <a:solidFill>
                  <a:schemeClr val="tx1"/>
                </a:solidFill>
              </a:rPr>
              <a:t>a </a:t>
            </a:r>
            <a:r>
              <a:rPr lang="sk-SK" sz="1600" dirty="0" smtClean="0">
                <a:solidFill>
                  <a:schemeClr val="tx1"/>
                </a:solidFill>
              </a:rPr>
              <a:t>úpravy </a:t>
            </a:r>
            <a:r>
              <a:rPr lang="sk-SK" sz="1600" dirty="0">
                <a:solidFill>
                  <a:schemeClr val="tx1"/>
                </a:solidFill>
              </a:rPr>
              <a:t>priamo na vodných </a:t>
            </a:r>
            <a:r>
              <a:rPr lang="sk-SK" sz="1600" dirty="0" smtClean="0">
                <a:solidFill>
                  <a:schemeClr val="tx1"/>
                </a:solidFill>
              </a:rPr>
              <a:t>tokoch</a:t>
            </a:r>
            <a:r>
              <a:rPr lang="sk-SK" sz="1600" dirty="0">
                <a:solidFill>
                  <a:schemeClr val="tx1"/>
                </a:solidFill>
              </a:rPr>
              <a:t> </a:t>
            </a:r>
            <a:endParaRPr lang="sk-SK" sz="1600" dirty="0" smtClean="0">
              <a:solidFill>
                <a:schemeClr val="tx1"/>
              </a:solidFill>
            </a:endParaRPr>
          </a:p>
          <a:p>
            <a:pPr marL="457200" lvl="1" indent="0" algn="just">
              <a:buNone/>
            </a:pPr>
            <a:r>
              <a:rPr lang="sk-SK" sz="1600" dirty="0" smtClean="0">
                <a:solidFill>
                  <a:schemeClr val="tx1"/>
                </a:solidFill>
              </a:rPr>
              <a:t>napr. výstavba </a:t>
            </a:r>
            <a:r>
              <a:rPr lang="sk-SK" sz="1600" dirty="0">
                <a:solidFill>
                  <a:schemeClr val="tx1"/>
                </a:solidFill>
              </a:rPr>
              <a:t>a rekonštrukcia vodných stavieb </a:t>
            </a:r>
            <a:r>
              <a:rPr lang="sk-SK" sz="1600" dirty="0" smtClean="0">
                <a:solidFill>
                  <a:schemeClr val="tx1"/>
                </a:solidFill>
              </a:rPr>
              <a:t>ako sú </a:t>
            </a:r>
            <a:r>
              <a:rPr lang="sk-SK" sz="1600" dirty="0">
                <a:solidFill>
                  <a:schemeClr val="tx1"/>
                </a:solidFill>
              </a:rPr>
              <a:t>ochranné hrádze, poldre, </a:t>
            </a:r>
            <a:r>
              <a:rPr lang="sk-SK" sz="1600" dirty="0" smtClean="0">
                <a:solidFill>
                  <a:schemeClr val="tx1"/>
                </a:solidFill>
              </a:rPr>
              <a:t>protipovodňové </a:t>
            </a:r>
            <a:r>
              <a:rPr lang="sk-SK" sz="1600" dirty="0">
                <a:solidFill>
                  <a:schemeClr val="tx1"/>
                </a:solidFill>
              </a:rPr>
              <a:t>línie, úpravy tokov vrátane manipulačných zariadení, opatrenia v horných častiach povodí, zariadenia na prečerpávanie vnútorných </a:t>
            </a:r>
            <a:r>
              <a:rPr lang="sk-SK" sz="1600" dirty="0" smtClean="0">
                <a:solidFill>
                  <a:schemeClr val="tx1"/>
                </a:solidFill>
              </a:rPr>
              <a:t>vôd</a:t>
            </a:r>
            <a:endParaRPr lang="sk-SK" sz="1600" dirty="0">
              <a:solidFill>
                <a:schemeClr val="tx1"/>
              </a:solidFill>
            </a:endParaRPr>
          </a:p>
          <a:p>
            <a:pPr marL="457200" lvl="1" indent="0" algn="just">
              <a:buNone/>
            </a:pPr>
            <a:endParaRPr lang="sk-SK" sz="1600" dirty="0" smtClean="0">
              <a:solidFill>
                <a:schemeClr val="tx1"/>
              </a:solidFill>
            </a:endParaRPr>
          </a:p>
          <a:p>
            <a:pPr lvl="1" algn="just">
              <a:buFont typeface="Wingdings" panose="05000000000000000000" pitchFamily="2" charset="2"/>
              <a:buChar char="q"/>
            </a:pPr>
            <a:r>
              <a:rPr lang="sk-SK" sz="1600" dirty="0" smtClean="0">
                <a:solidFill>
                  <a:schemeClr val="tx1"/>
                </a:solidFill>
              </a:rPr>
              <a:t>opatrenia </a:t>
            </a:r>
            <a:r>
              <a:rPr lang="sk-SK" sz="1600" dirty="0">
                <a:solidFill>
                  <a:schemeClr val="tx1"/>
                </a:solidFill>
              </a:rPr>
              <a:t>spojené s využitím zelenej infraštruktúry </a:t>
            </a:r>
            <a:endParaRPr lang="sk-SK" sz="1600" dirty="0" smtClean="0">
              <a:solidFill>
                <a:schemeClr val="tx1"/>
              </a:solidFill>
            </a:endParaRPr>
          </a:p>
          <a:p>
            <a:pPr marL="457200" lvl="1" indent="0" algn="just">
              <a:buNone/>
            </a:pPr>
            <a:r>
              <a:rPr lang="sk-SK" sz="1600" dirty="0" smtClean="0">
                <a:solidFill>
                  <a:schemeClr val="tx1"/>
                </a:solidFill>
              </a:rPr>
              <a:t>napr</a:t>
            </a:r>
            <a:r>
              <a:rPr lang="sk-SK" sz="1600" dirty="0">
                <a:solidFill>
                  <a:schemeClr val="tx1"/>
                </a:solidFill>
              </a:rPr>
              <a:t>. suchý </a:t>
            </a:r>
            <a:r>
              <a:rPr lang="sk-SK" sz="1600" dirty="0" err="1">
                <a:solidFill>
                  <a:schemeClr val="tx1"/>
                </a:solidFill>
              </a:rPr>
              <a:t>polder</a:t>
            </a:r>
            <a:r>
              <a:rPr lang="sk-SK" sz="1600" dirty="0">
                <a:solidFill>
                  <a:schemeClr val="tx1"/>
                </a:solidFill>
              </a:rPr>
              <a:t>, zaústenie potoka do močiara. </a:t>
            </a:r>
            <a:endParaRPr lang="sk-SK" sz="1600" dirty="0" smtClean="0">
              <a:solidFill>
                <a:schemeClr val="tx1"/>
              </a:solidFill>
            </a:endParaRPr>
          </a:p>
          <a:p>
            <a:pPr marL="457200" lvl="1" indent="0" algn="just">
              <a:buNone/>
            </a:pPr>
            <a:endParaRPr lang="sk-SK" sz="1600" dirty="0">
              <a:solidFill>
                <a:schemeClr val="tx1"/>
              </a:solidFill>
            </a:endParaRPr>
          </a:p>
          <a:p>
            <a:pPr marL="457200" lvl="1" indent="0" algn="just">
              <a:buNone/>
            </a:pPr>
            <a:r>
              <a:rPr lang="sk-SK" sz="1600" dirty="0" smtClean="0">
                <a:solidFill>
                  <a:schemeClr val="tx1"/>
                </a:solidFill>
              </a:rPr>
              <a:t>Predmetom podpory nie je </a:t>
            </a:r>
            <a:r>
              <a:rPr lang="sk-SK" sz="1600" u="sng" dirty="0">
                <a:solidFill>
                  <a:schemeClr val="tx1"/>
                </a:solidFill>
              </a:rPr>
              <a:t>z</a:t>
            </a:r>
            <a:r>
              <a:rPr lang="sk-SK" sz="1600" u="sng" dirty="0" smtClean="0">
                <a:solidFill>
                  <a:schemeClr val="tx1"/>
                </a:solidFill>
              </a:rPr>
              <a:t>ahrádzanie </a:t>
            </a:r>
            <a:r>
              <a:rPr lang="sk-SK" sz="1600" u="sng" dirty="0">
                <a:solidFill>
                  <a:schemeClr val="tx1"/>
                </a:solidFill>
              </a:rPr>
              <a:t>bystrín v </a:t>
            </a:r>
            <a:r>
              <a:rPr lang="sk-SK" sz="1600" u="sng" dirty="0" smtClean="0">
                <a:solidFill>
                  <a:schemeClr val="tx1"/>
                </a:solidFill>
              </a:rPr>
              <a:t>lesoch</a:t>
            </a:r>
            <a:r>
              <a:rPr lang="sk-SK" sz="1600" dirty="0" smtClean="0">
                <a:solidFill>
                  <a:schemeClr val="tx1"/>
                </a:solidFill>
              </a:rPr>
              <a:t> </a:t>
            </a:r>
            <a:r>
              <a:rPr lang="sk-SK" dirty="0" smtClean="0">
                <a:solidFill>
                  <a:schemeClr val="tx1"/>
                </a:solidFill>
              </a:rPr>
              <a:t>a</a:t>
            </a:r>
            <a:r>
              <a:rPr lang="sk-SK" dirty="0">
                <a:solidFill>
                  <a:schemeClr val="tx1"/>
                </a:solidFill>
              </a:rPr>
              <a:t> to </a:t>
            </a:r>
            <a:r>
              <a:rPr lang="sk-SK" sz="1600" dirty="0">
                <a:solidFill>
                  <a:schemeClr val="tx1"/>
                </a:solidFill>
              </a:rPr>
              <a:t>v súlade s vymedzenou deliacou líniou s </a:t>
            </a:r>
            <a:r>
              <a:rPr lang="sk-SK" sz="1600" dirty="0" smtClean="0">
                <a:solidFill>
                  <a:schemeClr val="tx1"/>
                </a:solidFill>
              </a:rPr>
              <a:t>PRV</a:t>
            </a:r>
            <a:endParaRPr lang="sk-SK" sz="1600" dirty="0">
              <a:solidFill>
                <a:schemeClr val="tx1"/>
              </a:solidFill>
            </a:endParaRPr>
          </a:p>
        </p:txBody>
      </p:sp>
      <p:sp>
        <p:nvSpPr>
          <p:cNvPr id="4" name="Zástupný symbol čísla snímky 3"/>
          <p:cNvSpPr>
            <a:spLocks noGrp="1"/>
          </p:cNvSpPr>
          <p:nvPr>
            <p:ph type="sldNum" sz="quarter" idx="12"/>
          </p:nvPr>
        </p:nvSpPr>
        <p:spPr/>
        <p:txBody>
          <a:bodyPr/>
          <a:lstStyle/>
          <a:p>
            <a:fld id="{8EF97D0C-7238-4109-A26B-BD75EB33D0D4}" type="slidenum">
              <a:rPr lang="sk-SK" smtClean="0"/>
              <a:pPr/>
              <a:t>44</a:t>
            </a:fld>
            <a:endParaRPr lang="sk-SK" dirty="0"/>
          </a:p>
        </p:txBody>
      </p:sp>
    </p:spTree>
    <p:extLst>
      <p:ext uri="{BB962C8B-B14F-4D97-AF65-F5344CB8AC3E}">
        <p14:creationId xmlns:p14="http://schemas.microsoft.com/office/powerpoint/2010/main" val="4062557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67544" y="1196752"/>
            <a:ext cx="8229600" cy="4968552"/>
          </a:xfrm>
        </p:spPr>
        <p:txBody>
          <a:bodyPr/>
          <a:lstStyle/>
          <a:p>
            <a:pPr marL="0" indent="0" algn="just" defTabSz="360000">
              <a:spcBef>
                <a:spcPts val="600"/>
              </a:spcBef>
              <a:buNone/>
            </a:pPr>
            <a:endParaRPr lang="sk-SK" sz="1600" b="1" dirty="0" smtClean="0">
              <a:ea typeface="Tahoma" panose="020B0604030504040204" pitchFamily="34" charset="0"/>
              <a:cs typeface="Tahoma" panose="020B0604030504040204" pitchFamily="34" charset="0"/>
            </a:endParaRPr>
          </a:p>
          <a:p>
            <a:pPr algn="just" defTabSz="360000">
              <a:spcBef>
                <a:spcPts val="600"/>
              </a:spcBef>
              <a:buAutoNum type="alphaUcPeriod" startAt="2"/>
            </a:pPr>
            <a:r>
              <a:rPr lang="sk-SK" sz="1600" b="1" dirty="0" smtClean="0">
                <a:ea typeface="Tahoma" panose="020B0604030504040204" pitchFamily="34" charset="0"/>
                <a:cs typeface="Tahoma" panose="020B0604030504040204" pitchFamily="34" charset="0"/>
              </a:rPr>
              <a:t>Preventívne </a:t>
            </a:r>
            <a:r>
              <a:rPr lang="sk-SK" sz="1600" b="1" dirty="0">
                <a:ea typeface="Tahoma" panose="020B0604030504040204" pitchFamily="34" charset="0"/>
                <a:cs typeface="Tahoma" panose="020B0604030504040204" pitchFamily="34" charset="0"/>
              </a:rPr>
              <a:t>opatrenia na ochranu pred povodňami realizované mimo vodných </a:t>
            </a:r>
            <a:r>
              <a:rPr lang="sk-SK" sz="1600" b="1" dirty="0" smtClean="0">
                <a:ea typeface="Tahoma" panose="020B0604030504040204" pitchFamily="34" charset="0"/>
                <a:cs typeface="Tahoma" panose="020B0604030504040204" pitchFamily="34" charset="0"/>
              </a:rPr>
              <a:t>tokov</a:t>
            </a:r>
          </a:p>
          <a:p>
            <a:pPr algn="just" defTabSz="360000">
              <a:spcBef>
                <a:spcPts val="600"/>
              </a:spcBef>
              <a:buAutoNum type="alphaUcPeriod" startAt="2"/>
            </a:pPr>
            <a:endParaRPr lang="sk-SK" sz="1600" b="1" dirty="0">
              <a:ea typeface="Tahoma" panose="020B0604030504040204" pitchFamily="34" charset="0"/>
              <a:cs typeface="Tahoma" panose="020B0604030504040204" pitchFamily="34" charset="0"/>
            </a:endParaRPr>
          </a:p>
          <a:p>
            <a:pPr algn="just" defTabSz="360000">
              <a:spcBef>
                <a:spcPts val="600"/>
              </a:spcBef>
              <a:buAutoNum type="alphaUcPeriod" startAt="2"/>
            </a:pPr>
            <a:endParaRPr lang="sk-SK" sz="1600" b="1" dirty="0" smtClean="0">
              <a:ea typeface="Tahoma" panose="020B0604030504040204" pitchFamily="34" charset="0"/>
              <a:cs typeface="Tahoma" panose="020B0604030504040204" pitchFamily="34" charset="0"/>
            </a:endParaRPr>
          </a:p>
          <a:p>
            <a:pPr algn="just" defTabSz="360000">
              <a:spcBef>
                <a:spcPts val="600"/>
              </a:spcBef>
              <a:buAutoNum type="alphaUcPeriod" startAt="2"/>
            </a:pPr>
            <a:endParaRPr lang="sk-SK" sz="1600" b="1" dirty="0">
              <a:ea typeface="Tahoma" panose="020B0604030504040204" pitchFamily="34" charset="0"/>
              <a:cs typeface="Tahoma" panose="020B0604030504040204" pitchFamily="34" charset="0"/>
            </a:endParaRPr>
          </a:p>
          <a:p>
            <a:pPr algn="just" defTabSz="360000">
              <a:spcBef>
                <a:spcPts val="600"/>
              </a:spcBef>
              <a:buAutoNum type="alphaUcPeriod" startAt="2"/>
            </a:pPr>
            <a:endParaRPr lang="sk-SK" sz="1600" b="1" dirty="0" smtClean="0">
              <a:ea typeface="Tahoma" panose="020B0604030504040204" pitchFamily="34" charset="0"/>
              <a:cs typeface="Tahoma" panose="020B0604030504040204" pitchFamily="34" charset="0"/>
            </a:endParaRPr>
          </a:p>
          <a:p>
            <a:pPr algn="just" defTabSz="360000">
              <a:spcBef>
                <a:spcPts val="600"/>
              </a:spcBef>
              <a:buAutoNum type="alphaUcPeriod" startAt="2"/>
            </a:pPr>
            <a:endParaRPr lang="sk-SK" sz="1600" b="1" dirty="0">
              <a:ea typeface="Tahoma" panose="020B0604030504040204" pitchFamily="34" charset="0"/>
              <a:cs typeface="Tahoma" panose="020B0604030504040204" pitchFamily="34" charset="0"/>
            </a:endParaRPr>
          </a:p>
          <a:p>
            <a:pPr algn="just" defTabSz="360000">
              <a:spcBef>
                <a:spcPts val="600"/>
              </a:spcBef>
              <a:buAutoNum type="alphaUcPeriod" startAt="2"/>
            </a:pPr>
            <a:endParaRPr lang="sk-SK" sz="1600" b="1" dirty="0" smtClean="0">
              <a:ea typeface="Tahoma" panose="020B0604030504040204" pitchFamily="34" charset="0"/>
              <a:cs typeface="Tahoma" panose="020B0604030504040204" pitchFamily="34" charset="0"/>
            </a:endParaRPr>
          </a:p>
          <a:p>
            <a:pPr algn="just" defTabSz="360000">
              <a:spcBef>
                <a:spcPts val="600"/>
              </a:spcBef>
              <a:buAutoNum type="alphaUcPeriod" startAt="2"/>
            </a:pPr>
            <a:endParaRPr lang="sk-SK" sz="1600" b="1" dirty="0">
              <a:ea typeface="Tahoma" panose="020B0604030504040204" pitchFamily="34" charset="0"/>
              <a:cs typeface="Tahoma" panose="020B0604030504040204" pitchFamily="34" charset="0"/>
            </a:endParaRPr>
          </a:p>
          <a:p>
            <a:pPr algn="just" defTabSz="360000">
              <a:spcBef>
                <a:spcPts val="600"/>
              </a:spcBef>
              <a:buAutoNum type="alphaUcPeriod" startAt="2"/>
            </a:pPr>
            <a:endParaRPr lang="sk-SK" sz="1600" b="1" dirty="0" smtClean="0">
              <a:ea typeface="Tahoma" panose="020B0604030504040204" pitchFamily="34" charset="0"/>
              <a:cs typeface="Tahoma" panose="020B0604030504040204" pitchFamily="34" charset="0"/>
            </a:endParaRPr>
          </a:p>
          <a:p>
            <a:pPr marL="0" lvl="1" indent="0" algn="just" defTabSz="360000">
              <a:spcBef>
                <a:spcPts val="600"/>
              </a:spcBef>
              <a:buNone/>
            </a:pPr>
            <a:r>
              <a:rPr lang="sk-SK" sz="1600" u="sng" dirty="0">
                <a:solidFill>
                  <a:schemeClr val="tx1"/>
                </a:solidFill>
              </a:rPr>
              <a:t>Oprávnení prijímatelia</a:t>
            </a:r>
            <a:r>
              <a:rPr lang="sk-SK" sz="1600" dirty="0">
                <a:solidFill>
                  <a:schemeClr val="tx1"/>
                </a:solidFill>
              </a:rPr>
              <a:t>:</a:t>
            </a:r>
            <a:r>
              <a:rPr lang="sk-SK" sz="1600" i="1" dirty="0">
                <a:solidFill>
                  <a:schemeClr val="tx1"/>
                </a:solidFill>
              </a:rPr>
              <a:t> </a:t>
            </a:r>
          </a:p>
          <a:p>
            <a:pPr lvl="0">
              <a:buFont typeface="Calibri" panose="020F0502020204030204" pitchFamily="34" charset="0"/>
              <a:buChar char="‐"/>
            </a:pPr>
            <a:r>
              <a:rPr lang="sk-SK" sz="1600" dirty="0" smtClean="0"/>
              <a:t>subjekty </a:t>
            </a:r>
            <a:r>
              <a:rPr lang="sk-SK" sz="1600" dirty="0"/>
              <a:t>verejnej správy</a:t>
            </a:r>
          </a:p>
          <a:p>
            <a:pPr lvl="0">
              <a:buFont typeface="Calibri" panose="020F0502020204030204" pitchFamily="34" charset="0"/>
              <a:buChar char="‐"/>
            </a:pPr>
            <a:r>
              <a:rPr lang="sk-SK" sz="1600" dirty="0"/>
              <a:t>združenia fyzických alebo právnických osôb</a:t>
            </a:r>
          </a:p>
          <a:p>
            <a:pPr lvl="0">
              <a:buFont typeface="Calibri" panose="020F0502020204030204" pitchFamily="34" charset="0"/>
              <a:buChar char="‐"/>
            </a:pPr>
            <a:r>
              <a:rPr lang="sk-SK" sz="1600" dirty="0"/>
              <a:t>neziskové organizácie poskytujúce všeobecne prospešné služby</a:t>
            </a:r>
          </a:p>
          <a:p>
            <a:pPr>
              <a:buFont typeface="Calibri" panose="020F0502020204030204" pitchFamily="34" charset="0"/>
              <a:buChar char="‐"/>
            </a:pPr>
            <a:r>
              <a:rPr lang="sk-SK" sz="1600" dirty="0"/>
              <a:t>fyzické alebo právnické osoby oprávnené na podnikanie podľa zákona o rozpočtových pravidlách verejnej správy </a:t>
            </a:r>
          </a:p>
          <a:p>
            <a:pPr algn="just" defTabSz="360000">
              <a:spcBef>
                <a:spcPts val="600"/>
              </a:spcBef>
              <a:buAutoNum type="alphaUcPeriod" startAt="2"/>
            </a:pPr>
            <a:endParaRPr lang="sk-SK" sz="1600" b="1" dirty="0" smtClean="0">
              <a:ea typeface="Tahoma" panose="020B0604030504040204" pitchFamily="34" charset="0"/>
              <a:cs typeface="Tahoma" panose="020B0604030504040204" pitchFamily="34" charset="0"/>
            </a:endParaRPr>
          </a:p>
          <a:p>
            <a:pPr marL="0" indent="0" algn="just" defTabSz="360000">
              <a:spcBef>
                <a:spcPts val="600"/>
              </a:spcBef>
              <a:buNone/>
            </a:pPr>
            <a:endParaRPr lang="sk-SK" sz="1400" b="1" dirty="0">
              <a:ea typeface="Tahoma" panose="020B0604030504040204" pitchFamily="34" charset="0"/>
              <a:cs typeface="Tahoma" panose="020B0604030504040204" pitchFamily="34" charset="0"/>
            </a:endParaRPr>
          </a:p>
        </p:txBody>
      </p:sp>
      <p:sp>
        <p:nvSpPr>
          <p:cNvPr id="4" name="Zástupný symbol čísla snímky 3"/>
          <p:cNvSpPr>
            <a:spLocks noGrp="1"/>
          </p:cNvSpPr>
          <p:nvPr>
            <p:ph type="sldNum" sz="quarter" idx="12"/>
          </p:nvPr>
        </p:nvSpPr>
        <p:spPr/>
        <p:txBody>
          <a:bodyPr/>
          <a:lstStyle/>
          <a:p>
            <a:fld id="{8EF97D0C-7238-4109-A26B-BD75EB33D0D4}" type="slidenum">
              <a:rPr lang="sk-SK" smtClean="0"/>
              <a:pPr/>
              <a:t>45</a:t>
            </a:fld>
            <a:endParaRPr lang="sk-SK" dirty="0"/>
          </a:p>
        </p:txBody>
      </p:sp>
      <p:pic>
        <p:nvPicPr>
          <p:cNvPr id="5" name="Picture 2" descr="C:\Users\michal.sutriepka\Desktop\priprava prezentácie\OPZP foto na FB\mokrad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381"/>
          <a:stretch/>
        </p:blipFill>
        <p:spPr bwMode="auto">
          <a:xfrm>
            <a:off x="827584" y="1988840"/>
            <a:ext cx="6470325"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5299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67544" y="1154338"/>
            <a:ext cx="8229600" cy="4968552"/>
          </a:xfrm>
        </p:spPr>
        <p:txBody>
          <a:bodyPr/>
          <a:lstStyle/>
          <a:p>
            <a:pPr marL="0" indent="0" algn="just" defTabSz="360000">
              <a:spcBef>
                <a:spcPts val="600"/>
              </a:spcBef>
              <a:buNone/>
            </a:pPr>
            <a:endParaRPr lang="sk-SK" sz="1600" b="1" dirty="0" smtClean="0">
              <a:ea typeface="Tahoma" panose="020B0604030504040204" pitchFamily="34" charset="0"/>
              <a:cs typeface="Tahoma" panose="020B0604030504040204" pitchFamily="34" charset="0"/>
            </a:endParaRPr>
          </a:p>
          <a:p>
            <a:pPr marL="0" indent="0" algn="just" defTabSz="360000">
              <a:spcBef>
                <a:spcPts val="600"/>
              </a:spcBef>
              <a:buNone/>
            </a:pPr>
            <a:r>
              <a:rPr lang="sk-SK" sz="1600" b="1" dirty="0" smtClean="0">
                <a:ea typeface="Tahoma" panose="020B0604030504040204" pitchFamily="34" charset="0"/>
                <a:cs typeface="Tahoma" panose="020B0604030504040204" pitchFamily="34" charset="0"/>
              </a:rPr>
              <a:t>B.  Preventívne </a:t>
            </a:r>
            <a:r>
              <a:rPr lang="sk-SK" sz="1600" b="1" dirty="0">
                <a:ea typeface="Tahoma" panose="020B0604030504040204" pitchFamily="34" charset="0"/>
                <a:cs typeface="Tahoma" panose="020B0604030504040204" pitchFamily="34" charset="0"/>
              </a:rPr>
              <a:t>opatrenia na ochranu pred povodňami realizované mimo vodných </a:t>
            </a:r>
            <a:r>
              <a:rPr lang="sk-SK" sz="1600" b="1" dirty="0" smtClean="0">
                <a:ea typeface="Tahoma" panose="020B0604030504040204" pitchFamily="34" charset="0"/>
                <a:cs typeface="Tahoma" panose="020B0604030504040204" pitchFamily="34" charset="0"/>
              </a:rPr>
              <a:t>tokov</a:t>
            </a:r>
          </a:p>
          <a:p>
            <a:pPr lvl="1" algn="just">
              <a:buFontTx/>
              <a:buChar char="-"/>
            </a:pPr>
            <a:r>
              <a:rPr lang="sk-SK" sz="1600" dirty="0" smtClean="0">
                <a:solidFill>
                  <a:schemeClr val="tx1"/>
                </a:solidFill>
              </a:rPr>
              <a:t>východiskom </a:t>
            </a:r>
            <a:r>
              <a:rPr lang="sk-SK" sz="1600" dirty="0">
                <a:solidFill>
                  <a:schemeClr val="tx1"/>
                </a:solidFill>
              </a:rPr>
              <a:t>pre realizáciu opatrení sú plány manažmentu povodňového rizika, ktoré tvoria súčasť manažmentu povodí a definujú najvhodnejší typ opatrení pre povodňami ohrozené územie</a:t>
            </a:r>
          </a:p>
          <a:p>
            <a:pPr marL="0" lvl="1" indent="0" algn="just">
              <a:buNone/>
            </a:pPr>
            <a:r>
              <a:rPr lang="sk-SK" sz="1600" b="1" dirty="0" smtClean="0">
                <a:solidFill>
                  <a:schemeClr val="tx1"/>
                </a:solidFill>
              </a:rPr>
              <a:t>Príklady </a:t>
            </a:r>
            <a:r>
              <a:rPr lang="sk-SK" sz="1600" b="1" dirty="0">
                <a:solidFill>
                  <a:schemeClr val="tx1"/>
                </a:solidFill>
              </a:rPr>
              <a:t>preventívnych opatrení na ochranu pred povodňami na </a:t>
            </a:r>
            <a:r>
              <a:rPr lang="sk-SK" sz="1600" b="1" dirty="0" smtClean="0">
                <a:solidFill>
                  <a:schemeClr val="tx1"/>
                </a:solidFill>
              </a:rPr>
              <a:t>toku </a:t>
            </a:r>
            <a:r>
              <a:rPr lang="sk-SK" sz="1600" dirty="0" smtClean="0">
                <a:solidFill>
                  <a:schemeClr val="tx1"/>
                </a:solidFill>
              </a:rPr>
              <a:t>(najmä extravilán obcí) </a:t>
            </a:r>
            <a:r>
              <a:rPr lang="sk-SK" sz="1600" dirty="0">
                <a:solidFill>
                  <a:schemeClr val="tx1"/>
                </a:solidFill>
              </a:rPr>
              <a:t>: </a:t>
            </a:r>
          </a:p>
          <a:p>
            <a:pPr marL="285750" lvl="1" algn="just">
              <a:buFont typeface="Wingdings" panose="05000000000000000000" pitchFamily="2" charset="2"/>
              <a:buChar char="Ø"/>
            </a:pPr>
            <a:r>
              <a:rPr lang="sk-SK" sz="1600" dirty="0" smtClean="0">
                <a:solidFill>
                  <a:schemeClr val="tx1"/>
                </a:solidFill>
              </a:rPr>
              <a:t>opatrenia </a:t>
            </a:r>
            <a:r>
              <a:rPr lang="sk-SK" sz="1600" dirty="0">
                <a:solidFill>
                  <a:schemeClr val="tx1"/>
                </a:solidFill>
              </a:rPr>
              <a:t>prírodného charakteru s využitím zelenej </a:t>
            </a:r>
            <a:r>
              <a:rPr lang="sk-SK" sz="1600" dirty="0" smtClean="0">
                <a:solidFill>
                  <a:schemeClr val="tx1"/>
                </a:solidFill>
              </a:rPr>
              <a:t>infraštruktúry </a:t>
            </a:r>
          </a:p>
          <a:p>
            <a:pPr marL="0" lvl="1" indent="0" algn="just">
              <a:buNone/>
            </a:pPr>
            <a:r>
              <a:rPr lang="sk-SK" sz="1600" dirty="0" smtClean="0">
                <a:solidFill>
                  <a:schemeClr val="tx1"/>
                </a:solidFill>
              </a:rPr>
              <a:t> </a:t>
            </a:r>
            <a:r>
              <a:rPr lang="sk-SK" sz="1600" dirty="0">
                <a:solidFill>
                  <a:schemeClr val="tx1"/>
                </a:solidFill>
              </a:rPr>
              <a:t>napr. vytváranie a obnova remízok, obnova a doplnenie porastov drevín v krajine zadržiavaním vody vo vhodných geomorfologických </a:t>
            </a:r>
            <a:r>
              <a:rPr lang="sk-SK" sz="1600" dirty="0" smtClean="0">
                <a:solidFill>
                  <a:schemeClr val="tx1"/>
                </a:solidFill>
              </a:rPr>
              <a:t>útvaroch</a:t>
            </a:r>
          </a:p>
          <a:p>
            <a:pPr marL="285750" lvl="1" algn="just">
              <a:buFont typeface="Wingdings" panose="05000000000000000000" pitchFamily="2" charset="2"/>
              <a:buChar char="Ø"/>
            </a:pPr>
            <a:r>
              <a:rPr lang="sk-SK" sz="1600" dirty="0" smtClean="0">
                <a:solidFill>
                  <a:schemeClr val="tx1"/>
                </a:solidFill>
              </a:rPr>
              <a:t>vodné </a:t>
            </a:r>
            <a:r>
              <a:rPr lang="sk-SK" sz="1600" dirty="0">
                <a:solidFill>
                  <a:schemeClr val="tx1"/>
                </a:solidFill>
              </a:rPr>
              <a:t>stavby </a:t>
            </a:r>
          </a:p>
          <a:p>
            <a:pPr marL="0" lvl="1" indent="0" algn="just">
              <a:buNone/>
            </a:pPr>
            <a:r>
              <a:rPr lang="sk-SK" sz="1600" dirty="0">
                <a:solidFill>
                  <a:schemeClr val="tx1"/>
                </a:solidFill>
              </a:rPr>
              <a:t>ako napr. vytváranie sústav zberných (záchytných) kanálov (priekop), ktoré slúžia  na </a:t>
            </a:r>
            <a:r>
              <a:rPr lang="sk-SK" sz="1600" dirty="0" smtClean="0">
                <a:solidFill>
                  <a:schemeClr val="tx1"/>
                </a:solidFill>
              </a:rPr>
              <a:t>zachytenie </a:t>
            </a:r>
            <a:r>
              <a:rPr lang="sk-SK" sz="1600" dirty="0">
                <a:solidFill>
                  <a:schemeClr val="tx1"/>
                </a:solidFill>
              </a:rPr>
              <a:t>povrchového odtoku zo svahov do zastavaných častí </a:t>
            </a:r>
            <a:r>
              <a:rPr lang="sk-SK" sz="1600" dirty="0" smtClean="0">
                <a:solidFill>
                  <a:schemeClr val="tx1"/>
                </a:solidFill>
              </a:rPr>
              <a:t>obcí</a:t>
            </a:r>
          </a:p>
          <a:p>
            <a:pPr marL="0" lvl="1" indent="0" algn="just" defTabSz="360000">
              <a:spcBef>
                <a:spcPts val="600"/>
              </a:spcBef>
              <a:buNone/>
            </a:pPr>
            <a:r>
              <a:rPr lang="sk-SK" sz="1600" b="1" dirty="0">
                <a:solidFill>
                  <a:schemeClr val="tx1"/>
                </a:solidFill>
              </a:rPr>
              <a:t>Predmetom podpory nie sú:</a:t>
            </a:r>
          </a:p>
          <a:p>
            <a:pPr marL="285750" lvl="1" algn="just" defTabSz="360000">
              <a:spcBef>
                <a:spcPts val="600"/>
              </a:spcBef>
            </a:pPr>
            <a:r>
              <a:rPr lang="sk-SK" sz="1600" dirty="0" err="1">
                <a:solidFill>
                  <a:schemeClr val="tx1"/>
                </a:solidFill>
              </a:rPr>
              <a:t>hydromelioračné</a:t>
            </a:r>
            <a:r>
              <a:rPr lang="sk-SK" sz="1600" dirty="0">
                <a:solidFill>
                  <a:schemeClr val="tx1"/>
                </a:solidFill>
              </a:rPr>
              <a:t> opatrenia, </a:t>
            </a:r>
          </a:p>
          <a:p>
            <a:pPr marL="285750" lvl="1" algn="just" defTabSz="360000">
              <a:spcBef>
                <a:spcPts val="0"/>
              </a:spcBef>
            </a:pPr>
            <a:r>
              <a:rPr lang="sk-SK" sz="1600" dirty="0">
                <a:solidFill>
                  <a:schemeClr val="tx1"/>
                </a:solidFill>
              </a:rPr>
              <a:t>aktivity v lesoch zamerané na výstavbu a rekonštrukciu technických diel pre akumuláciu vody na účely ochrany pred požiarmi</a:t>
            </a:r>
          </a:p>
          <a:p>
            <a:pPr marL="285750" lvl="1" algn="just" defTabSz="360000">
              <a:spcBef>
                <a:spcPts val="0"/>
              </a:spcBef>
            </a:pPr>
            <a:r>
              <a:rPr lang="sk-SK" sz="1600" dirty="0">
                <a:solidFill>
                  <a:schemeClr val="tx1"/>
                </a:solidFill>
              </a:rPr>
              <a:t>budovanie objektov protipovodňovej ochrany nevyžadujúcich stavebné povolenie</a:t>
            </a:r>
          </a:p>
          <a:p>
            <a:pPr marL="457200" lvl="1" indent="0" algn="just">
              <a:buNone/>
            </a:pPr>
            <a:endParaRPr lang="sk-SK" sz="1600" dirty="0" smtClean="0">
              <a:solidFill>
                <a:schemeClr val="tx1"/>
              </a:solidFill>
            </a:endParaRPr>
          </a:p>
        </p:txBody>
      </p:sp>
      <p:sp>
        <p:nvSpPr>
          <p:cNvPr id="4" name="Zástupný symbol čísla snímky 3"/>
          <p:cNvSpPr>
            <a:spLocks noGrp="1"/>
          </p:cNvSpPr>
          <p:nvPr>
            <p:ph type="sldNum" sz="quarter" idx="12"/>
          </p:nvPr>
        </p:nvSpPr>
        <p:spPr/>
        <p:txBody>
          <a:bodyPr/>
          <a:lstStyle/>
          <a:p>
            <a:fld id="{8EF97D0C-7238-4109-A26B-BD75EB33D0D4}" type="slidenum">
              <a:rPr lang="sk-SK" smtClean="0"/>
              <a:pPr/>
              <a:t>46</a:t>
            </a:fld>
            <a:endParaRPr lang="sk-SK" dirty="0"/>
          </a:p>
        </p:txBody>
      </p:sp>
    </p:spTree>
    <p:extLst>
      <p:ext uri="{BB962C8B-B14F-4D97-AF65-F5344CB8AC3E}">
        <p14:creationId xmlns:p14="http://schemas.microsoft.com/office/powerpoint/2010/main" val="578016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67544" y="1196752"/>
            <a:ext cx="8229600" cy="4968552"/>
          </a:xfrm>
        </p:spPr>
        <p:txBody>
          <a:bodyPr/>
          <a:lstStyle/>
          <a:p>
            <a:pPr algn="just" defTabSz="360000">
              <a:spcBef>
                <a:spcPts val="600"/>
              </a:spcBef>
              <a:buFont typeface="Arial" panose="020B0604020202020204" pitchFamily="34" charset="0"/>
              <a:buAutoNum type="alphaUcPeriod"/>
            </a:pPr>
            <a:endParaRPr lang="sk-SK" sz="1600" b="1" dirty="0" smtClean="0"/>
          </a:p>
          <a:p>
            <a:pPr marL="0" indent="0" algn="just" defTabSz="360000">
              <a:spcBef>
                <a:spcPts val="600"/>
              </a:spcBef>
              <a:buNone/>
            </a:pPr>
            <a:r>
              <a:rPr lang="sk-SK" sz="1600" b="1" dirty="0" smtClean="0"/>
              <a:t>C.  Vodozádržné </a:t>
            </a:r>
            <a:r>
              <a:rPr lang="sk-SK" sz="1600" b="1" dirty="0"/>
              <a:t>opatrenia v urbanizovanej krajine (intraviláne obcí</a:t>
            </a:r>
            <a:r>
              <a:rPr lang="sk-SK" sz="1600" b="1" dirty="0" smtClean="0"/>
              <a:t>)</a:t>
            </a:r>
            <a:endParaRPr lang="sk-SK" sz="1600" b="1" dirty="0"/>
          </a:p>
          <a:p>
            <a:pPr algn="just" defTabSz="360000">
              <a:spcBef>
                <a:spcPts val="600"/>
              </a:spcBef>
              <a:buFont typeface="Wingdings" panose="05000000000000000000" pitchFamily="2" charset="2"/>
              <a:buChar char="Ø"/>
            </a:pPr>
            <a:endParaRPr lang="sk-SK" sz="1600" b="1" dirty="0" smtClean="0"/>
          </a:p>
          <a:p>
            <a:pPr algn="just" defTabSz="360000">
              <a:spcBef>
                <a:spcPts val="600"/>
              </a:spcBef>
              <a:buFont typeface="Wingdings" panose="05000000000000000000" pitchFamily="2" charset="2"/>
              <a:buChar char="Ø"/>
            </a:pPr>
            <a:r>
              <a:rPr lang="sk-SK" sz="1600" b="1" dirty="0" smtClean="0"/>
              <a:t>	</a:t>
            </a:r>
            <a:r>
              <a:rPr lang="sk-SK" sz="1600" dirty="0" smtClean="0"/>
              <a:t>opatrenia na záchyt a zadržiavanie 	zrážkovej vody prostredníctvom prvkov zelenej 	infraštruktúry </a:t>
            </a:r>
          </a:p>
          <a:p>
            <a:pPr algn="just" defTabSz="360000">
              <a:spcBef>
                <a:spcPts val="600"/>
              </a:spcBef>
              <a:buFont typeface="Wingdings" panose="05000000000000000000" pitchFamily="2" charset="2"/>
              <a:buChar char="Ø"/>
            </a:pPr>
            <a:r>
              <a:rPr lang="sk-SK" sz="1600" dirty="0" smtClean="0"/>
              <a:t>opatrenia </a:t>
            </a:r>
            <a:r>
              <a:rPr lang="sk-SK" sz="1600" dirty="0"/>
              <a:t>na záchyt a zadržiavanie 	zrážkovej vody prostredníctvom</a:t>
            </a:r>
            <a:r>
              <a:rPr lang="sk-SK" sz="1600" dirty="0" smtClean="0"/>
              <a:t> prvkov </a:t>
            </a:r>
            <a:r>
              <a:rPr lang="sk-SK" sz="1600" dirty="0"/>
              <a:t>technického </a:t>
            </a:r>
            <a:r>
              <a:rPr lang="sk-SK" sz="1600" dirty="0" smtClean="0"/>
              <a:t>charakteru </a:t>
            </a:r>
          </a:p>
          <a:p>
            <a:pPr algn="just" defTabSz="360000">
              <a:spcBef>
                <a:spcPts val="600"/>
              </a:spcBef>
              <a:buFont typeface="Wingdings" panose="05000000000000000000" pitchFamily="2" charset="2"/>
              <a:buChar char="Ø"/>
            </a:pPr>
            <a:endParaRPr lang="sk-SK" sz="1600" dirty="0"/>
          </a:p>
          <a:p>
            <a:pPr marL="0" lvl="1" indent="0" algn="just" defTabSz="360000">
              <a:spcBef>
                <a:spcPts val="600"/>
              </a:spcBef>
              <a:buNone/>
            </a:pPr>
            <a:r>
              <a:rPr lang="sk-SK" sz="1600" u="sng" dirty="0">
                <a:solidFill>
                  <a:schemeClr val="tx1"/>
                </a:solidFill>
              </a:rPr>
              <a:t>Oprávnení prijímatelia</a:t>
            </a:r>
            <a:r>
              <a:rPr lang="sk-SK" sz="1600" dirty="0">
                <a:solidFill>
                  <a:schemeClr val="tx1"/>
                </a:solidFill>
              </a:rPr>
              <a:t>:</a:t>
            </a:r>
            <a:r>
              <a:rPr lang="sk-SK" sz="1600" i="1" dirty="0">
                <a:solidFill>
                  <a:schemeClr val="tx1"/>
                </a:solidFill>
              </a:rPr>
              <a:t> </a:t>
            </a:r>
          </a:p>
          <a:p>
            <a:pPr lvl="0">
              <a:buFont typeface="Calibri" panose="020F0502020204030204" pitchFamily="34" charset="0"/>
              <a:buChar char="‐"/>
            </a:pPr>
            <a:r>
              <a:rPr lang="sk-SK" sz="1600" dirty="0" smtClean="0"/>
              <a:t>subjekty </a:t>
            </a:r>
            <a:r>
              <a:rPr lang="sk-SK" sz="1600" dirty="0"/>
              <a:t>verejnej správy</a:t>
            </a:r>
          </a:p>
          <a:p>
            <a:pPr lvl="0">
              <a:buFont typeface="Calibri" panose="020F0502020204030204" pitchFamily="34" charset="0"/>
              <a:buChar char="‐"/>
            </a:pPr>
            <a:r>
              <a:rPr lang="sk-SK" sz="1600" dirty="0"/>
              <a:t>združenia fyzických alebo právnických osôb</a:t>
            </a:r>
          </a:p>
          <a:p>
            <a:pPr lvl="0">
              <a:buFont typeface="Calibri" panose="020F0502020204030204" pitchFamily="34" charset="0"/>
              <a:buChar char="‐"/>
            </a:pPr>
            <a:r>
              <a:rPr lang="sk-SK" sz="1600" dirty="0"/>
              <a:t>neziskové organizácie poskytujúce všeobecne prospešné služby</a:t>
            </a:r>
          </a:p>
          <a:p>
            <a:pPr>
              <a:buFont typeface="Calibri" panose="020F0502020204030204" pitchFamily="34" charset="0"/>
              <a:buChar char="‐"/>
            </a:pPr>
            <a:r>
              <a:rPr lang="sk-SK" sz="1600" dirty="0"/>
              <a:t>fyzické alebo právnické osoby oprávnené na podnikanie podľa zákona o rozpočtových pravidlách verejnej správy </a:t>
            </a:r>
          </a:p>
          <a:p>
            <a:pPr algn="just" defTabSz="360000">
              <a:spcBef>
                <a:spcPts val="600"/>
              </a:spcBef>
              <a:buFont typeface="Wingdings" panose="05000000000000000000" pitchFamily="2" charset="2"/>
              <a:buChar char="Ø"/>
            </a:pPr>
            <a:endParaRPr lang="sk-SK" sz="1600" dirty="0" smtClean="0"/>
          </a:p>
        </p:txBody>
      </p:sp>
      <p:sp>
        <p:nvSpPr>
          <p:cNvPr id="4" name="Zástupný symbol čísla snímky 3"/>
          <p:cNvSpPr>
            <a:spLocks noGrp="1"/>
          </p:cNvSpPr>
          <p:nvPr>
            <p:ph type="sldNum" sz="quarter" idx="12"/>
          </p:nvPr>
        </p:nvSpPr>
        <p:spPr/>
        <p:txBody>
          <a:bodyPr/>
          <a:lstStyle/>
          <a:p>
            <a:fld id="{8EF97D0C-7238-4109-A26B-BD75EB33D0D4}" type="slidenum">
              <a:rPr lang="sk-SK" smtClean="0"/>
              <a:pPr/>
              <a:t>47</a:t>
            </a:fld>
            <a:endParaRPr lang="sk-SK" dirty="0"/>
          </a:p>
        </p:txBody>
      </p:sp>
    </p:spTree>
    <p:extLst>
      <p:ext uri="{BB962C8B-B14F-4D97-AF65-F5344CB8AC3E}">
        <p14:creationId xmlns:p14="http://schemas.microsoft.com/office/powerpoint/2010/main" val="17872143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67544" y="1196752"/>
            <a:ext cx="8229600" cy="4968552"/>
          </a:xfrm>
        </p:spPr>
        <p:txBody>
          <a:bodyPr/>
          <a:lstStyle/>
          <a:p>
            <a:pPr marL="0" lvl="1" indent="0" algn="just" defTabSz="360000">
              <a:spcBef>
                <a:spcPts val="600"/>
              </a:spcBef>
              <a:buNone/>
            </a:pPr>
            <a:endParaRPr lang="sk-SK" sz="1600" u="sng" dirty="0" smtClean="0">
              <a:solidFill>
                <a:schemeClr val="tx1"/>
              </a:solidFill>
            </a:endParaRPr>
          </a:p>
          <a:p>
            <a:pPr marL="0" indent="0" algn="just" defTabSz="360000">
              <a:spcBef>
                <a:spcPts val="600"/>
              </a:spcBef>
              <a:buNone/>
            </a:pPr>
            <a:r>
              <a:rPr lang="sk-SK" sz="1600" b="1" dirty="0"/>
              <a:t>Príklady vodozádržných </a:t>
            </a:r>
            <a:r>
              <a:rPr lang="sk-SK" sz="1600" b="1" dirty="0" smtClean="0"/>
              <a:t>opatrení:</a:t>
            </a:r>
            <a:endParaRPr lang="sk-SK" sz="1600" b="1" dirty="0"/>
          </a:p>
          <a:p>
            <a:pPr algn="just" defTabSz="360000">
              <a:spcBef>
                <a:spcPts val="600"/>
              </a:spcBef>
              <a:buFont typeface="Wingdings" panose="05000000000000000000" pitchFamily="2" charset="2"/>
              <a:buChar char="Ø"/>
            </a:pPr>
            <a:r>
              <a:rPr lang="sk-SK" sz="1600" dirty="0"/>
              <a:t>vytváranie </a:t>
            </a:r>
            <a:r>
              <a:rPr lang="sk-SK" sz="1600" dirty="0" err="1"/>
              <a:t>bioretenčných</a:t>
            </a:r>
            <a:r>
              <a:rPr lang="sk-SK" sz="1600" dirty="0"/>
              <a:t> 	systémov na zadržiavanie zrážkovej vody (dažďové záhrady, zberné jazierka a pod.), tzv. zelené strechy, povrchové či podzemné nádrže na zachytávanie zrážkovej vody </a:t>
            </a:r>
            <a:r>
              <a:rPr lang="sk-SK" sz="1600" dirty="0" smtClean="0"/>
              <a:t>(na </a:t>
            </a:r>
            <a:r>
              <a:rPr lang="sk-SK" sz="1600" dirty="0"/>
              <a:t>ďalšie možné využitie zrážkovej vody napr. na polievanie). </a:t>
            </a:r>
            <a:endParaRPr lang="sk-SK" sz="1600" dirty="0" smtClean="0"/>
          </a:p>
          <a:p>
            <a:pPr algn="just" defTabSz="360000">
              <a:spcBef>
                <a:spcPts val="600"/>
              </a:spcBef>
              <a:buFont typeface="Wingdings" panose="05000000000000000000" pitchFamily="2" charset="2"/>
              <a:buChar char="Ø"/>
            </a:pPr>
            <a:r>
              <a:rPr lang="sk-SK" sz="1600" dirty="0" smtClean="0"/>
              <a:t>opatrenia </a:t>
            </a:r>
            <a:r>
              <a:rPr lang="sk-SK" sz="1600" dirty="0"/>
              <a:t>podporujúce vsakovanie zrážkovej vody, t. j. </a:t>
            </a:r>
            <a:r>
              <a:rPr lang="sk-SK" sz="1600" dirty="0" err="1"/>
              <a:t>vsakovacie</a:t>
            </a:r>
            <a:r>
              <a:rPr lang="sk-SK" sz="1600" dirty="0"/>
              <a:t> prvky (napr. 	</a:t>
            </a:r>
            <a:r>
              <a:rPr lang="sk-SK" sz="1600" dirty="0" err="1"/>
              <a:t>vsakovacie</a:t>
            </a:r>
            <a:r>
              <a:rPr lang="sk-SK" sz="1600" dirty="0"/>
              <a:t> pásy, infiltračné priekopy a pod.) alebo využívanie </a:t>
            </a:r>
            <a:r>
              <a:rPr lang="sk-SK" sz="1600" dirty="0" err="1"/>
              <a:t>zatrávňovacích</a:t>
            </a:r>
            <a:r>
              <a:rPr lang="sk-SK" sz="1600" dirty="0"/>
              <a:t> tvárnic.</a:t>
            </a:r>
          </a:p>
          <a:p>
            <a:pPr marL="0" indent="0" algn="just" defTabSz="360000">
              <a:spcBef>
                <a:spcPts val="600"/>
              </a:spcBef>
              <a:buNone/>
            </a:pPr>
            <a:endParaRPr lang="sk-SK" sz="1600" dirty="0" smtClean="0"/>
          </a:p>
          <a:p>
            <a:pPr marL="0" indent="0" algn="just" defTabSz="360000">
              <a:spcBef>
                <a:spcPts val="600"/>
              </a:spcBef>
              <a:buNone/>
            </a:pPr>
            <a:r>
              <a:rPr lang="sk-SK" sz="1600" b="1" dirty="0" smtClean="0"/>
              <a:t>Osobitné zásady </a:t>
            </a:r>
            <a:r>
              <a:rPr lang="sk-SK" sz="1600" b="1" dirty="0"/>
              <a:t>výberu </a:t>
            </a:r>
            <a:r>
              <a:rPr lang="sk-SK" sz="1600" b="1" dirty="0" smtClean="0"/>
              <a:t>projektov:</a:t>
            </a:r>
            <a:endParaRPr lang="sk-SK" sz="1600" b="1" dirty="0"/>
          </a:p>
          <a:p>
            <a:pPr marL="0" indent="0" algn="just" defTabSz="360000">
              <a:spcBef>
                <a:spcPts val="600"/>
              </a:spcBef>
              <a:buNone/>
            </a:pPr>
            <a:endParaRPr lang="sk-SK" sz="1600" dirty="0"/>
          </a:p>
          <a:p>
            <a:pPr lvl="0">
              <a:buFont typeface="Wingdings" panose="05000000000000000000" pitchFamily="2" charset="2"/>
              <a:buChar char="Ø"/>
            </a:pPr>
            <a:r>
              <a:rPr lang="sk-SK" sz="1600" dirty="0"/>
              <a:t>prioritne budú podporené projekty v oblastiach s nižším podielom zelenej infraštruktúry, vyššou mierou zastavanosti alebo vyššou hustotou obyvateľov na km</a:t>
            </a:r>
            <a:r>
              <a:rPr lang="sk-SK" sz="1600" baseline="30000" dirty="0"/>
              <a:t>2</a:t>
            </a:r>
            <a:r>
              <a:rPr lang="sk-SK" sz="1600" dirty="0"/>
              <a:t>;</a:t>
            </a:r>
          </a:p>
          <a:p>
            <a:pPr>
              <a:buFont typeface="Wingdings" panose="05000000000000000000" pitchFamily="2" charset="2"/>
              <a:buChar char="Ø"/>
            </a:pPr>
            <a:r>
              <a:rPr lang="sk-SK" sz="1600" dirty="0"/>
              <a:t>zvýhodňované budú projekty kombinujúce opatrení na záchyt zrážkových vôd spolu s opatreniami umožňujúcim využívať zachytenú vodu v čase </a:t>
            </a:r>
            <a:r>
              <a:rPr lang="sk-SK" sz="1600" dirty="0" smtClean="0"/>
              <a:t>sucha.</a:t>
            </a:r>
            <a:endParaRPr lang="sk-SK" sz="1600" dirty="0"/>
          </a:p>
          <a:p>
            <a:pPr marL="0" lvl="1" indent="0" algn="just" defTabSz="360000">
              <a:spcBef>
                <a:spcPts val="600"/>
              </a:spcBef>
              <a:buNone/>
            </a:pPr>
            <a:endParaRPr lang="sk-SK" sz="1600" u="sng" dirty="0">
              <a:solidFill>
                <a:schemeClr val="tx1"/>
              </a:solidFill>
            </a:endParaRPr>
          </a:p>
          <a:p>
            <a:pPr marL="0" lvl="1" indent="0" algn="just" defTabSz="360000">
              <a:spcBef>
                <a:spcPts val="600"/>
              </a:spcBef>
              <a:buNone/>
            </a:pPr>
            <a:endParaRPr lang="sk-SK" sz="1600" u="sng" dirty="0" smtClean="0">
              <a:solidFill>
                <a:schemeClr val="tx1"/>
              </a:solidFill>
            </a:endParaRPr>
          </a:p>
          <a:p>
            <a:pPr marL="0" indent="0" algn="just" defTabSz="360000">
              <a:spcBef>
                <a:spcPts val="600"/>
              </a:spcBef>
              <a:buNone/>
            </a:pPr>
            <a:endParaRPr lang="sk-SK" sz="1600" b="1" dirty="0" smtClean="0"/>
          </a:p>
          <a:p>
            <a:pPr marL="0" indent="0" algn="just" defTabSz="360000">
              <a:spcBef>
                <a:spcPts val="600"/>
              </a:spcBef>
              <a:buNone/>
            </a:pPr>
            <a:endParaRPr lang="sk-SK" sz="1600" b="1" dirty="0"/>
          </a:p>
          <a:p>
            <a:pPr marL="0" indent="0" algn="just" defTabSz="360000">
              <a:spcBef>
                <a:spcPts val="600"/>
              </a:spcBef>
              <a:buNone/>
            </a:pPr>
            <a:endParaRPr lang="sk-SK" sz="1400" dirty="0" smtClean="0"/>
          </a:p>
          <a:p>
            <a:pPr marL="0" indent="0" algn="just" defTabSz="360000">
              <a:spcBef>
                <a:spcPts val="600"/>
              </a:spcBef>
              <a:buNone/>
            </a:pPr>
            <a:endParaRPr lang="sk-SK" sz="1400" dirty="0"/>
          </a:p>
          <a:p>
            <a:pPr algn="just" defTabSz="360000">
              <a:spcBef>
                <a:spcPts val="600"/>
              </a:spcBef>
              <a:buAutoNum type="alphaUcPeriod"/>
            </a:pPr>
            <a:endParaRPr lang="sk-SK" sz="1400" b="1" dirty="0">
              <a:ea typeface="Tahoma" panose="020B0604030504040204" pitchFamily="34" charset="0"/>
              <a:cs typeface="Tahoma" panose="020B0604030504040204" pitchFamily="34" charset="0"/>
            </a:endParaRPr>
          </a:p>
        </p:txBody>
      </p:sp>
      <p:sp>
        <p:nvSpPr>
          <p:cNvPr id="4" name="Zástupný symbol čísla snímky 3"/>
          <p:cNvSpPr>
            <a:spLocks noGrp="1"/>
          </p:cNvSpPr>
          <p:nvPr>
            <p:ph type="sldNum" sz="quarter" idx="12"/>
          </p:nvPr>
        </p:nvSpPr>
        <p:spPr/>
        <p:txBody>
          <a:bodyPr/>
          <a:lstStyle/>
          <a:p>
            <a:fld id="{8EF97D0C-7238-4109-A26B-BD75EB33D0D4}" type="slidenum">
              <a:rPr lang="sk-SK" smtClean="0"/>
              <a:pPr/>
              <a:t>48</a:t>
            </a:fld>
            <a:endParaRPr lang="sk-SK" dirty="0"/>
          </a:p>
        </p:txBody>
      </p:sp>
    </p:spTree>
    <p:extLst>
      <p:ext uri="{BB962C8B-B14F-4D97-AF65-F5344CB8AC3E}">
        <p14:creationId xmlns:p14="http://schemas.microsoft.com/office/powerpoint/2010/main" val="22688945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67544" y="1196752"/>
            <a:ext cx="8229600" cy="4968552"/>
          </a:xfrm>
        </p:spPr>
        <p:txBody>
          <a:bodyPr/>
          <a:lstStyle/>
          <a:p>
            <a:pPr marL="0" indent="0" algn="just" defTabSz="360000">
              <a:spcBef>
                <a:spcPts val="600"/>
              </a:spcBef>
              <a:buNone/>
            </a:pPr>
            <a:endParaRPr lang="sk-SK" sz="1600" b="1" dirty="0" smtClean="0"/>
          </a:p>
          <a:p>
            <a:pPr marL="0" indent="0" algn="just" defTabSz="360000">
              <a:spcBef>
                <a:spcPts val="600"/>
              </a:spcBef>
              <a:buNone/>
            </a:pPr>
            <a:r>
              <a:rPr lang="sk-SK" sz="1800" b="1" dirty="0" smtClean="0"/>
              <a:t>D. Aktualizácia </a:t>
            </a:r>
            <a:r>
              <a:rPr lang="sk-SK" sz="1800" b="1" dirty="0"/>
              <a:t>máp povodňového ohrozenia a máp povodňového rizika a aktualizácia plánov manažmentu povodňových rizík </a:t>
            </a:r>
            <a:r>
              <a:rPr lang="sk-SK" sz="1800" b="1" dirty="0" smtClean="0"/>
              <a:t> </a:t>
            </a:r>
          </a:p>
          <a:p>
            <a:pPr marL="0" indent="0" algn="just" defTabSz="360000">
              <a:spcBef>
                <a:spcPts val="600"/>
              </a:spcBef>
              <a:buNone/>
            </a:pPr>
            <a:endParaRPr lang="sk-SK" sz="1800" b="1" dirty="0" smtClean="0"/>
          </a:p>
          <a:p>
            <a:pPr algn="just">
              <a:buFont typeface="Wingdings" panose="05000000000000000000" pitchFamily="2" charset="2"/>
              <a:buChar char="Ø"/>
            </a:pPr>
            <a:r>
              <a:rPr lang="sk-SK" sz="1800" dirty="0" smtClean="0"/>
              <a:t>aktualizácia vyplýva zo zákona </a:t>
            </a:r>
            <a:r>
              <a:rPr lang="sk-SK" sz="1800" dirty="0"/>
              <a:t>o ochrane pred povodňami </a:t>
            </a:r>
            <a:endParaRPr lang="sk-SK" sz="1800" dirty="0" smtClean="0"/>
          </a:p>
          <a:p>
            <a:pPr algn="just">
              <a:buFont typeface="Wingdings" panose="05000000000000000000" pitchFamily="2" charset="2"/>
              <a:buChar char="Ø"/>
            </a:pPr>
            <a:r>
              <a:rPr lang="sk-SK" sz="1800" dirty="0" smtClean="0"/>
              <a:t>aktualizácia je potrebná aj vzhľadom na prebiehajúcu zmenu klímy a rovnako na prebiehajúce zmeny v krajine, či vykonané opatrenia </a:t>
            </a:r>
          </a:p>
          <a:p>
            <a:pPr marL="0" indent="0" algn="just">
              <a:buNone/>
            </a:pPr>
            <a:endParaRPr lang="sk-SK" sz="1800" dirty="0" smtClean="0"/>
          </a:p>
          <a:p>
            <a:pPr marL="457200" lvl="1" indent="0" algn="just">
              <a:spcBef>
                <a:spcPts val="0"/>
              </a:spcBef>
              <a:buNone/>
            </a:pPr>
            <a:endParaRPr lang="sk-SK" b="1" dirty="0"/>
          </a:p>
          <a:p>
            <a:pPr marL="0" lvl="1" indent="0" algn="just">
              <a:spcBef>
                <a:spcPts val="0"/>
              </a:spcBef>
              <a:buNone/>
            </a:pPr>
            <a:r>
              <a:rPr lang="sk-SK" u="sng" dirty="0" smtClean="0">
                <a:solidFill>
                  <a:schemeClr val="tx1"/>
                </a:solidFill>
              </a:rPr>
              <a:t>Oprávnený prijímateľ</a:t>
            </a:r>
            <a:r>
              <a:rPr lang="sk-SK" dirty="0" smtClean="0">
                <a:solidFill>
                  <a:schemeClr val="tx1"/>
                </a:solidFill>
              </a:rPr>
              <a:t>: </a:t>
            </a:r>
          </a:p>
          <a:p>
            <a:pPr marL="0" lvl="1" indent="0" algn="just">
              <a:spcBef>
                <a:spcPts val="0"/>
              </a:spcBef>
              <a:buNone/>
            </a:pPr>
            <a:endParaRPr lang="sk-SK" dirty="0" smtClean="0">
              <a:solidFill>
                <a:schemeClr val="tx1"/>
              </a:solidFill>
            </a:endParaRPr>
          </a:p>
          <a:p>
            <a:pPr marL="361950" lvl="1" indent="-361950" algn="just">
              <a:spcBef>
                <a:spcPts val="0"/>
              </a:spcBef>
              <a:buFont typeface="Calibri" panose="020F0502020204030204" pitchFamily="34" charset="0"/>
              <a:buChar char="‐"/>
            </a:pPr>
            <a:r>
              <a:rPr lang="sk-SK" dirty="0" smtClean="0">
                <a:solidFill>
                  <a:schemeClr val="tx1"/>
                </a:solidFill>
              </a:rPr>
              <a:t>správca </a:t>
            </a:r>
            <a:r>
              <a:rPr lang="sk-SK" dirty="0">
                <a:solidFill>
                  <a:schemeClr val="tx1"/>
                </a:solidFill>
              </a:rPr>
              <a:t>vodohospodársky významných vodných </a:t>
            </a:r>
            <a:r>
              <a:rPr lang="sk-SK" dirty="0" smtClean="0">
                <a:solidFill>
                  <a:schemeClr val="tx1"/>
                </a:solidFill>
              </a:rPr>
              <a:t>tokov</a:t>
            </a:r>
            <a:r>
              <a:rPr lang="sk-SK" dirty="0"/>
              <a:t>	</a:t>
            </a:r>
          </a:p>
          <a:p>
            <a:pPr algn="just" defTabSz="360000">
              <a:spcBef>
                <a:spcPts val="600"/>
              </a:spcBef>
              <a:buAutoNum type="alphaUcPeriod"/>
            </a:pPr>
            <a:endParaRPr lang="sk-SK" sz="1600" dirty="0"/>
          </a:p>
          <a:p>
            <a:pPr algn="just" defTabSz="360000">
              <a:spcBef>
                <a:spcPts val="600"/>
              </a:spcBef>
              <a:buAutoNum type="alphaUcPeriod"/>
            </a:pPr>
            <a:endParaRPr lang="sk-SK" sz="1600" b="1" dirty="0">
              <a:ea typeface="Tahoma" panose="020B0604030504040204" pitchFamily="34" charset="0"/>
              <a:cs typeface="Tahoma" panose="020B0604030504040204" pitchFamily="34" charset="0"/>
            </a:endParaRPr>
          </a:p>
        </p:txBody>
      </p:sp>
      <p:sp>
        <p:nvSpPr>
          <p:cNvPr id="4" name="Zástupný symbol čísla snímky 3"/>
          <p:cNvSpPr>
            <a:spLocks noGrp="1"/>
          </p:cNvSpPr>
          <p:nvPr>
            <p:ph type="sldNum" sz="quarter" idx="12"/>
          </p:nvPr>
        </p:nvSpPr>
        <p:spPr/>
        <p:txBody>
          <a:bodyPr/>
          <a:lstStyle/>
          <a:p>
            <a:fld id="{8EF97D0C-7238-4109-A26B-BD75EB33D0D4}" type="slidenum">
              <a:rPr lang="sk-SK" smtClean="0"/>
              <a:pPr/>
              <a:t>49</a:t>
            </a:fld>
            <a:endParaRPr lang="sk-SK" dirty="0"/>
          </a:p>
        </p:txBody>
      </p:sp>
    </p:spTree>
    <p:extLst>
      <p:ext uri="{BB962C8B-B14F-4D97-AF65-F5344CB8AC3E}">
        <p14:creationId xmlns:p14="http://schemas.microsoft.com/office/powerpoint/2010/main" val="999144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67544" y="1412776"/>
            <a:ext cx="8229600" cy="5184576"/>
          </a:xfrm>
        </p:spPr>
        <p:txBody>
          <a:bodyPr/>
          <a:lstStyle/>
          <a:p>
            <a:pPr marL="0" indent="0">
              <a:buNone/>
            </a:pPr>
            <a:r>
              <a:rPr lang="sk-SK" b="1" dirty="0" smtClean="0">
                <a:solidFill>
                  <a:schemeClr val="bg1">
                    <a:lumMod val="65000"/>
                  </a:schemeClr>
                </a:solidFill>
                <a:latin typeface="+mj-lt"/>
                <a:ea typeface="+mj-ea"/>
                <a:cs typeface="+mj-cs"/>
              </a:rPr>
              <a:t>Prioritná </a:t>
            </a:r>
            <a:r>
              <a:rPr lang="sk-SK" b="1" dirty="0">
                <a:solidFill>
                  <a:schemeClr val="bg1">
                    <a:lumMod val="65000"/>
                  </a:schemeClr>
                </a:solidFill>
                <a:latin typeface="+mj-lt"/>
                <a:ea typeface="+mj-ea"/>
                <a:cs typeface="+mj-cs"/>
              </a:rPr>
              <a:t>os 1 </a:t>
            </a:r>
          </a:p>
          <a:p>
            <a:pPr marL="0" indent="0" algn="just">
              <a:buNone/>
            </a:pPr>
            <a:r>
              <a:rPr lang="sk-SK" b="1" dirty="0">
                <a:solidFill>
                  <a:srgbClr val="55B848"/>
                </a:solidFill>
                <a:cs typeface="Tahoma" pitchFamily="34" charset="0"/>
              </a:rPr>
              <a:t>UDRŽATEĽNÉ VYUŽÍVANIE PRÍRODNÝCH ZDROJOV PROSTREDNÍCTVOM ROZVOJA ENVIRONMENTÁLNEJ </a:t>
            </a:r>
            <a:r>
              <a:rPr lang="sk-SK" b="1" dirty="0" smtClean="0">
                <a:solidFill>
                  <a:srgbClr val="55B848"/>
                </a:solidFill>
                <a:cs typeface="Tahoma" pitchFamily="34" charset="0"/>
              </a:rPr>
              <a:t>INFRAŠTRUKTÚRY  (1 441,7 mil. €)</a:t>
            </a:r>
            <a:endParaRPr lang="sk-SK" b="1" dirty="0">
              <a:solidFill>
                <a:srgbClr val="55B848"/>
              </a:solidFill>
              <a:cs typeface="Tahoma" pitchFamily="34" charset="0"/>
            </a:endParaRPr>
          </a:p>
          <a:p>
            <a:pPr marL="0" indent="0">
              <a:spcBef>
                <a:spcPts val="0"/>
              </a:spcBef>
              <a:buNone/>
            </a:pPr>
            <a:endParaRPr lang="sk-SK" sz="1800" b="1" dirty="0" smtClean="0">
              <a:ln w="0"/>
              <a:cs typeface="Arial"/>
            </a:endParaRPr>
          </a:p>
          <a:p>
            <a:pPr marL="0" indent="0" algn="just">
              <a:spcBef>
                <a:spcPts val="0"/>
              </a:spcBef>
              <a:spcAft>
                <a:spcPts val="600"/>
              </a:spcAft>
              <a:buNone/>
            </a:pPr>
            <a:r>
              <a:rPr lang="sk-SK" sz="1600" b="1" u="sng" dirty="0" smtClean="0">
                <a:ln w="0"/>
                <a:cs typeface="Arial"/>
              </a:rPr>
              <a:t>Investičná priorita 1.1</a:t>
            </a:r>
            <a:r>
              <a:rPr lang="sk-SK" sz="1600" b="1" dirty="0" smtClean="0">
                <a:ln w="0"/>
                <a:cs typeface="Arial"/>
              </a:rPr>
              <a:t> </a:t>
            </a:r>
            <a:r>
              <a:rPr lang="sk-SK" sz="1600" b="1" dirty="0">
                <a:ln w="0"/>
                <a:cs typeface="Arial"/>
              </a:rPr>
              <a:t>– Investovanie do sektora </a:t>
            </a:r>
            <a:r>
              <a:rPr lang="sk-SK" sz="1600" b="1" u="sng" dirty="0">
                <a:ln w="0"/>
                <a:cs typeface="Arial"/>
              </a:rPr>
              <a:t>odpadového hospodárstva </a:t>
            </a:r>
            <a:r>
              <a:rPr lang="sk-SK" sz="1600" b="1" dirty="0">
                <a:ln w="0"/>
                <a:cs typeface="Arial"/>
              </a:rPr>
              <a:t>s cieľom splniť požiadavky environmentálneho acquis </a:t>
            </a:r>
            <a:r>
              <a:rPr lang="sk-SK" sz="1600" b="1" dirty="0" smtClean="0">
                <a:ln w="0"/>
                <a:cs typeface="Arial"/>
              </a:rPr>
              <a:t>Únie a pokryť potreby, ktoré členské štáty špecifikovali v súvislosti s investíciami nad rámec uvedených požiadaviek </a:t>
            </a:r>
            <a:r>
              <a:rPr lang="sk-SK" sz="1600" b="1" dirty="0" smtClean="0">
                <a:ln w="0"/>
                <a:solidFill>
                  <a:srgbClr val="55B848"/>
                </a:solidFill>
                <a:cs typeface="Arial"/>
              </a:rPr>
              <a:t>(</a:t>
            </a:r>
            <a:r>
              <a:rPr lang="sk-SK" sz="1600" b="1" dirty="0">
                <a:ln w="0"/>
                <a:solidFill>
                  <a:srgbClr val="55B848"/>
                </a:solidFill>
                <a:cs typeface="Arial"/>
              </a:rPr>
              <a:t>402,8 </a:t>
            </a:r>
            <a:r>
              <a:rPr lang="sk-SK" sz="1600" b="1" dirty="0" smtClean="0">
                <a:ln w="0"/>
                <a:solidFill>
                  <a:srgbClr val="55B848"/>
                </a:solidFill>
                <a:cs typeface="Arial"/>
              </a:rPr>
              <a:t>mil. €)</a:t>
            </a:r>
          </a:p>
          <a:p>
            <a:pPr marL="0" indent="0">
              <a:spcBef>
                <a:spcPts val="0"/>
              </a:spcBef>
              <a:buNone/>
            </a:pPr>
            <a:endParaRPr lang="sk-SK" sz="1600" b="1" u="sng" dirty="0" smtClean="0">
              <a:ln w="0"/>
              <a:cs typeface="Arial"/>
            </a:endParaRPr>
          </a:p>
          <a:p>
            <a:pPr marL="0" indent="0">
              <a:spcBef>
                <a:spcPts val="0"/>
              </a:spcBef>
              <a:buNone/>
            </a:pPr>
            <a:r>
              <a:rPr lang="sk-SK" sz="1600" b="1" u="sng" dirty="0" smtClean="0">
                <a:ln w="0"/>
                <a:cs typeface="Arial"/>
              </a:rPr>
              <a:t>Špecifický </a:t>
            </a:r>
            <a:r>
              <a:rPr lang="sk-SK" sz="1600" b="1" u="sng" dirty="0">
                <a:ln w="0"/>
                <a:cs typeface="Arial"/>
              </a:rPr>
              <a:t>cieľ 1.1.1</a:t>
            </a:r>
            <a:r>
              <a:rPr lang="sk-SK" sz="1600" b="1" dirty="0">
                <a:ln w="0"/>
                <a:cs typeface="Arial"/>
              </a:rPr>
              <a:t>: Zvýšenie miery zhodnocovania odpadov so zameraním na ich prípravu na opätovné použitie a recykláciu a podpora predchádzania vzniku odpadov</a:t>
            </a:r>
          </a:p>
          <a:p>
            <a:pPr algn="just" defTabSz="360000">
              <a:spcBef>
                <a:spcPts val="600"/>
              </a:spcBef>
              <a:buAutoNum type="alphaUcPeriod"/>
            </a:pPr>
            <a:r>
              <a:rPr lang="sk-SK" sz="1400" b="1" dirty="0">
                <a:ea typeface="Tahoma" panose="020B0604030504040204" pitchFamily="34" charset="0"/>
                <a:cs typeface="Tahoma" panose="020B0604030504040204" pitchFamily="34" charset="0"/>
              </a:rPr>
              <a:t>Podpora nástrojov informačného charakteru </a:t>
            </a:r>
            <a:r>
              <a:rPr lang="sk-SK" sz="1400" dirty="0">
                <a:ea typeface="Tahoma" panose="020B0604030504040204" pitchFamily="34" charset="0"/>
                <a:cs typeface="Tahoma" panose="020B0604030504040204" pitchFamily="34" charset="0"/>
              </a:rPr>
              <a:t>so zameraním na predchádzanie vzniku odpadov, na podporu triedeného zberu odpadov a zhodnocovania odpadov			</a:t>
            </a:r>
          </a:p>
          <a:p>
            <a:pPr algn="just">
              <a:spcBef>
                <a:spcPts val="600"/>
              </a:spcBef>
              <a:buAutoNum type="alphaUcPeriod"/>
            </a:pPr>
            <a:r>
              <a:rPr lang="sk-SK" sz="1400" b="1" dirty="0" smtClean="0">
                <a:ea typeface="Tahoma" pitchFamily="34" charset="0"/>
                <a:cs typeface="Tahoma" pitchFamily="34" charset="0"/>
              </a:rPr>
              <a:t>Príprava </a:t>
            </a:r>
            <a:r>
              <a:rPr lang="sk-SK" sz="1400" b="1" dirty="0">
                <a:ea typeface="Tahoma" pitchFamily="34" charset="0"/>
                <a:cs typeface="Tahoma" pitchFamily="34" charset="0"/>
              </a:rPr>
              <a:t>na opätovné použite a zhodnocovanie so zameraním na recykláciu nie nebezpečných odpadov vrátane podpory systémov triedeného zberu komunálnych odpadov </a:t>
            </a:r>
            <a:r>
              <a:rPr lang="sk-SK" sz="1400" dirty="0">
                <a:ea typeface="Tahoma" pitchFamily="34" charset="0"/>
                <a:cs typeface="Tahoma" pitchFamily="34" charset="0"/>
              </a:rPr>
              <a:t>a podpory predchádzania vzniku biologicky rozložiteľných komunálnych odpadov</a:t>
            </a:r>
          </a:p>
          <a:p>
            <a:pPr algn="just">
              <a:spcBef>
                <a:spcPts val="600"/>
              </a:spcBef>
              <a:buFont typeface="+mj-lt"/>
              <a:buAutoNum type="alphaUcPeriod" startAt="3"/>
            </a:pPr>
            <a:r>
              <a:rPr lang="sk-SK" sz="1400" b="1" dirty="0">
                <a:ea typeface="Tahoma" pitchFamily="34" charset="0"/>
                <a:cs typeface="Tahoma" pitchFamily="34" charset="0"/>
              </a:rPr>
              <a:t>Príprava na opätovné použite a recyklácia nebezpečných odpadov </a:t>
            </a:r>
          </a:p>
          <a:p>
            <a:pPr algn="just">
              <a:spcBef>
                <a:spcPts val="600"/>
              </a:spcBef>
              <a:buFont typeface="+mj-lt"/>
              <a:buAutoNum type="alphaUcPeriod" startAt="3"/>
            </a:pPr>
            <a:r>
              <a:rPr lang="sk-SK" sz="1400" b="1" dirty="0" smtClean="0">
                <a:ea typeface="Tahoma" pitchFamily="34" charset="0"/>
                <a:cs typeface="Tahoma" pitchFamily="34" charset="0"/>
              </a:rPr>
              <a:t>Vybudovanie </a:t>
            </a:r>
            <a:r>
              <a:rPr lang="sk-SK" sz="1400" b="1" dirty="0">
                <a:ea typeface="Tahoma" pitchFamily="34" charset="0"/>
                <a:cs typeface="Tahoma" pitchFamily="34" charset="0"/>
              </a:rPr>
              <a:t>a zavedenie jednotného environmentálneho monitorovacieho a informačného systému </a:t>
            </a:r>
            <a:r>
              <a:rPr lang="sk-SK" sz="1400" dirty="0">
                <a:ea typeface="Tahoma" pitchFamily="34" charset="0"/>
                <a:cs typeface="Tahoma" pitchFamily="34" charset="0"/>
              </a:rPr>
              <a:t>v odpadovom hospodárstve</a:t>
            </a:r>
          </a:p>
          <a:p>
            <a:pPr marL="0" indent="0" algn="just" defTabSz="360000">
              <a:spcBef>
                <a:spcPts val="600"/>
              </a:spcBef>
              <a:buNone/>
            </a:pPr>
            <a:r>
              <a:rPr lang="sk-SK" sz="1600" dirty="0">
                <a:ea typeface="Tahoma" pitchFamily="34" charset="0"/>
                <a:cs typeface="Tahoma" pitchFamily="34" charset="0"/>
              </a:rPr>
              <a:t>			</a:t>
            </a:r>
          </a:p>
          <a:p>
            <a:pPr marL="0" indent="0">
              <a:buNone/>
            </a:pPr>
            <a:r>
              <a:rPr lang="sk-SK" sz="1800" dirty="0" smtClean="0">
                <a:ln w="0"/>
                <a:cs typeface="Arial"/>
              </a:rPr>
              <a:t>	</a:t>
            </a:r>
            <a:endParaRPr lang="sk-SK" sz="1800" b="1" dirty="0">
              <a:solidFill>
                <a:srgbClr val="55B848"/>
              </a:solidFill>
              <a:effectLst>
                <a:outerShdw blurRad="38100" dist="38100" dir="2700000" algn="tl">
                  <a:srgbClr val="000000">
                    <a:alpha val="43137"/>
                  </a:srgbClr>
                </a:outerShdw>
              </a:effectLst>
            </a:endParaRPr>
          </a:p>
        </p:txBody>
      </p:sp>
      <p:sp>
        <p:nvSpPr>
          <p:cNvPr id="4" name="Zástupný symbol čísla snímky 3"/>
          <p:cNvSpPr>
            <a:spLocks noGrp="1"/>
          </p:cNvSpPr>
          <p:nvPr>
            <p:ph type="sldNum" sz="quarter" idx="12"/>
          </p:nvPr>
        </p:nvSpPr>
        <p:spPr/>
        <p:txBody>
          <a:bodyPr/>
          <a:lstStyle/>
          <a:p>
            <a:fld id="{8EF97D0C-7238-4109-A26B-BD75EB33D0D4}" type="slidenum">
              <a:rPr lang="sk-SK" smtClean="0"/>
              <a:pPr/>
              <a:t>5</a:t>
            </a:fld>
            <a:endParaRPr lang="sk-SK" dirty="0"/>
          </a:p>
        </p:txBody>
      </p:sp>
    </p:spTree>
    <p:extLst>
      <p:ext uri="{BB962C8B-B14F-4D97-AF65-F5344CB8AC3E}">
        <p14:creationId xmlns:p14="http://schemas.microsoft.com/office/powerpoint/2010/main" val="2155359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67544" y="1340768"/>
            <a:ext cx="8229600" cy="4680520"/>
          </a:xfrm>
        </p:spPr>
        <p:txBody>
          <a:bodyPr/>
          <a:lstStyle/>
          <a:p>
            <a:pPr algn="just" defTabSz="360000">
              <a:spcBef>
                <a:spcPts val="600"/>
              </a:spcBef>
              <a:buFont typeface="+mj-lt"/>
              <a:buAutoNum type="alphaUcPeriod" startAt="5"/>
            </a:pPr>
            <a:r>
              <a:rPr lang="sk-SK" sz="1600" b="1" dirty="0" smtClean="0">
                <a:ea typeface="Tahoma" panose="020B0604030504040204" pitchFamily="34" charset="0"/>
                <a:cs typeface="Tahoma" panose="020B0604030504040204" pitchFamily="34" charset="0"/>
              </a:rPr>
              <a:t>Rozvoj </a:t>
            </a:r>
            <a:r>
              <a:rPr lang="sk-SK" sz="1600" b="1" dirty="0">
                <a:ea typeface="Tahoma" panose="020B0604030504040204" pitchFamily="34" charset="0"/>
                <a:cs typeface="Tahoma" panose="020B0604030504040204" pitchFamily="34" charset="0"/>
              </a:rPr>
              <a:t>metodík pre hodnotenie investičných rizík spojených s nepriaznivými dôsledkami zmeny </a:t>
            </a:r>
            <a:r>
              <a:rPr lang="sk-SK" sz="1600" b="1" dirty="0" smtClean="0">
                <a:ea typeface="Tahoma" panose="020B0604030504040204" pitchFamily="34" charset="0"/>
                <a:cs typeface="Tahoma" panose="020B0604030504040204" pitchFamily="34" charset="0"/>
              </a:rPr>
              <a:t>klímy</a:t>
            </a:r>
          </a:p>
          <a:p>
            <a:pPr marL="0" indent="0" algn="just" defTabSz="360000">
              <a:spcBef>
                <a:spcPts val="600"/>
              </a:spcBef>
              <a:buNone/>
            </a:pPr>
            <a:endParaRPr lang="sk-SK" sz="1600" b="1" i="1" dirty="0">
              <a:solidFill>
                <a:schemeClr val="bg1">
                  <a:lumMod val="65000"/>
                </a:schemeClr>
              </a:solidFill>
              <a:ea typeface="Tahoma" panose="020B0604030504040204" pitchFamily="34" charset="0"/>
              <a:cs typeface="Tahoma" panose="020B0604030504040204" pitchFamily="34" charset="0"/>
            </a:endParaRPr>
          </a:p>
          <a:p>
            <a:pPr marL="0" indent="0" algn="just" defTabSz="360000">
              <a:spcBef>
                <a:spcPts val="600"/>
              </a:spcBef>
              <a:buNone/>
            </a:pPr>
            <a:r>
              <a:rPr lang="sk-SK" sz="1600" i="1" dirty="0"/>
              <a:t>- </a:t>
            </a:r>
            <a:r>
              <a:rPr lang="sk-SK" sz="1600" dirty="0"/>
              <a:t>aktivita prispeje k nákladovej efektívnosti realizovaných investícií na regionálnej a lokálnej úrovni, ale aj na úrovni individuálneho projektu. Princípom je zohľadniť riziká nepriaznivých dôsledkov zmeny klímy počas prípravy investičného zámeru a vyhnúť sa tak nákladom na odstraňovanie a nápravu škôd v dôsledku prírodných </a:t>
            </a:r>
            <a:r>
              <a:rPr lang="sk-SK" sz="1600" dirty="0" smtClean="0"/>
              <a:t>katastrof</a:t>
            </a:r>
            <a:endParaRPr lang="sk-SK" sz="1600" dirty="0"/>
          </a:p>
          <a:p>
            <a:pPr marL="0" indent="0" algn="just" defTabSz="360000">
              <a:spcBef>
                <a:spcPts val="600"/>
              </a:spcBef>
              <a:buNone/>
            </a:pPr>
            <a:endParaRPr lang="sk-SK" sz="1600" b="1" dirty="0">
              <a:ea typeface="Tahoma" panose="020B0604030504040204" pitchFamily="34" charset="0"/>
              <a:cs typeface="Tahoma" panose="020B0604030504040204" pitchFamily="34" charset="0"/>
            </a:endParaRPr>
          </a:p>
          <a:p>
            <a:pPr marL="0" indent="0">
              <a:buNone/>
            </a:pPr>
            <a:r>
              <a:rPr lang="sk-SK" sz="1600" dirty="0" smtClean="0"/>
              <a:t>Výstupom </a:t>
            </a:r>
            <a:r>
              <a:rPr lang="sk-SK" sz="1600" dirty="0"/>
              <a:t>danej aktivity </a:t>
            </a:r>
            <a:r>
              <a:rPr lang="sk-SK" sz="1600" dirty="0" smtClean="0"/>
              <a:t>sú nasledujúce </a:t>
            </a:r>
            <a:r>
              <a:rPr lang="sk-SK" sz="1600" dirty="0"/>
              <a:t>metodiky/usmernenia:</a:t>
            </a:r>
          </a:p>
          <a:p>
            <a:pPr lvl="0">
              <a:buFont typeface="Calibri" panose="020F0502020204030204" pitchFamily="34" charset="0"/>
              <a:buChar char="‐"/>
            </a:pPr>
            <a:r>
              <a:rPr lang="sk-SK" sz="1600" dirty="0"/>
              <a:t>socioekonomické metódy a nástroje pre integrované hodnotenie adaptačných </a:t>
            </a:r>
            <a:r>
              <a:rPr lang="sk-SK" sz="1600" dirty="0" smtClean="0"/>
              <a:t>opatrení</a:t>
            </a:r>
            <a:endParaRPr lang="sk-SK" sz="1600" dirty="0"/>
          </a:p>
          <a:p>
            <a:pPr lvl="0">
              <a:buFont typeface="Calibri" panose="020F0502020204030204" pitchFamily="34" charset="0"/>
              <a:buChar char="‐"/>
            </a:pPr>
            <a:r>
              <a:rPr lang="sk-SK" sz="1600" dirty="0"/>
              <a:t>nástroje pre rozhodovací proces – praktická príručka pre </a:t>
            </a:r>
            <a:r>
              <a:rPr lang="sk-SK" sz="1600" dirty="0" smtClean="0"/>
              <a:t>investorov</a:t>
            </a:r>
          </a:p>
          <a:p>
            <a:pPr marL="0" lvl="0" indent="0">
              <a:buNone/>
            </a:pPr>
            <a:endParaRPr lang="sk-SK" sz="1600" dirty="0"/>
          </a:p>
          <a:p>
            <a:pPr marL="0" indent="0">
              <a:buNone/>
            </a:pPr>
            <a:r>
              <a:rPr lang="sk-SK" sz="1600" u="sng" dirty="0" smtClean="0"/>
              <a:t>Oprávnení </a:t>
            </a:r>
            <a:r>
              <a:rPr lang="sk-SK" sz="1600" u="sng" dirty="0"/>
              <a:t>prijímatelia</a:t>
            </a:r>
            <a:r>
              <a:rPr lang="sk-SK" sz="1600" dirty="0"/>
              <a:t>:</a:t>
            </a:r>
            <a:r>
              <a:rPr lang="sk-SK" sz="1600" i="1" dirty="0"/>
              <a:t> </a:t>
            </a:r>
            <a:endParaRPr lang="sk-SK" sz="1600" i="1" dirty="0" smtClean="0"/>
          </a:p>
          <a:p>
            <a:pPr>
              <a:buFont typeface="Calibri" panose="020F0502020204030204" pitchFamily="34" charset="0"/>
              <a:buChar char="‐"/>
            </a:pPr>
            <a:r>
              <a:rPr lang="sk-SK" sz="1600" dirty="0" smtClean="0"/>
              <a:t>subjekty </a:t>
            </a:r>
            <a:r>
              <a:rPr lang="sk-SK" sz="1600" dirty="0"/>
              <a:t>ústrednej správy</a:t>
            </a:r>
            <a:endParaRPr lang="sk-SK" sz="1600" dirty="0">
              <a:ea typeface="Tahoma" panose="020B0604030504040204" pitchFamily="34" charset="0"/>
              <a:cs typeface="Tahoma" panose="020B0604030504040204" pitchFamily="34" charset="0"/>
            </a:endParaRPr>
          </a:p>
          <a:p>
            <a:pPr marL="0" lvl="0" indent="0">
              <a:buNone/>
            </a:pPr>
            <a:endParaRPr lang="sk-SK" sz="1600" dirty="0" smtClean="0"/>
          </a:p>
          <a:p>
            <a:pPr marL="457200" lvl="1" indent="0" algn="just" defTabSz="360000">
              <a:spcBef>
                <a:spcPts val="600"/>
              </a:spcBef>
              <a:buNone/>
            </a:pPr>
            <a:endParaRPr lang="sk-SK" sz="1600" dirty="0"/>
          </a:p>
        </p:txBody>
      </p:sp>
      <p:sp>
        <p:nvSpPr>
          <p:cNvPr id="4" name="Zástupný symbol čísla snímky 3"/>
          <p:cNvSpPr>
            <a:spLocks noGrp="1"/>
          </p:cNvSpPr>
          <p:nvPr>
            <p:ph type="sldNum" sz="quarter" idx="12"/>
          </p:nvPr>
        </p:nvSpPr>
        <p:spPr/>
        <p:txBody>
          <a:bodyPr/>
          <a:lstStyle/>
          <a:p>
            <a:fld id="{8EF97D0C-7238-4109-A26B-BD75EB33D0D4}" type="slidenum">
              <a:rPr lang="sk-SK" smtClean="0"/>
              <a:pPr/>
              <a:t>50</a:t>
            </a:fld>
            <a:endParaRPr lang="sk-SK" dirty="0"/>
          </a:p>
        </p:txBody>
      </p:sp>
    </p:spTree>
    <p:extLst>
      <p:ext uri="{BB962C8B-B14F-4D97-AF65-F5344CB8AC3E}">
        <p14:creationId xmlns:p14="http://schemas.microsoft.com/office/powerpoint/2010/main" val="282917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67544" y="1340768"/>
            <a:ext cx="8229600" cy="4680520"/>
          </a:xfrm>
        </p:spPr>
        <p:txBody>
          <a:bodyPr/>
          <a:lstStyle/>
          <a:p>
            <a:pPr algn="just" defTabSz="360000">
              <a:spcBef>
                <a:spcPts val="600"/>
              </a:spcBef>
              <a:buAutoNum type="alphaUcPeriod" startAt="5"/>
            </a:pPr>
            <a:endParaRPr lang="sk-SK" sz="1600" b="1" dirty="0" smtClean="0">
              <a:ea typeface="Tahoma" panose="020B0604030504040204" pitchFamily="34" charset="0"/>
              <a:cs typeface="Tahoma" panose="020B0604030504040204" pitchFamily="34" charset="0"/>
            </a:endParaRPr>
          </a:p>
          <a:p>
            <a:pPr marL="0" indent="0" algn="just" defTabSz="360000">
              <a:spcBef>
                <a:spcPts val="600"/>
              </a:spcBef>
              <a:buNone/>
            </a:pPr>
            <a:r>
              <a:rPr lang="sk-SK" sz="1600" b="1" dirty="0" smtClean="0">
                <a:ea typeface="Tahoma" panose="020B0604030504040204" pitchFamily="34" charset="0"/>
                <a:cs typeface="Tahoma" panose="020B0604030504040204" pitchFamily="34" charset="0"/>
              </a:rPr>
              <a:t>F. Informačné </a:t>
            </a:r>
            <a:r>
              <a:rPr lang="sk-SK" sz="1600" b="1" dirty="0">
                <a:ea typeface="Tahoma" panose="020B0604030504040204" pitchFamily="34" charset="0"/>
                <a:cs typeface="Tahoma" panose="020B0604030504040204" pitchFamily="34" charset="0"/>
              </a:rPr>
              <a:t>programy o nepriaznivých dôsledkoch zmeny klímy a možnostiach proaktívnej </a:t>
            </a:r>
            <a:r>
              <a:rPr lang="sk-SK" sz="1600" b="1" dirty="0" smtClean="0">
                <a:ea typeface="Tahoma" panose="020B0604030504040204" pitchFamily="34" charset="0"/>
                <a:cs typeface="Tahoma" panose="020B0604030504040204" pitchFamily="34" charset="0"/>
              </a:rPr>
              <a:t>adaptácie</a:t>
            </a:r>
          </a:p>
          <a:p>
            <a:pPr marL="0" indent="0" algn="just" defTabSz="360000">
              <a:spcBef>
                <a:spcPts val="600"/>
              </a:spcBef>
              <a:buNone/>
            </a:pPr>
            <a:endParaRPr lang="sk-SK" sz="1600" b="1" dirty="0" smtClean="0">
              <a:ea typeface="Tahoma" panose="020B0604030504040204" pitchFamily="34" charset="0"/>
              <a:cs typeface="Tahoma" panose="020B0604030504040204" pitchFamily="34" charset="0"/>
            </a:endParaRPr>
          </a:p>
          <a:p>
            <a:pPr marL="0" indent="0" algn="just" defTabSz="360000">
              <a:spcBef>
                <a:spcPts val="600"/>
              </a:spcBef>
              <a:buNone/>
            </a:pPr>
            <a:r>
              <a:rPr lang="sk-SK" sz="1600" dirty="0" smtClean="0"/>
              <a:t>- prostredníctvom </a:t>
            </a:r>
            <a:r>
              <a:rPr lang="sk-SK" sz="1600" dirty="0"/>
              <a:t>aktivity sa zabezpečí lepšia pripravenosť a schopnosť reagovať na vplyvy zmenu klímy na miestnej, regionálnej a národnej </a:t>
            </a:r>
            <a:r>
              <a:rPr lang="sk-SK" sz="1600" dirty="0" smtClean="0"/>
              <a:t>úrovni, pomocou </a:t>
            </a:r>
            <a:r>
              <a:rPr lang="sk-SK" sz="1600" dirty="0"/>
              <a:t>osvetových aktivít a </a:t>
            </a:r>
            <a:r>
              <a:rPr lang="sk-SK" sz="1600" dirty="0" smtClean="0"/>
              <a:t>informácií sa </a:t>
            </a:r>
            <a:r>
              <a:rPr lang="sk-SK" sz="1600" dirty="0"/>
              <a:t>zvýši povedomie </a:t>
            </a:r>
            <a:r>
              <a:rPr lang="sk-SK" sz="1600" dirty="0" smtClean="0"/>
              <a:t>verejnosti</a:t>
            </a:r>
            <a:endParaRPr lang="sk-SK" sz="1600" dirty="0"/>
          </a:p>
          <a:p>
            <a:pPr marL="0" indent="0">
              <a:buNone/>
            </a:pPr>
            <a:endParaRPr lang="sk-SK" sz="1600" u="sng" dirty="0">
              <a:solidFill>
                <a:schemeClr val="tx1"/>
              </a:solidFill>
            </a:endParaRPr>
          </a:p>
          <a:p>
            <a:pPr marL="0" indent="0">
              <a:buNone/>
            </a:pPr>
            <a:r>
              <a:rPr lang="sk-SK" sz="1600" u="sng" dirty="0" smtClean="0">
                <a:solidFill>
                  <a:schemeClr val="tx1"/>
                </a:solidFill>
              </a:rPr>
              <a:t>Oprávnení </a:t>
            </a:r>
            <a:r>
              <a:rPr lang="sk-SK" sz="1600" u="sng" dirty="0">
                <a:solidFill>
                  <a:schemeClr val="tx1"/>
                </a:solidFill>
              </a:rPr>
              <a:t>prijímatelia</a:t>
            </a:r>
            <a:r>
              <a:rPr lang="sk-SK" sz="1600" dirty="0">
                <a:solidFill>
                  <a:schemeClr val="tx1"/>
                </a:solidFill>
              </a:rPr>
              <a:t>:</a:t>
            </a:r>
            <a:r>
              <a:rPr lang="sk-SK" sz="1600" i="1" dirty="0">
                <a:solidFill>
                  <a:schemeClr val="tx1"/>
                </a:solidFill>
              </a:rPr>
              <a:t> </a:t>
            </a:r>
            <a:endParaRPr lang="sk-SK" sz="1600" i="1" dirty="0" smtClean="0">
              <a:solidFill>
                <a:schemeClr val="tx1"/>
              </a:solidFill>
            </a:endParaRPr>
          </a:p>
          <a:p>
            <a:pPr>
              <a:buFont typeface="Calibri" panose="020F0502020204030204" pitchFamily="34" charset="0"/>
              <a:buChar char="‐"/>
            </a:pPr>
            <a:r>
              <a:rPr lang="sk-SK" sz="1600" dirty="0" smtClean="0">
                <a:solidFill>
                  <a:schemeClr val="tx1"/>
                </a:solidFill>
              </a:rPr>
              <a:t>subjekty </a:t>
            </a:r>
            <a:r>
              <a:rPr lang="sk-SK" sz="1600" dirty="0">
                <a:solidFill>
                  <a:schemeClr val="tx1"/>
                </a:solidFill>
              </a:rPr>
              <a:t>ústrednej správy s pôsobnosťou v oblasti </a:t>
            </a:r>
            <a:r>
              <a:rPr lang="sk-SK" sz="1600" dirty="0" smtClean="0">
                <a:solidFill>
                  <a:schemeClr val="tx1"/>
                </a:solidFill>
              </a:rPr>
              <a:t>ŽP</a:t>
            </a:r>
          </a:p>
          <a:p>
            <a:pPr>
              <a:buFont typeface="Calibri" panose="020F0502020204030204" pitchFamily="34" charset="0"/>
              <a:buChar char="‐"/>
            </a:pPr>
            <a:r>
              <a:rPr lang="sk-SK" sz="1600" dirty="0" smtClean="0">
                <a:solidFill>
                  <a:schemeClr val="tx1"/>
                </a:solidFill>
              </a:rPr>
              <a:t>subjekty </a:t>
            </a:r>
            <a:r>
              <a:rPr lang="sk-SK" sz="1600" dirty="0">
                <a:solidFill>
                  <a:schemeClr val="tx1"/>
                </a:solidFill>
              </a:rPr>
              <a:t>územnej </a:t>
            </a:r>
            <a:r>
              <a:rPr lang="sk-SK" sz="1600" dirty="0" smtClean="0">
                <a:solidFill>
                  <a:schemeClr val="tx1"/>
                </a:solidFill>
              </a:rPr>
              <a:t>samosprávy</a:t>
            </a:r>
          </a:p>
          <a:p>
            <a:pPr>
              <a:buFont typeface="Calibri" panose="020F0502020204030204" pitchFamily="34" charset="0"/>
              <a:buChar char="‐"/>
            </a:pPr>
            <a:r>
              <a:rPr lang="sk-SK" sz="1600" dirty="0" smtClean="0">
                <a:solidFill>
                  <a:schemeClr val="tx1"/>
                </a:solidFill>
              </a:rPr>
              <a:t>SAŽP </a:t>
            </a:r>
            <a:r>
              <a:rPr lang="sk-SK" sz="1600" dirty="0">
                <a:solidFill>
                  <a:schemeClr val="tx1"/>
                </a:solidFill>
              </a:rPr>
              <a:t>(národný </a:t>
            </a:r>
            <a:r>
              <a:rPr lang="sk-SK" sz="1600" dirty="0" smtClean="0">
                <a:solidFill>
                  <a:schemeClr val="tx1"/>
                </a:solidFill>
              </a:rPr>
              <a:t>projekt)</a:t>
            </a:r>
          </a:p>
          <a:p>
            <a:pPr>
              <a:buFont typeface="Calibri" panose="020F0502020204030204" pitchFamily="34" charset="0"/>
              <a:buChar char="‐"/>
            </a:pPr>
            <a:r>
              <a:rPr lang="sk-SK" sz="1600" dirty="0" smtClean="0">
                <a:solidFill>
                  <a:schemeClr val="tx1"/>
                </a:solidFill>
              </a:rPr>
              <a:t>NO </a:t>
            </a:r>
            <a:r>
              <a:rPr lang="sk-SK" sz="1600" dirty="0">
                <a:solidFill>
                  <a:schemeClr val="tx1"/>
                </a:solidFill>
              </a:rPr>
              <a:t>poskytujúce všeobecne prospešné služby v oblasti </a:t>
            </a:r>
            <a:r>
              <a:rPr lang="sk-SK" sz="1600" dirty="0" smtClean="0">
                <a:solidFill>
                  <a:schemeClr val="tx1"/>
                </a:solidFill>
              </a:rPr>
              <a:t>ŽP</a:t>
            </a:r>
          </a:p>
          <a:p>
            <a:pPr>
              <a:buFont typeface="Calibri" panose="020F0502020204030204" pitchFamily="34" charset="0"/>
              <a:buChar char="‐"/>
            </a:pPr>
            <a:r>
              <a:rPr lang="sk-SK" sz="1600" dirty="0" smtClean="0">
                <a:solidFill>
                  <a:schemeClr val="tx1"/>
                </a:solidFill>
              </a:rPr>
              <a:t>nadácie </a:t>
            </a:r>
            <a:r>
              <a:rPr lang="sk-SK" sz="1600" dirty="0">
                <a:solidFill>
                  <a:schemeClr val="tx1"/>
                </a:solidFill>
              </a:rPr>
              <a:t>v oblasti </a:t>
            </a:r>
            <a:r>
              <a:rPr lang="sk-SK" sz="1600" dirty="0" smtClean="0">
                <a:solidFill>
                  <a:schemeClr val="tx1"/>
                </a:solidFill>
              </a:rPr>
              <a:t>ŽP</a:t>
            </a:r>
          </a:p>
          <a:p>
            <a:pPr>
              <a:buFont typeface="Calibri" panose="020F0502020204030204" pitchFamily="34" charset="0"/>
              <a:buChar char="‐"/>
            </a:pPr>
            <a:r>
              <a:rPr lang="sk-SK" sz="1600" dirty="0" smtClean="0">
                <a:solidFill>
                  <a:schemeClr val="tx1"/>
                </a:solidFill>
              </a:rPr>
              <a:t>združenia </a:t>
            </a:r>
            <a:r>
              <a:rPr lang="sk-SK" sz="1600" dirty="0">
                <a:solidFill>
                  <a:schemeClr val="tx1"/>
                </a:solidFill>
              </a:rPr>
              <a:t>FO/PO v oblasti tvorby a ochrany ŽP</a:t>
            </a:r>
          </a:p>
          <a:p>
            <a:pPr marL="0" indent="0">
              <a:buNone/>
            </a:pPr>
            <a:endParaRPr lang="sk-SK" sz="1600" dirty="0" smtClean="0"/>
          </a:p>
        </p:txBody>
      </p:sp>
      <p:sp>
        <p:nvSpPr>
          <p:cNvPr id="4" name="Zástupný symbol čísla snímky 3"/>
          <p:cNvSpPr>
            <a:spLocks noGrp="1"/>
          </p:cNvSpPr>
          <p:nvPr>
            <p:ph type="sldNum" sz="quarter" idx="12"/>
          </p:nvPr>
        </p:nvSpPr>
        <p:spPr/>
        <p:txBody>
          <a:bodyPr/>
          <a:lstStyle/>
          <a:p>
            <a:fld id="{8EF97D0C-7238-4109-A26B-BD75EB33D0D4}" type="slidenum">
              <a:rPr lang="sk-SK" smtClean="0"/>
              <a:pPr/>
              <a:t>51</a:t>
            </a:fld>
            <a:endParaRPr lang="sk-SK" dirty="0"/>
          </a:p>
        </p:txBody>
      </p:sp>
    </p:spTree>
    <p:extLst>
      <p:ext uri="{BB962C8B-B14F-4D97-AF65-F5344CB8AC3E}">
        <p14:creationId xmlns:p14="http://schemas.microsoft.com/office/powerpoint/2010/main" val="4997160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67544" y="1340768"/>
            <a:ext cx="8229600" cy="4896544"/>
          </a:xfrm>
        </p:spPr>
        <p:txBody>
          <a:bodyPr/>
          <a:lstStyle/>
          <a:p>
            <a:pPr marL="0" indent="0">
              <a:spcBef>
                <a:spcPts val="0"/>
              </a:spcBef>
              <a:buNone/>
            </a:pPr>
            <a:endParaRPr lang="sk-SK" sz="500" b="1" dirty="0" smtClean="0">
              <a:ln w="0"/>
              <a:solidFill>
                <a:srgbClr val="55B848"/>
              </a:solidFill>
              <a:cs typeface="Arial"/>
            </a:endParaRPr>
          </a:p>
          <a:p>
            <a:pPr marL="0" indent="0" algn="just">
              <a:buNone/>
            </a:pPr>
            <a:r>
              <a:rPr lang="sk-SK" sz="1600" b="1" dirty="0" smtClean="0">
                <a:ln w="0"/>
                <a:cs typeface="Arial"/>
              </a:rPr>
              <a:t>Investičná priorita 2.1 </a:t>
            </a:r>
            <a:r>
              <a:rPr lang="sk-SK" sz="1600" b="1" dirty="0">
                <a:ln w="0"/>
                <a:cs typeface="Arial"/>
              </a:rPr>
              <a:t>– Podpora investícií na prispôsobovanie sa zmene klímy </a:t>
            </a:r>
            <a:r>
              <a:rPr lang="sk-SK" sz="1600" b="1" dirty="0" smtClean="0">
                <a:ln w="0"/>
                <a:cs typeface="Arial"/>
              </a:rPr>
              <a:t>vrátane </a:t>
            </a:r>
            <a:r>
              <a:rPr lang="sk-SK" sz="1600" b="1" dirty="0">
                <a:ln w="0"/>
                <a:cs typeface="Arial"/>
              </a:rPr>
              <a:t>ekosystémových </a:t>
            </a:r>
            <a:r>
              <a:rPr lang="sk-SK" sz="1600" b="1" dirty="0" smtClean="0">
                <a:ln w="0"/>
                <a:cs typeface="Arial"/>
              </a:rPr>
              <a:t>prístupov</a:t>
            </a:r>
            <a:endParaRPr lang="sk-SK" sz="1600" b="1" dirty="0">
              <a:ln w="0"/>
              <a:cs typeface="Arial"/>
            </a:endParaRPr>
          </a:p>
          <a:p>
            <a:pPr marL="0" indent="0" algn="just">
              <a:buNone/>
            </a:pPr>
            <a:endParaRPr lang="sk-SK" sz="1600" b="1" dirty="0" smtClean="0">
              <a:ln w="0"/>
              <a:cs typeface="Arial"/>
            </a:endParaRPr>
          </a:p>
          <a:p>
            <a:pPr marL="0" indent="0" algn="just">
              <a:buNone/>
            </a:pPr>
            <a:r>
              <a:rPr lang="sk-SK" sz="1600" dirty="0" smtClean="0">
                <a:ea typeface="Tahoma" panose="020B0604030504040204" pitchFamily="34" charset="0"/>
                <a:cs typeface="Tahoma" panose="020B0604030504040204" pitchFamily="34" charset="0"/>
              </a:rPr>
              <a:t>ŠC 2.1.2: </a:t>
            </a:r>
            <a:r>
              <a:rPr lang="sk-SK" sz="1600" dirty="0">
                <a:ea typeface="Tahoma" panose="020B0604030504040204" pitchFamily="34" charset="0"/>
                <a:cs typeface="Tahoma" panose="020B0604030504040204" pitchFamily="34" charset="0"/>
              </a:rPr>
              <a:t>Zlepšenie účinnosti sanácie, revitalizácie a zabezpečenia úložísk ťažobného odpadu</a:t>
            </a:r>
          </a:p>
          <a:p>
            <a:pPr marL="0" indent="0" algn="just">
              <a:spcBef>
                <a:spcPts val="600"/>
              </a:spcBef>
              <a:buNone/>
            </a:pPr>
            <a:r>
              <a:rPr lang="sk-SK" sz="1600" u="sng" dirty="0" smtClean="0">
                <a:ea typeface="Tahoma" panose="020B0604030504040204" pitchFamily="34" charset="0"/>
                <a:cs typeface="Tahoma" panose="020B0604030504040204" pitchFamily="34" charset="0"/>
              </a:rPr>
              <a:t>Hlavné </a:t>
            </a:r>
            <a:r>
              <a:rPr lang="sk-SK" sz="1600" u="sng" dirty="0">
                <a:ea typeface="Tahoma" panose="020B0604030504040204" pitchFamily="34" charset="0"/>
                <a:cs typeface="Tahoma" panose="020B0604030504040204" pitchFamily="34" charset="0"/>
              </a:rPr>
              <a:t>skupiny </a:t>
            </a:r>
            <a:r>
              <a:rPr lang="sk-SK" sz="1600" u="sng" dirty="0" smtClean="0">
                <a:ea typeface="Tahoma" panose="020B0604030504040204" pitchFamily="34" charset="0"/>
                <a:cs typeface="Tahoma" panose="020B0604030504040204" pitchFamily="34" charset="0"/>
              </a:rPr>
              <a:t>aktivít</a:t>
            </a:r>
            <a:r>
              <a:rPr lang="sk-SK" sz="1600" dirty="0">
                <a:ea typeface="Tahoma" panose="020B0604030504040204" pitchFamily="34" charset="0"/>
                <a:cs typeface="Tahoma" panose="020B0604030504040204" pitchFamily="34" charset="0"/>
              </a:rPr>
              <a:t>:</a:t>
            </a:r>
          </a:p>
          <a:p>
            <a:pPr algn="just" defTabSz="360000">
              <a:spcBef>
                <a:spcPts val="600"/>
              </a:spcBef>
              <a:buFont typeface="+mj-lt"/>
              <a:buAutoNum type="alphaUcPeriod"/>
            </a:pPr>
            <a:r>
              <a:rPr lang="sk-SK" sz="1600" b="1" dirty="0">
                <a:ea typeface="Tahoma" panose="020B0604030504040204" pitchFamily="34" charset="0"/>
                <a:cs typeface="Tahoma" panose="020B0604030504040204" pitchFamily="34" charset="0"/>
              </a:rPr>
              <a:t>Rekultivácia uzavretých úložísk a opustených úložísk ťažobného odpadu </a:t>
            </a:r>
            <a:r>
              <a:rPr lang="sk-SK" sz="1600" dirty="0">
                <a:ea typeface="Tahoma" panose="020B0604030504040204" pitchFamily="34" charset="0"/>
                <a:cs typeface="Tahoma" panose="020B0604030504040204" pitchFamily="34" charset="0"/>
              </a:rPr>
              <a:t>(v súlade s princípom „znečisťovateľ platí</a:t>
            </a:r>
            <a:r>
              <a:rPr lang="sk-SK" sz="1600" dirty="0" smtClean="0">
                <a:ea typeface="Tahoma" panose="020B0604030504040204" pitchFamily="34" charset="0"/>
                <a:cs typeface="Tahoma" panose="020B0604030504040204" pitchFamily="34" charset="0"/>
              </a:rPr>
              <a:t>“)</a:t>
            </a:r>
          </a:p>
          <a:p>
            <a:pPr marL="0" indent="0" algn="just" defTabSz="360000">
              <a:spcBef>
                <a:spcPts val="600"/>
              </a:spcBef>
              <a:buNone/>
            </a:pPr>
            <a:r>
              <a:rPr lang="sk-SK" sz="1600" dirty="0"/>
              <a:t>V rámci územia SR sú takéto úložiská evidované v informačnom systéme opustených úložísk ťažobných odpadov (tzv. „Register úložísk - Uzavreté a opustené, klasifikované“), ktorý je spravovaný SAŽP</a:t>
            </a:r>
            <a:r>
              <a:rPr lang="sk-SK" sz="1600" dirty="0" smtClean="0"/>
              <a:t>.</a:t>
            </a:r>
          </a:p>
          <a:p>
            <a:pPr marL="0" indent="0" algn="just" defTabSz="360000">
              <a:spcBef>
                <a:spcPts val="600"/>
              </a:spcBef>
              <a:buNone/>
            </a:pPr>
            <a:r>
              <a:rPr lang="sk-SK" sz="1600" dirty="0"/>
              <a:t>Navrhovaná aktivita je zameraná na rekultiváciu uzavretých úložísk a opustených úložísk ťažobného odpadu, pričom podľa § 4 ods. 1 zákona o nakladaní s ťažobným odpadom je úložiskom miesto alebo zariadenie určené na zhromažďovanie alebo ukladanie ťažobného odpadu v tuhom stave, kvapalnom stave, roztoku alebo suspenzii</a:t>
            </a:r>
            <a:r>
              <a:rPr lang="sk-SK" sz="1600" dirty="0" smtClean="0"/>
              <a:t>.</a:t>
            </a:r>
            <a:endParaRPr lang="sk-SK" sz="1600" dirty="0"/>
          </a:p>
        </p:txBody>
      </p:sp>
      <p:sp>
        <p:nvSpPr>
          <p:cNvPr id="4" name="Zástupný symbol čísla snímky 3"/>
          <p:cNvSpPr>
            <a:spLocks noGrp="1"/>
          </p:cNvSpPr>
          <p:nvPr>
            <p:ph type="sldNum" sz="quarter" idx="12"/>
          </p:nvPr>
        </p:nvSpPr>
        <p:spPr/>
        <p:txBody>
          <a:bodyPr/>
          <a:lstStyle/>
          <a:p>
            <a:fld id="{8EF97D0C-7238-4109-A26B-BD75EB33D0D4}" type="slidenum">
              <a:rPr lang="sk-SK" smtClean="0"/>
              <a:pPr/>
              <a:t>52</a:t>
            </a:fld>
            <a:endParaRPr lang="sk-SK" dirty="0"/>
          </a:p>
        </p:txBody>
      </p:sp>
    </p:spTree>
    <p:extLst>
      <p:ext uri="{BB962C8B-B14F-4D97-AF65-F5344CB8AC3E}">
        <p14:creationId xmlns:p14="http://schemas.microsoft.com/office/powerpoint/2010/main" val="33697038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67544" y="1340768"/>
            <a:ext cx="8229600" cy="4896544"/>
          </a:xfrm>
        </p:spPr>
        <p:txBody>
          <a:bodyPr/>
          <a:lstStyle/>
          <a:p>
            <a:pPr algn="just" defTabSz="360000">
              <a:spcBef>
                <a:spcPts val="600"/>
              </a:spcBef>
              <a:buFont typeface="+mj-lt"/>
              <a:buAutoNum type="alphaUcPeriod"/>
            </a:pPr>
            <a:r>
              <a:rPr lang="sk-SK" sz="1800" b="1" dirty="0" smtClean="0">
                <a:ea typeface="Tahoma" panose="020B0604030504040204" pitchFamily="34" charset="0"/>
                <a:cs typeface="Tahoma" panose="020B0604030504040204" pitchFamily="34" charset="0"/>
              </a:rPr>
              <a:t>Rekultivácia </a:t>
            </a:r>
            <a:r>
              <a:rPr lang="sk-SK" sz="1800" b="1" dirty="0">
                <a:ea typeface="Tahoma" panose="020B0604030504040204" pitchFamily="34" charset="0"/>
                <a:cs typeface="Tahoma" panose="020B0604030504040204" pitchFamily="34" charset="0"/>
              </a:rPr>
              <a:t>uzavretých úložísk a opustených úložísk ťažobného odpadu </a:t>
            </a:r>
            <a:r>
              <a:rPr lang="sk-SK" sz="1800" dirty="0">
                <a:ea typeface="Tahoma" panose="020B0604030504040204" pitchFamily="34" charset="0"/>
                <a:cs typeface="Tahoma" panose="020B0604030504040204" pitchFamily="34" charset="0"/>
              </a:rPr>
              <a:t>(v súlade s princípom „znečisťovateľ platí</a:t>
            </a:r>
            <a:r>
              <a:rPr lang="sk-SK" sz="1800" dirty="0" smtClean="0">
                <a:ea typeface="Tahoma" panose="020B0604030504040204" pitchFamily="34" charset="0"/>
                <a:cs typeface="Tahoma" panose="020B0604030504040204" pitchFamily="34" charset="0"/>
              </a:rPr>
              <a:t>“)</a:t>
            </a:r>
          </a:p>
          <a:p>
            <a:pPr marL="0" indent="0" algn="just">
              <a:buNone/>
            </a:pPr>
            <a:r>
              <a:rPr lang="sk-SK" sz="1800" dirty="0" smtClean="0"/>
              <a:t>Rekultivácia </a:t>
            </a:r>
            <a:r>
              <a:rPr lang="sk-SK" sz="1800" dirty="0"/>
              <a:t>úložiska ťažobného odpadu zahŕňa špecifické postupy, ktoré zabezpečia jeho fyzikálnu a chemickú stabilitu (ide o geotechnickú stabilizáciu úložiska a zabránenie úniku, resp. uvoľňovaniu škodlivých látok do životného prostredia). To znamená, že je potrebné úložisko ťažobného odpadu rekultivovať na mieste jeho výskytu tak, aby odolalo meniacim sa klimatickým podmienkam, najmä prívalovým dažďom alebo povodniam. </a:t>
            </a:r>
            <a:endParaRPr lang="sk-SK" sz="1800" dirty="0" smtClean="0"/>
          </a:p>
          <a:p>
            <a:pPr marL="0" indent="0" algn="just">
              <a:buNone/>
            </a:pPr>
            <a:r>
              <a:rPr lang="sk-SK" sz="1800" dirty="0" smtClean="0"/>
              <a:t>Na </a:t>
            </a:r>
            <a:r>
              <a:rPr lang="sk-SK" sz="1800" dirty="0"/>
              <a:t>rozdiel do sanácie environmentálnej záťaže, kedy dochádza k odstráneniu kontaminácie dotknutého územia, teda nejde o odstránenie úložiska ťažobného odpadu ako takého (čo nie je ani technicky, ani finančne možné), ale o zabezpečenie jeho stability (z fyzikálneho a chemického hľadiska), najmä v podmienkach ovplyvnených zmenou klímy. </a:t>
            </a:r>
          </a:p>
          <a:p>
            <a:pPr marL="0" indent="0" algn="just" defTabSz="360000">
              <a:spcBef>
                <a:spcPts val="600"/>
              </a:spcBef>
              <a:buNone/>
            </a:pPr>
            <a:r>
              <a:rPr lang="sk-SK" sz="1800" dirty="0"/>
              <a:t>Po zrekultivovaní a stabilizovaní nebudú úložiská ťažobného odpadu ďalej predstavovať rizikový prvok v </a:t>
            </a:r>
            <a:r>
              <a:rPr lang="sk-SK" sz="1800" dirty="0" smtClean="0"/>
              <a:t>krajine.</a:t>
            </a:r>
            <a:endParaRPr lang="sk-SK" sz="1800" dirty="0">
              <a:ea typeface="Tahoma" panose="020B0604030504040204" pitchFamily="34" charset="0"/>
              <a:cs typeface="Tahoma" panose="020B0604030504040204" pitchFamily="34" charset="0"/>
            </a:endParaRPr>
          </a:p>
          <a:p>
            <a:pPr marL="0" indent="0" algn="just" defTabSz="360000">
              <a:spcBef>
                <a:spcPts val="1200"/>
              </a:spcBef>
              <a:buNone/>
            </a:pPr>
            <a:r>
              <a:rPr lang="sk-SK" sz="1800" u="sng" dirty="0" smtClean="0">
                <a:solidFill>
                  <a:schemeClr val="tx1"/>
                </a:solidFill>
              </a:rPr>
              <a:t>Oprávnení prijímatelia</a:t>
            </a:r>
            <a:r>
              <a:rPr lang="sk-SK" sz="1800" dirty="0" smtClean="0">
                <a:solidFill>
                  <a:schemeClr val="tx1"/>
                </a:solidFill>
              </a:rPr>
              <a:t>:</a:t>
            </a:r>
            <a:r>
              <a:rPr lang="sk-SK" sz="1800" i="1" dirty="0" smtClean="0">
                <a:solidFill>
                  <a:schemeClr val="tx1"/>
                </a:solidFill>
              </a:rPr>
              <a:t> </a:t>
            </a:r>
            <a:r>
              <a:rPr lang="sk-SK" sz="1800" dirty="0" smtClean="0">
                <a:solidFill>
                  <a:schemeClr val="tx1"/>
                </a:solidFill>
              </a:rPr>
              <a:t>subjekty verejnej správy</a:t>
            </a:r>
            <a:endParaRPr lang="sk-SK" sz="1800" dirty="0" smtClean="0">
              <a:solidFill>
                <a:schemeClr val="tx1"/>
              </a:solidFill>
              <a:ea typeface="Tahoma" panose="020B0604030504040204" pitchFamily="34" charset="0"/>
              <a:cs typeface="Tahoma" panose="020B0604030504040204" pitchFamily="34" charset="0"/>
            </a:endParaRPr>
          </a:p>
          <a:p>
            <a:pPr marL="0" lvl="1" indent="0" algn="just" defTabSz="0">
              <a:spcBef>
                <a:spcPts val="600"/>
              </a:spcBef>
              <a:buNone/>
            </a:pPr>
            <a:endParaRPr lang="sk-SK" dirty="0">
              <a:solidFill>
                <a:srgbClr val="0070C0"/>
              </a:solidFill>
              <a:ea typeface="Tahoma" panose="020B0604030504040204" pitchFamily="34" charset="0"/>
              <a:cs typeface="Tahoma" panose="020B0604030504040204" pitchFamily="34" charset="0"/>
            </a:endParaRPr>
          </a:p>
        </p:txBody>
      </p:sp>
      <p:sp>
        <p:nvSpPr>
          <p:cNvPr id="4" name="Zástupný symbol čísla snímky 3"/>
          <p:cNvSpPr>
            <a:spLocks noGrp="1"/>
          </p:cNvSpPr>
          <p:nvPr>
            <p:ph type="sldNum" sz="quarter" idx="12"/>
          </p:nvPr>
        </p:nvSpPr>
        <p:spPr/>
        <p:txBody>
          <a:bodyPr/>
          <a:lstStyle/>
          <a:p>
            <a:fld id="{8EF97D0C-7238-4109-A26B-BD75EB33D0D4}" type="slidenum">
              <a:rPr lang="sk-SK" smtClean="0"/>
              <a:pPr/>
              <a:t>53</a:t>
            </a:fld>
            <a:endParaRPr lang="sk-SK" dirty="0"/>
          </a:p>
        </p:txBody>
      </p:sp>
    </p:spTree>
    <p:extLst>
      <p:ext uri="{BB962C8B-B14F-4D97-AF65-F5344CB8AC3E}">
        <p14:creationId xmlns:p14="http://schemas.microsoft.com/office/powerpoint/2010/main" val="3725471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57200" y="1412776"/>
            <a:ext cx="8363272" cy="5112568"/>
          </a:xfrm>
        </p:spPr>
        <p:txBody>
          <a:bodyPr/>
          <a:lstStyle/>
          <a:p>
            <a:pPr marL="0" indent="0">
              <a:buNone/>
            </a:pPr>
            <a:r>
              <a:rPr lang="sk-SK" b="1" dirty="0" smtClean="0">
                <a:solidFill>
                  <a:schemeClr val="bg1">
                    <a:lumMod val="65000"/>
                  </a:schemeClr>
                </a:solidFill>
                <a:latin typeface="+mj-lt"/>
                <a:ea typeface="+mj-ea"/>
                <a:cs typeface="+mj-cs"/>
              </a:rPr>
              <a:t>Prioritná </a:t>
            </a:r>
            <a:r>
              <a:rPr lang="sk-SK" b="1" dirty="0">
                <a:solidFill>
                  <a:schemeClr val="bg1">
                    <a:lumMod val="65000"/>
                  </a:schemeClr>
                </a:solidFill>
                <a:latin typeface="+mj-lt"/>
                <a:ea typeface="+mj-ea"/>
                <a:cs typeface="+mj-cs"/>
              </a:rPr>
              <a:t>os 3 </a:t>
            </a:r>
          </a:p>
          <a:p>
            <a:pPr marL="0" indent="0" algn="just">
              <a:buNone/>
            </a:pPr>
            <a:r>
              <a:rPr lang="sk-SK" b="1" dirty="0">
                <a:solidFill>
                  <a:srgbClr val="55B848"/>
                </a:solidFill>
                <a:cs typeface="Tahoma" pitchFamily="34" charset="0"/>
              </a:rPr>
              <a:t>PODPORA RIADENIA RIZÍK, RIADENIA MIMORIADNYCH UDALOSTÍ A ODOLNOSTI PROTI MIMORIADNYM UDALOSTIAM OVPLYVNENÝM ZMENOU KLÍMY </a:t>
            </a:r>
            <a:r>
              <a:rPr lang="sk-SK" b="1" dirty="0" smtClean="0">
                <a:solidFill>
                  <a:srgbClr val="55B848"/>
                </a:solidFill>
                <a:cs typeface="Tahoma" pitchFamily="34" charset="0"/>
              </a:rPr>
              <a:t>(260,9 mil. €)</a:t>
            </a:r>
            <a:endParaRPr lang="sk-SK" b="1" dirty="0">
              <a:solidFill>
                <a:srgbClr val="55B848"/>
              </a:solidFill>
              <a:cs typeface="Tahoma" pitchFamily="34" charset="0"/>
            </a:endParaRPr>
          </a:p>
          <a:p>
            <a:pPr marL="0" indent="0">
              <a:spcBef>
                <a:spcPts val="0"/>
              </a:spcBef>
              <a:buNone/>
            </a:pPr>
            <a:endParaRPr lang="sk-SK" sz="500" b="1" dirty="0">
              <a:solidFill>
                <a:srgbClr val="55B848"/>
              </a:solidFill>
            </a:endParaRPr>
          </a:p>
          <a:p>
            <a:pPr marL="0" indent="0" algn="just">
              <a:spcBef>
                <a:spcPts val="0"/>
              </a:spcBef>
              <a:buNone/>
            </a:pPr>
            <a:r>
              <a:rPr lang="sk-SK" sz="1800" b="1" dirty="0">
                <a:ln w="0"/>
                <a:cs typeface="Arial"/>
              </a:rPr>
              <a:t>Investičná priorita </a:t>
            </a:r>
            <a:r>
              <a:rPr lang="sk-SK" sz="1800" b="1" dirty="0" smtClean="0">
                <a:ln w="0"/>
                <a:cs typeface="Arial"/>
              </a:rPr>
              <a:t>3.1 – Predchádzanie </a:t>
            </a:r>
            <a:r>
              <a:rPr lang="sk-SK" sz="1800" b="1" dirty="0">
                <a:ln w="0"/>
                <a:cs typeface="Arial"/>
              </a:rPr>
              <a:t>vzniku katastrof a vyvíjanie </a:t>
            </a:r>
            <a:r>
              <a:rPr lang="sk-SK" sz="1800" b="1" dirty="0" smtClean="0">
                <a:ln w="0"/>
                <a:cs typeface="Arial"/>
              </a:rPr>
              <a:t>systémov zvládania katastrof</a:t>
            </a:r>
          </a:p>
          <a:p>
            <a:pPr marL="0" indent="0" algn="just">
              <a:spcBef>
                <a:spcPts val="0"/>
              </a:spcBef>
              <a:buNone/>
            </a:pPr>
            <a:endParaRPr lang="sk-SK" sz="1600" dirty="0" smtClean="0">
              <a:solidFill>
                <a:srgbClr val="0070C0"/>
              </a:solidFill>
              <a:ea typeface="Tahoma" panose="020B0604030504040204" pitchFamily="34" charset="0"/>
              <a:cs typeface="Tahoma" panose="020B0604030504040204" pitchFamily="34" charset="0"/>
            </a:endParaRPr>
          </a:p>
          <a:p>
            <a:pPr marL="0" indent="0" algn="just">
              <a:spcBef>
                <a:spcPts val="0"/>
              </a:spcBef>
              <a:buNone/>
            </a:pPr>
            <a:r>
              <a:rPr lang="sk-SK" sz="1600" dirty="0" smtClean="0">
                <a:ea typeface="Tahoma" panose="020B0604030504040204" pitchFamily="34" charset="0"/>
                <a:cs typeface="Tahoma" panose="020B0604030504040204" pitchFamily="34" charset="0"/>
              </a:rPr>
              <a:t>Špecifický </a:t>
            </a:r>
            <a:r>
              <a:rPr lang="sk-SK" sz="1600" dirty="0">
                <a:ea typeface="Tahoma" panose="020B0604030504040204" pitchFamily="34" charset="0"/>
                <a:cs typeface="Tahoma" panose="020B0604030504040204" pitchFamily="34" charset="0"/>
              </a:rPr>
              <a:t>cieľ </a:t>
            </a:r>
            <a:r>
              <a:rPr lang="sk-SK" sz="1600" dirty="0" smtClean="0">
                <a:ea typeface="Tahoma" panose="020B0604030504040204" pitchFamily="34" charset="0"/>
                <a:cs typeface="Tahoma" panose="020B0604030504040204" pitchFamily="34" charset="0"/>
              </a:rPr>
              <a:t>3.1.1</a:t>
            </a:r>
            <a:r>
              <a:rPr lang="sk-SK" sz="1600" dirty="0">
                <a:ea typeface="Tahoma" panose="020B0604030504040204" pitchFamily="34" charset="0"/>
                <a:cs typeface="Tahoma" panose="020B0604030504040204" pitchFamily="34" charset="0"/>
              </a:rPr>
              <a:t>: Zvýšenie úrovne pripravenosti na zvládanie mimoriadnych udalostí ovplyvnených zmenou </a:t>
            </a:r>
            <a:r>
              <a:rPr lang="sk-SK" sz="1600" dirty="0" smtClean="0">
                <a:ea typeface="Tahoma" panose="020B0604030504040204" pitchFamily="34" charset="0"/>
                <a:cs typeface="Tahoma" panose="020B0604030504040204" pitchFamily="34" charset="0"/>
              </a:rPr>
              <a:t>klímy</a:t>
            </a:r>
          </a:p>
          <a:p>
            <a:pPr marL="0" indent="0" algn="just">
              <a:spcBef>
                <a:spcPts val="0"/>
              </a:spcBef>
              <a:buNone/>
            </a:pPr>
            <a:endParaRPr lang="sk-SK" sz="1600" u="sng" dirty="0">
              <a:ea typeface="Tahoma" panose="020B0604030504040204" pitchFamily="34" charset="0"/>
              <a:cs typeface="Tahoma" panose="020B0604030504040204" pitchFamily="34" charset="0"/>
            </a:endParaRPr>
          </a:p>
          <a:p>
            <a:pPr marL="0" indent="0" algn="just">
              <a:spcBef>
                <a:spcPts val="0"/>
              </a:spcBef>
              <a:buNone/>
            </a:pPr>
            <a:r>
              <a:rPr lang="sk-SK" sz="1600" u="sng" dirty="0" smtClean="0">
                <a:ea typeface="Tahoma" panose="020B0604030504040204" pitchFamily="34" charset="0"/>
                <a:cs typeface="Tahoma" panose="020B0604030504040204" pitchFamily="34" charset="0"/>
              </a:rPr>
              <a:t>Hlavné skupiny aktivít</a:t>
            </a:r>
            <a:r>
              <a:rPr lang="sk-SK" sz="1600" dirty="0" smtClean="0">
                <a:ea typeface="Tahoma" panose="020B0604030504040204" pitchFamily="34" charset="0"/>
                <a:cs typeface="Tahoma" panose="020B0604030504040204" pitchFamily="34" charset="0"/>
              </a:rPr>
              <a:t>:</a:t>
            </a:r>
          </a:p>
          <a:p>
            <a:pPr algn="just" defTabSz="360000">
              <a:spcBef>
                <a:spcPts val="600"/>
              </a:spcBef>
              <a:buAutoNum type="alphaUcPeriod"/>
            </a:pPr>
            <a:r>
              <a:rPr lang="sk-SK" sz="1600" b="1" dirty="0">
                <a:ea typeface="Tahoma" panose="020B0604030504040204" pitchFamily="34" charset="0"/>
                <a:cs typeface="Tahoma" panose="020B0604030504040204" pitchFamily="34" charset="0"/>
              </a:rPr>
              <a:t>Modelovanie vývoja mimoriadnych udalostí, monitorovanie a vyhodnocovanie rizík viazaných na zmenu klímy a jej </a:t>
            </a:r>
            <a:r>
              <a:rPr lang="sk-SK" sz="1600" b="1" dirty="0" smtClean="0">
                <a:ea typeface="Tahoma" panose="020B0604030504040204" pitchFamily="34" charset="0"/>
                <a:cs typeface="Tahoma" panose="020B0604030504040204" pitchFamily="34" charset="0"/>
              </a:rPr>
              <a:t>dôsledkov</a:t>
            </a:r>
            <a:endParaRPr lang="sk-SK" sz="1600" dirty="0">
              <a:solidFill>
                <a:schemeClr val="tx1"/>
              </a:solidFill>
            </a:endParaRPr>
          </a:p>
          <a:p>
            <a:pPr algn="just" defTabSz="360000">
              <a:spcBef>
                <a:spcPts val="600"/>
              </a:spcBef>
              <a:buAutoNum type="alphaUcPeriod"/>
            </a:pPr>
            <a:r>
              <a:rPr lang="sk-SK" sz="1600" b="1" dirty="0" smtClean="0">
                <a:ea typeface="Tahoma" panose="020B0604030504040204" pitchFamily="34" charset="0"/>
                <a:cs typeface="Tahoma" panose="020B0604030504040204" pitchFamily="34" charset="0"/>
              </a:rPr>
              <a:t>Budovanie </a:t>
            </a:r>
            <a:r>
              <a:rPr lang="sk-SK" sz="1600" b="1" dirty="0">
                <a:ea typeface="Tahoma" panose="020B0604030504040204" pitchFamily="34" charset="0"/>
                <a:cs typeface="Tahoma" panose="020B0604030504040204" pitchFamily="34" charset="0"/>
              </a:rPr>
              <a:t>systémov vyhodnocovania rizík a včasného varovania a pripravenosti na zvládanie mimoriadnych udalostí ovplyvnených zmenou </a:t>
            </a:r>
            <a:r>
              <a:rPr lang="sk-SK" sz="1600" b="1" dirty="0" smtClean="0">
                <a:ea typeface="Tahoma" panose="020B0604030504040204" pitchFamily="34" charset="0"/>
                <a:cs typeface="Tahoma" panose="020B0604030504040204" pitchFamily="34" charset="0"/>
              </a:rPr>
              <a:t>klímy</a:t>
            </a:r>
          </a:p>
          <a:p>
            <a:pPr marL="0" indent="0" algn="just" defTabSz="360000">
              <a:spcBef>
                <a:spcPts val="600"/>
              </a:spcBef>
              <a:buNone/>
            </a:pPr>
            <a:endParaRPr lang="sk-SK" sz="1600" dirty="0">
              <a:solidFill>
                <a:schemeClr val="tx1"/>
              </a:solidFill>
            </a:endParaRPr>
          </a:p>
        </p:txBody>
      </p:sp>
      <p:sp>
        <p:nvSpPr>
          <p:cNvPr id="4" name="Zástupný symbol čísla snímky 3"/>
          <p:cNvSpPr>
            <a:spLocks noGrp="1"/>
          </p:cNvSpPr>
          <p:nvPr>
            <p:ph type="sldNum" sz="quarter" idx="12"/>
          </p:nvPr>
        </p:nvSpPr>
        <p:spPr/>
        <p:txBody>
          <a:bodyPr/>
          <a:lstStyle/>
          <a:p>
            <a:fld id="{8EF97D0C-7238-4109-A26B-BD75EB33D0D4}" type="slidenum">
              <a:rPr lang="sk-SK" smtClean="0"/>
              <a:pPr/>
              <a:t>54</a:t>
            </a:fld>
            <a:endParaRPr lang="sk-SK" dirty="0"/>
          </a:p>
        </p:txBody>
      </p:sp>
    </p:spTree>
    <p:extLst>
      <p:ext uri="{BB962C8B-B14F-4D97-AF65-F5344CB8AC3E}">
        <p14:creationId xmlns:p14="http://schemas.microsoft.com/office/powerpoint/2010/main" val="2774624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57200" y="1412776"/>
            <a:ext cx="8363272" cy="4824536"/>
          </a:xfrm>
        </p:spPr>
        <p:txBody>
          <a:bodyPr/>
          <a:lstStyle/>
          <a:p>
            <a:pPr marL="0" indent="0">
              <a:buNone/>
            </a:pPr>
            <a:r>
              <a:rPr lang="sk-SK" sz="1600" b="1" dirty="0" smtClean="0">
                <a:ea typeface="Tahoma" panose="020B0604030504040204" pitchFamily="34" charset="0"/>
                <a:cs typeface="Tahoma" panose="020B0604030504040204" pitchFamily="34" charset="0"/>
              </a:rPr>
              <a:t>A. Modelovanie </a:t>
            </a:r>
            <a:r>
              <a:rPr lang="sk-SK" sz="1600" b="1" dirty="0">
                <a:ea typeface="Tahoma" panose="020B0604030504040204" pitchFamily="34" charset="0"/>
                <a:cs typeface="Tahoma" panose="020B0604030504040204" pitchFamily="34" charset="0"/>
              </a:rPr>
              <a:t>vývoja mimoriadnych udalostí, monitorovanie a vyhodnocovanie rizík viazaných na zmenu klímy a jej dôsledkov</a:t>
            </a:r>
            <a:endParaRPr lang="sk-SK" sz="1600" dirty="0"/>
          </a:p>
          <a:p>
            <a:pPr>
              <a:spcBef>
                <a:spcPts val="1200"/>
              </a:spcBef>
              <a:buFontTx/>
              <a:buChar char="-"/>
            </a:pPr>
            <a:r>
              <a:rPr lang="sk-SK" sz="1600" dirty="0"/>
              <a:t>V</a:t>
            </a:r>
            <a:r>
              <a:rPr lang="sk-SK" sz="1600" dirty="0" smtClean="0"/>
              <a:t>ytvorenie </a:t>
            </a:r>
            <a:r>
              <a:rPr lang="sk-SK" sz="1600" dirty="0"/>
              <a:t>modelov vývoja a dôsledkov zmeny klímy na SR, jej regióny a ekosystémy </a:t>
            </a:r>
            <a:r>
              <a:rPr lang="sk-SK" sz="1600" dirty="0" smtClean="0"/>
              <a:t>za účelom ochrany ohrozených </a:t>
            </a:r>
            <a:r>
              <a:rPr lang="sk-SK" sz="1600" dirty="0"/>
              <a:t>cieľových skupín a </a:t>
            </a:r>
            <a:r>
              <a:rPr lang="sk-SK" sz="1600" dirty="0" smtClean="0"/>
              <a:t>infraštruktúry, pričom budú </a:t>
            </a:r>
            <a:r>
              <a:rPr lang="sk-SK" sz="1600" dirty="0"/>
              <a:t>slúžiť na optimalizáciu postupov manažmentu rizík a intervencie a ako podklad na predvídanie mimoriadnych udalostí a plánovanie a </a:t>
            </a:r>
            <a:r>
              <a:rPr lang="sk-SK" sz="1600" dirty="0" smtClean="0"/>
              <a:t>následnú </a:t>
            </a:r>
            <a:r>
              <a:rPr lang="sk-SK" sz="1600" dirty="0"/>
              <a:t>realizáciu preventívnych opatrení. </a:t>
            </a:r>
            <a:endParaRPr lang="sk-SK" sz="1600" dirty="0" smtClean="0"/>
          </a:p>
          <a:p>
            <a:pPr>
              <a:spcBef>
                <a:spcPts val="1200"/>
              </a:spcBef>
              <a:buFontTx/>
              <a:buChar char="-"/>
            </a:pPr>
            <a:r>
              <a:rPr lang="sk-SK" sz="1600" dirty="0" smtClean="0"/>
              <a:t>Dôjde k vypracovaniu </a:t>
            </a:r>
            <a:r>
              <a:rPr lang="sk-SK" sz="1600" dirty="0"/>
              <a:t>Národného plánu hodnotenia rizík a Národnej stratégie </a:t>
            </a:r>
            <a:r>
              <a:rPr lang="sk-SK" sz="1600" dirty="0" smtClean="0"/>
              <a:t>manažmentu rizík</a:t>
            </a:r>
            <a:r>
              <a:rPr lang="sk-SK" sz="1600" dirty="0"/>
              <a:t>, vytvorenie komplexného modelu hodnotenia bezpečnostných </a:t>
            </a:r>
            <a:r>
              <a:rPr lang="sk-SK" sz="1600" dirty="0" smtClean="0"/>
              <a:t>rizík.</a:t>
            </a:r>
          </a:p>
          <a:p>
            <a:pPr marL="0" indent="0">
              <a:spcBef>
                <a:spcPts val="1200"/>
              </a:spcBef>
              <a:buNone/>
            </a:pPr>
            <a:r>
              <a:rPr lang="sk-SK" sz="1600" u="sng" dirty="0" smtClean="0"/>
              <a:t>Oprávnení prijímatelia:</a:t>
            </a:r>
          </a:p>
          <a:p>
            <a:pPr>
              <a:spcBef>
                <a:spcPts val="1200"/>
              </a:spcBef>
              <a:buFont typeface="Calibri" panose="020F0502020204030204" pitchFamily="34" charset="0"/>
              <a:buChar char="‐"/>
            </a:pPr>
            <a:r>
              <a:rPr lang="sk-SK" sz="1600" dirty="0"/>
              <a:t>zložky integrovaného záchranného systému</a:t>
            </a:r>
          </a:p>
          <a:p>
            <a:pPr>
              <a:spcBef>
                <a:spcPts val="0"/>
              </a:spcBef>
              <a:buFont typeface="Calibri" panose="020F0502020204030204" pitchFamily="34" charset="0"/>
              <a:buChar char="‐"/>
            </a:pPr>
            <a:r>
              <a:rPr lang="sk-SK" sz="1600" dirty="0" smtClean="0"/>
              <a:t>subjekty </a:t>
            </a:r>
            <a:r>
              <a:rPr lang="sk-SK" sz="1600" dirty="0"/>
              <a:t>územnej </a:t>
            </a:r>
            <a:r>
              <a:rPr lang="sk-SK" sz="1600" dirty="0" smtClean="0"/>
              <a:t>samosprávy</a:t>
            </a:r>
            <a:endParaRPr lang="sk-SK" sz="1600" dirty="0"/>
          </a:p>
          <a:p>
            <a:pPr>
              <a:spcBef>
                <a:spcPts val="0"/>
              </a:spcBef>
              <a:buFont typeface="Calibri" panose="020F0502020204030204" pitchFamily="34" charset="0"/>
              <a:buChar char="‐"/>
            </a:pPr>
            <a:r>
              <a:rPr lang="sk-SK" sz="1600" dirty="0" smtClean="0"/>
              <a:t>štátne </a:t>
            </a:r>
            <a:r>
              <a:rPr lang="sk-SK" sz="1600" dirty="0"/>
              <a:t>rozpočtové organizácie a štátne príspevkové organizácie</a:t>
            </a:r>
          </a:p>
          <a:p>
            <a:pPr>
              <a:spcBef>
                <a:spcPts val="0"/>
              </a:spcBef>
              <a:buFont typeface="Calibri" panose="020F0502020204030204" pitchFamily="34" charset="0"/>
              <a:buChar char="‐"/>
            </a:pPr>
            <a:r>
              <a:rPr lang="sk-SK" sz="1600" dirty="0" smtClean="0"/>
              <a:t>združenia </a:t>
            </a:r>
            <a:r>
              <a:rPr lang="sk-SK" sz="1600" dirty="0"/>
              <a:t>fyzických alebo právnických osôb</a:t>
            </a:r>
          </a:p>
          <a:p>
            <a:pPr>
              <a:spcBef>
                <a:spcPts val="0"/>
              </a:spcBef>
              <a:buFont typeface="Calibri" panose="020F0502020204030204" pitchFamily="34" charset="0"/>
              <a:buChar char="‐"/>
            </a:pPr>
            <a:r>
              <a:rPr lang="sk-SK" sz="1600" dirty="0" smtClean="0"/>
              <a:t>neziskové </a:t>
            </a:r>
            <a:r>
              <a:rPr lang="sk-SK" sz="1600" dirty="0"/>
              <a:t>organizácie poskytujúce všeobecne prospešné služby </a:t>
            </a:r>
            <a:endParaRPr lang="sk-SK" sz="1600" dirty="0">
              <a:solidFill>
                <a:schemeClr val="tx1"/>
              </a:solidFill>
            </a:endParaRPr>
          </a:p>
        </p:txBody>
      </p:sp>
      <p:sp>
        <p:nvSpPr>
          <p:cNvPr id="4" name="Zástupný symbol čísla snímky 3"/>
          <p:cNvSpPr>
            <a:spLocks noGrp="1"/>
          </p:cNvSpPr>
          <p:nvPr>
            <p:ph type="sldNum" sz="quarter" idx="12"/>
          </p:nvPr>
        </p:nvSpPr>
        <p:spPr/>
        <p:txBody>
          <a:bodyPr/>
          <a:lstStyle/>
          <a:p>
            <a:fld id="{8EF97D0C-7238-4109-A26B-BD75EB33D0D4}" type="slidenum">
              <a:rPr lang="sk-SK" smtClean="0"/>
              <a:pPr/>
              <a:t>55</a:t>
            </a:fld>
            <a:endParaRPr lang="sk-SK" dirty="0"/>
          </a:p>
        </p:txBody>
      </p:sp>
    </p:spTree>
    <p:extLst>
      <p:ext uri="{BB962C8B-B14F-4D97-AF65-F5344CB8AC3E}">
        <p14:creationId xmlns:p14="http://schemas.microsoft.com/office/powerpoint/2010/main" val="9199023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57200" y="1412776"/>
            <a:ext cx="8363272" cy="4824536"/>
          </a:xfrm>
        </p:spPr>
        <p:txBody>
          <a:bodyPr/>
          <a:lstStyle/>
          <a:p>
            <a:pPr marL="0" indent="0" algn="just" defTabSz="360000">
              <a:spcBef>
                <a:spcPts val="600"/>
              </a:spcBef>
              <a:buNone/>
            </a:pPr>
            <a:r>
              <a:rPr lang="sk-SK" sz="1600" b="1" dirty="0">
                <a:ea typeface="Tahoma" panose="020B0604030504040204" pitchFamily="34" charset="0"/>
                <a:cs typeface="Tahoma" panose="020B0604030504040204" pitchFamily="34" charset="0"/>
              </a:rPr>
              <a:t>B</a:t>
            </a:r>
            <a:r>
              <a:rPr lang="sk-SK" sz="1600" b="1" dirty="0" smtClean="0">
                <a:ea typeface="Tahoma" panose="020B0604030504040204" pitchFamily="34" charset="0"/>
                <a:cs typeface="Tahoma" panose="020B0604030504040204" pitchFamily="34" charset="0"/>
              </a:rPr>
              <a:t>. </a:t>
            </a:r>
            <a:r>
              <a:rPr lang="sk-SK" sz="1600" b="1" dirty="0">
                <a:ea typeface="Tahoma" panose="020B0604030504040204" pitchFamily="34" charset="0"/>
                <a:cs typeface="Tahoma" panose="020B0604030504040204" pitchFamily="34" charset="0"/>
              </a:rPr>
              <a:t>Budovanie systémov vyhodnocovania rizík a včasného varovania a pripravenosti na zvládanie mimoriadnych udalostí ovplyvnených zmenou klímy</a:t>
            </a:r>
          </a:p>
          <a:p>
            <a:pPr>
              <a:spcBef>
                <a:spcPts val="1200"/>
              </a:spcBef>
              <a:buFontTx/>
              <a:buChar char="-"/>
            </a:pPr>
            <a:r>
              <a:rPr lang="sk-SK" sz="1600" dirty="0"/>
              <a:t>vybudovanie informačného a databázového systému prírodných a človekom spôsobených rizík, prepojenie vybudovaného informačného a databázového systému s ostatnými systémami na národnej a medzinárodnej úrovni, rozšírenie siete monitorovacích staníc na sledovanie koncentrácie biologických alergizujúcich častíc vo vonkajšom ovzduší, budovanie systémov včasného varovania a vyrozumenie a doplnenie ďalšieho vybavenia. </a:t>
            </a:r>
            <a:r>
              <a:rPr lang="sk-SK" sz="1600" dirty="0" smtClean="0"/>
              <a:t> </a:t>
            </a:r>
          </a:p>
          <a:p>
            <a:pPr>
              <a:spcBef>
                <a:spcPts val="1200"/>
              </a:spcBef>
              <a:buFontTx/>
              <a:buChar char="-"/>
            </a:pPr>
            <a:r>
              <a:rPr lang="sk-SK" sz="1600" dirty="0"/>
              <a:t>podporované budú aktivity </a:t>
            </a:r>
            <a:r>
              <a:rPr lang="sk-SK" sz="1600" dirty="0" smtClean="0"/>
              <a:t>na zapojenie jednotlivcov</a:t>
            </a:r>
            <a:r>
              <a:rPr lang="sk-SK" sz="1600" dirty="0"/>
              <a:t>, komunít a organizácií ku zvládaniu špecifických mimoriadnych udalostí ovplyvnených zmenou klímy</a:t>
            </a:r>
            <a:r>
              <a:rPr lang="sk-SK" sz="1600" dirty="0" smtClean="0"/>
              <a:t>.</a:t>
            </a:r>
          </a:p>
          <a:p>
            <a:pPr marL="0" indent="0">
              <a:spcBef>
                <a:spcPts val="1200"/>
              </a:spcBef>
              <a:buNone/>
            </a:pPr>
            <a:r>
              <a:rPr lang="sk-SK" sz="1600" u="sng" dirty="0" smtClean="0"/>
              <a:t>Oprávnení prijímatelia:</a:t>
            </a:r>
          </a:p>
          <a:p>
            <a:pPr>
              <a:spcBef>
                <a:spcPts val="1200"/>
              </a:spcBef>
              <a:buFont typeface="Calibri" panose="020F0502020204030204" pitchFamily="34" charset="0"/>
              <a:buChar char="‐"/>
            </a:pPr>
            <a:r>
              <a:rPr lang="sk-SK" sz="1600" dirty="0"/>
              <a:t>zložky integrovaného záchranného systému</a:t>
            </a:r>
          </a:p>
          <a:p>
            <a:pPr>
              <a:spcBef>
                <a:spcPts val="0"/>
              </a:spcBef>
              <a:buFont typeface="Calibri" panose="020F0502020204030204" pitchFamily="34" charset="0"/>
              <a:buChar char="‐"/>
            </a:pPr>
            <a:r>
              <a:rPr lang="sk-SK" sz="1600" dirty="0" smtClean="0"/>
              <a:t>subjekty </a:t>
            </a:r>
            <a:r>
              <a:rPr lang="sk-SK" sz="1600" dirty="0"/>
              <a:t>územnej </a:t>
            </a:r>
            <a:r>
              <a:rPr lang="sk-SK" sz="1600" dirty="0" smtClean="0"/>
              <a:t>samosprávy</a:t>
            </a:r>
            <a:endParaRPr lang="sk-SK" sz="1600" dirty="0"/>
          </a:p>
          <a:p>
            <a:pPr>
              <a:spcBef>
                <a:spcPts val="0"/>
              </a:spcBef>
              <a:buFont typeface="Calibri" panose="020F0502020204030204" pitchFamily="34" charset="0"/>
              <a:buChar char="‐"/>
            </a:pPr>
            <a:r>
              <a:rPr lang="sk-SK" sz="1600" dirty="0" smtClean="0"/>
              <a:t>štátne </a:t>
            </a:r>
            <a:r>
              <a:rPr lang="sk-SK" sz="1600" dirty="0"/>
              <a:t>rozpočtové organizácie a štátne príspevkové organizácie</a:t>
            </a:r>
          </a:p>
          <a:p>
            <a:pPr>
              <a:spcBef>
                <a:spcPts val="0"/>
              </a:spcBef>
              <a:buFont typeface="Calibri" panose="020F0502020204030204" pitchFamily="34" charset="0"/>
              <a:buChar char="‐"/>
            </a:pPr>
            <a:r>
              <a:rPr lang="sk-SK" sz="1600" dirty="0" smtClean="0"/>
              <a:t>združenia </a:t>
            </a:r>
            <a:r>
              <a:rPr lang="sk-SK" sz="1600" dirty="0"/>
              <a:t>fyzických alebo právnických osôb</a:t>
            </a:r>
          </a:p>
          <a:p>
            <a:pPr>
              <a:spcBef>
                <a:spcPts val="0"/>
              </a:spcBef>
              <a:buFont typeface="Calibri" panose="020F0502020204030204" pitchFamily="34" charset="0"/>
              <a:buChar char="‐"/>
            </a:pPr>
            <a:r>
              <a:rPr lang="sk-SK" sz="1600" dirty="0" smtClean="0"/>
              <a:t>neziskové </a:t>
            </a:r>
            <a:r>
              <a:rPr lang="sk-SK" sz="1600" dirty="0"/>
              <a:t>organizácie poskytujúce všeobecne prospešné služby </a:t>
            </a:r>
            <a:endParaRPr lang="sk-SK" sz="1600" dirty="0">
              <a:solidFill>
                <a:schemeClr val="tx1"/>
              </a:solidFill>
            </a:endParaRPr>
          </a:p>
        </p:txBody>
      </p:sp>
      <p:sp>
        <p:nvSpPr>
          <p:cNvPr id="4" name="Zástupný symbol čísla snímky 3"/>
          <p:cNvSpPr>
            <a:spLocks noGrp="1"/>
          </p:cNvSpPr>
          <p:nvPr>
            <p:ph type="sldNum" sz="quarter" idx="12"/>
          </p:nvPr>
        </p:nvSpPr>
        <p:spPr/>
        <p:txBody>
          <a:bodyPr/>
          <a:lstStyle/>
          <a:p>
            <a:fld id="{8EF97D0C-7238-4109-A26B-BD75EB33D0D4}" type="slidenum">
              <a:rPr lang="sk-SK" smtClean="0"/>
              <a:pPr/>
              <a:t>56</a:t>
            </a:fld>
            <a:endParaRPr lang="sk-SK" dirty="0"/>
          </a:p>
        </p:txBody>
      </p:sp>
    </p:spTree>
    <p:extLst>
      <p:ext uri="{BB962C8B-B14F-4D97-AF65-F5344CB8AC3E}">
        <p14:creationId xmlns:p14="http://schemas.microsoft.com/office/powerpoint/2010/main" val="22370180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57200" y="1412776"/>
            <a:ext cx="8363272" cy="4824536"/>
          </a:xfrm>
        </p:spPr>
        <p:txBody>
          <a:bodyPr/>
          <a:lstStyle/>
          <a:p>
            <a:pPr marL="0" indent="0">
              <a:buNone/>
            </a:pPr>
            <a:r>
              <a:rPr lang="sk-SK" b="1" dirty="0" smtClean="0">
                <a:solidFill>
                  <a:schemeClr val="bg1">
                    <a:lumMod val="65000"/>
                  </a:schemeClr>
                </a:solidFill>
                <a:latin typeface="+mj-lt"/>
                <a:ea typeface="+mj-ea"/>
                <a:cs typeface="+mj-cs"/>
              </a:rPr>
              <a:t>Prioritná </a:t>
            </a:r>
            <a:r>
              <a:rPr lang="sk-SK" b="1" dirty="0">
                <a:solidFill>
                  <a:schemeClr val="bg1">
                    <a:lumMod val="65000"/>
                  </a:schemeClr>
                </a:solidFill>
                <a:latin typeface="+mj-lt"/>
                <a:ea typeface="+mj-ea"/>
                <a:cs typeface="+mj-cs"/>
              </a:rPr>
              <a:t>os 3 </a:t>
            </a:r>
          </a:p>
          <a:p>
            <a:pPr marL="0" indent="0" algn="just">
              <a:buNone/>
            </a:pPr>
            <a:r>
              <a:rPr lang="sk-SK" b="1" dirty="0">
                <a:solidFill>
                  <a:srgbClr val="55B848"/>
                </a:solidFill>
                <a:cs typeface="Tahoma" pitchFamily="34" charset="0"/>
              </a:rPr>
              <a:t>PODPORA RIADENIA RIZÍK, RIADENIA MIMORIADNYCH UDALOSTÍ A ODOLNOSTI PROTI MIMORIADNYM UDALOSTIAM OVPLYVNENÝM ZMENOU KLÍMY </a:t>
            </a:r>
            <a:r>
              <a:rPr lang="sk-SK" b="1" dirty="0" smtClean="0">
                <a:solidFill>
                  <a:srgbClr val="55B848"/>
                </a:solidFill>
                <a:cs typeface="Tahoma" pitchFamily="34" charset="0"/>
              </a:rPr>
              <a:t>(260,9 mil. €)</a:t>
            </a:r>
            <a:endParaRPr lang="sk-SK" b="1" dirty="0">
              <a:solidFill>
                <a:srgbClr val="55B848"/>
              </a:solidFill>
              <a:cs typeface="Tahoma" pitchFamily="34" charset="0"/>
            </a:endParaRPr>
          </a:p>
          <a:p>
            <a:pPr marL="0" indent="0">
              <a:spcBef>
                <a:spcPts val="0"/>
              </a:spcBef>
              <a:buNone/>
            </a:pPr>
            <a:endParaRPr lang="sk-SK" sz="500" b="1" dirty="0">
              <a:solidFill>
                <a:srgbClr val="55B848"/>
              </a:solidFill>
            </a:endParaRPr>
          </a:p>
          <a:p>
            <a:pPr marL="0" indent="0" algn="just">
              <a:spcBef>
                <a:spcPts val="0"/>
              </a:spcBef>
              <a:buNone/>
            </a:pPr>
            <a:r>
              <a:rPr lang="sk-SK" sz="1800" b="1" dirty="0">
                <a:ln w="0"/>
                <a:cs typeface="Arial"/>
              </a:rPr>
              <a:t>Investičná priorita </a:t>
            </a:r>
            <a:r>
              <a:rPr lang="sk-SK" sz="1800" b="1" dirty="0" smtClean="0">
                <a:ln w="0"/>
                <a:cs typeface="Arial"/>
              </a:rPr>
              <a:t>3.1 – Predchádzanie </a:t>
            </a:r>
            <a:r>
              <a:rPr lang="sk-SK" sz="1800" b="1" dirty="0">
                <a:ln w="0"/>
                <a:cs typeface="Arial"/>
              </a:rPr>
              <a:t>vzniku katastrof a vyvíjanie </a:t>
            </a:r>
            <a:r>
              <a:rPr lang="sk-SK" sz="1800" b="1" dirty="0" smtClean="0">
                <a:ln w="0"/>
                <a:cs typeface="Arial"/>
              </a:rPr>
              <a:t>systémov zvládania katastrof</a:t>
            </a:r>
          </a:p>
          <a:p>
            <a:pPr marL="0" indent="0" algn="just">
              <a:spcBef>
                <a:spcPts val="0"/>
              </a:spcBef>
              <a:buNone/>
            </a:pPr>
            <a:endParaRPr lang="sk-SK" sz="1600" dirty="0" smtClean="0">
              <a:solidFill>
                <a:srgbClr val="0070C0"/>
              </a:solidFill>
              <a:ea typeface="Tahoma" panose="020B0604030504040204" pitchFamily="34" charset="0"/>
              <a:cs typeface="Tahoma" panose="020B0604030504040204" pitchFamily="34" charset="0"/>
            </a:endParaRPr>
          </a:p>
          <a:p>
            <a:pPr marL="0" indent="0" algn="just">
              <a:spcBef>
                <a:spcPts val="0"/>
              </a:spcBef>
              <a:buNone/>
            </a:pPr>
            <a:r>
              <a:rPr lang="sk-SK" sz="1600" dirty="0" smtClean="0">
                <a:ea typeface="Tahoma" panose="020B0604030504040204" pitchFamily="34" charset="0"/>
                <a:cs typeface="Tahoma" panose="020B0604030504040204" pitchFamily="34" charset="0"/>
              </a:rPr>
              <a:t>Špecifický </a:t>
            </a:r>
            <a:r>
              <a:rPr lang="sk-SK" sz="1600" dirty="0">
                <a:ea typeface="Tahoma" panose="020B0604030504040204" pitchFamily="34" charset="0"/>
                <a:cs typeface="Tahoma" panose="020B0604030504040204" pitchFamily="34" charset="0"/>
              </a:rPr>
              <a:t>cieľ </a:t>
            </a:r>
            <a:r>
              <a:rPr lang="sk-SK" sz="1600" dirty="0" smtClean="0">
                <a:ea typeface="Tahoma" panose="020B0604030504040204" pitchFamily="34" charset="0"/>
                <a:cs typeface="Tahoma" panose="020B0604030504040204" pitchFamily="34" charset="0"/>
              </a:rPr>
              <a:t>3.1.2: </a:t>
            </a:r>
            <a:r>
              <a:rPr lang="sk-SK" sz="1600" dirty="0">
                <a:ea typeface="Tahoma" panose="020B0604030504040204" pitchFamily="34" charset="0"/>
                <a:cs typeface="Tahoma" panose="020B0604030504040204" pitchFamily="34" charset="0"/>
              </a:rPr>
              <a:t>Zvýšenie účinnosti preventívnych a adaptačných opatrení na elimináciu environmentálnych rizík (okrem protipovodňových opatrení</a:t>
            </a:r>
            <a:r>
              <a:rPr lang="sk-SK" sz="1600" dirty="0" smtClean="0">
                <a:ea typeface="Tahoma" panose="020B0604030504040204" pitchFamily="34" charset="0"/>
                <a:cs typeface="Tahoma" panose="020B0604030504040204" pitchFamily="34" charset="0"/>
              </a:rPr>
              <a:t>)</a:t>
            </a:r>
          </a:p>
          <a:p>
            <a:pPr marL="0" indent="0" algn="just">
              <a:spcBef>
                <a:spcPts val="600"/>
              </a:spcBef>
              <a:buNone/>
            </a:pPr>
            <a:r>
              <a:rPr lang="sk-SK" sz="1600" u="sng" dirty="0">
                <a:ea typeface="Tahoma" panose="020B0604030504040204" pitchFamily="34" charset="0"/>
                <a:cs typeface="Tahoma" panose="020B0604030504040204" pitchFamily="34" charset="0"/>
              </a:rPr>
              <a:t>Hlavné skupiny </a:t>
            </a:r>
            <a:r>
              <a:rPr lang="sk-SK" sz="1600" u="sng" dirty="0" smtClean="0">
                <a:ea typeface="Tahoma" panose="020B0604030504040204" pitchFamily="34" charset="0"/>
                <a:cs typeface="Tahoma" panose="020B0604030504040204" pitchFamily="34" charset="0"/>
              </a:rPr>
              <a:t>aktivít</a:t>
            </a:r>
            <a:r>
              <a:rPr lang="sk-SK" sz="1600" dirty="0">
                <a:ea typeface="Tahoma" panose="020B0604030504040204" pitchFamily="34" charset="0"/>
                <a:cs typeface="Tahoma" panose="020B0604030504040204" pitchFamily="34" charset="0"/>
              </a:rPr>
              <a:t>:</a:t>
            </a:r>
          </a:p>
          <a:p>
            <a:pPr algn="just" defTabSz="360000">
              <a:spcBef>
                <a:spcPts val="600"/>
              </a:spcBef>
              <a:buAutoNum type="alphaUcPeriod"/>
            </a:pPr>
            <a:r>
              <a:rPr lang="sk-SK" sz="1600" b="1" dirty="0">
                <a:ea typeface="Tahoma" panose="020B0604030504040204" pitchFamily="34" charset="0"/>
                <a:cs typeface="Tahoma" panose="020B0604030504040204" pitchFamily="34" charset="0"/>
              </a:rPr>
              <a:t>Podpora prevencie, prieskumu a sanácie havarijných zosuvov súvisiacich so zmenou </a:t>
            </a:r>
            <a:r>
              <a:rPr lang="sk-SK" sz="1600" b="1" dirty="0" smtClean="0">
                <a:ea typeface="Tahoma" panose="020B0604030504040204" pitchFamily="34" charset="0"/>
                <a:cs typeface="Tahoma" panose="020B0604030504040204" pitchFamily="34" charset="0"/>
              </a:rPr>
              <a:t>klímy</a:t>
            </a:r>
            <a:endParaRPr lang="sk-SK" sz="1600" dirty="0">
              <a:ea typeface="Tahoma" panose="020B0604030504040204" pitchFamily="34" charset="0"/>
              <a:cs typeface="Tahoma" panose="020B0604030504040204" pitchFamily="34" charset="0"/>
            </a:endParaRPr>
          </a:p>
          <a:p>
            <a:pPr marL="457200" lvl="1" indent="0">
              <a:buNone/>
            </a:pPr>
            <a:r>
              <a:rPr lang="sk-SK" sz="1600" u="sng" dirty="0">
                <a:solidFill>
                  <a:schemeClr val="tx1"/>
                </a:solidFill>
              </a:rPr>
              <a:t>Oprávnení prijímatelia</a:t>
            </a:r>
            <a:r>
              <a:rPr lang="sk-SK" sz="1600" dirty="0">
                <a:solidFill>
                  <a:schemeClr val="tx1"/>
                </a:solidFill>
              </a:rPr>
              <a:t>:</a:t>
            </a:r>
            <a:r>
              <a:rPr lang="sk-SK" sz="1600" i="1" dirty="0">
                <a:solidFill>
                  <a:schemeClr val="tx1"/>
                </a:solidFill>
              </a:rPr>
              <a:t> </a:t>
            </a:r>
            <a:r>
              <a:rPr lang="sk-SK" sz="1600" dirty="0">
                <a:solidFill>
                  <a:schemeClr val="tx1"/>
                </a:solidFill>
              </a:rPr>
              <a:t>subjekty </a:t>
            </a:r>
            <a:r>
              <a:rPr lang="sk-SK" sz="1600" dirty="0" smtClean="0">
                <a:solidFill>
                  <a:schemeClr val="tx1"/>
                </a:solidFill>
              </a:rPr>
              <a:t>verejnej správy</a:t>
            </a:r>
          </a:p>
          <a:p>
            <a:pPr algn="just" defTabSz="360000">
              <a:spcBef>
                <a:spcPts val="600"/>
              </a:spcBef>
              <a:buAutoNum type="alphaUcPeriod"/>
            </a:pPr>
            <a:r>
              <a:rPr lang="sk-SK" sz="1600" b="1" dirty="0">
                <a:ea typeface="Tahoma" panose="020B0604030504040204" pitchFamily="34" charset="0"/>
                <a:cs typeface="Tahoma" panose="020B0604030504040204" pitchFamily="34" charset="0"/>
              </a:rPr>
              <a:t>Hydrogeologický prieskum zameraný na vymedzenie deficitných oblastí a zabezpečenie zdrojov pitnej vody, ich akumuláciu a vodohospodársku </a:t>
            </a:r>
            <a:r>
              <a:rPr lang="sk-SK" sz="1600" b="1" dirty="0" smtClean="0">
                <a:ea typeface="Tahoma" panose="020B0604030504040204" pitchFamily="34" charset="0"/>
                <a:cs typeface="Tahoma" panose="020B0604030504040204" pitchFamily="34" charset="0"/>
              </a:rPr>
              <a:t>bilanciu</a:t>
            </a:r>
          </a:p>
          <a:p>
            <a:pPr marL="457200" lvl="1" indent="0">
              <a:buNone/>
            </a:pPr>
            <a:r>
              <a:rPr lang="sk-SK" sz="1600" u="sng" dirty="0" smtClean="0">
                <a:solidFill>
                  <a:schemeClr val="tx1"/>
                </a:solidFill>
              </a:rPr>
              <a:t>Oprávnení prijímatelia</a:t>
            </a:r>
            <a:r>
              <a:rPr lang="sk-SK" sz="1600" dirty="0" smtClean="0">
                <a:solidFill>
                  <a:schemeClr val="tx1"/>
                </a:solidFill>
              </a:rPr>
              <a:t>:</a:t>
            </a:r>
            <a:r>
              <a:rPr lang="sk-SK" sz="1600" i="1" dirty="0" smtClean="0">
                <a:solidFill>
                  <a:schemeClr val="tx1"/>
                </a:solidFill>
              </a:rPr>
              <a:t> </a:t>
            </a:r>
            <a:r>
              <a:rPr lang="sk-SK" sz="1600" dirty="0">
                <a:solidFill>
                  <a:schemeClr val="tx1"/>
                </a:solidFill>
              </a:rPr>
              <a:t>MŽP SR a ním zriadené rozpočtové alebo príspevkové organizácie</a:t>
            </a:r>
          </a:p>
        </p:txBody>
      </p:sp>
      <p:sp>
        <p:nvSpPr>
          <p:cNvPr id="4" name="Zástupný symbol čísla snímky 3"/>
          <p:cNvSpPr>
            <a:spLocks noGrp="1"/>
          </p:cNvSpPr>
          <p:nvPr>
            <p:ph type="sldNum" sz="quarter" idx="12"/>
          </p:nvPr>
        </p:nvSpPr>
        <p:spPr/>
        <p:txBody>
          <a:bodyPr/>
          <a:lstStyle/>
          <a:p>
            <a:fld id="{8EF97D0C-7238-4109-A26B-BD75EB33D0D4}" type="slidenum">
              <a:rPr lang="sk-SK" smtClean="0"/>
              <a:pPr/>
              <a:t>57</a:t>
            </a:fld>
            <a:endParaRPr lang="sk-SK" dirty="0"/>
          </a:p>
        </p:txBody>
      </p:sp>
    </p:spTree>
    <p:extLst>
      <p:ext uri="{BB962C8B-B14F-4D97-AF65-F5344CB8AC3E}">
        <p14:creationId xmlns:p14="http://schemas.microsoft.com/office/powerpoint/2010/main" val="8741179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67544" y="1412776"/>
            <a:ext cx="8363272" cy="4824536"/>
          </a:xfrm>
        </p:spPr>
        <p:txBody>
          <a:bodyPr/>
          <a:lstStyle/>
          <a:p>
            <a:pPr marL="0" indent="0" algn="just" defTabSz="360000">
              <a:spcBef>
                <a:spcPts val="600"/>
              </a:spcBef>
              <a:buNone/>
            </a:pPr>
            <a:r>
              <a:rPr lang="sk-SK" sz="1600" b="1" dirty="0" smtClean="0">
                <a:ea typeface="Tahoma" panose="020B0604030504040204" pitchFamily="34" charset="0"/>
                <a:cs typeface="Tahoma" panose="020B0604030504040204" pitchFamily="34" charset="0"/>
              </a:rPr>
              <a:t>B</a:t>
            </a:r>
            <a:r>
              <a:rPr lang="sk-SK" sz="1600" b="1" dirty="0">
                <a:ea typeface="Tahoma" panose="020B0604030504040204" pitchFamily="34" charset="0"/>
                <a:cs typeface="Tahoma" panose="020B0604030504040204" pitchFamily="34" charset="0"/>
              </a:rPr>
              <a:t>. Hydrogeologický prieskum zameraný na vymedzenie deficitných oblastí a zabezpečenie zdrojov pitnej vody, ich akumuláciu a vodohospodársku </a:t>
            </a:r>
            <a:r>
              <a:rPr lang="sk-SK" sz="1600" b="1" dirty="0" smtClean="0">
                <a:ea typeface="Tahoma" panose="020B0604030504040204" pitchFamily="34" charset="0"/>
                <a:cs typeface="Tahoma" panose="020B0604030504040204" pitchFamily="34" charset="0"/>
              </a:rPr>
              <a:t>bilanciu</a:t>
            </a:r>
          </a:p>
          <a:p>
            <a:pPr marL="0" lvl="1" indent="0">
              <a:buNone/>
            </a:pPr>
            <a:endParaRPr lang="sk-SK" sz="1600" dirty="0">
              <a:solidFill>
                <a:srgbClr val="00B050"/>
              </a:solidFill>
            </a:endParaRPr>
          </a:p>
          <a:p>
            <a:pPr marL="0" lvl="1" indent="0">
              <a:buNone/>
            </a:pPr>
            <a:r>
              <a:rPr lang="sk-SK" sz="1600" dirty="0" smtClean="0">
                <a:solidFill>
                  <a:schemeClr val="tx1"/>
                </a:solidFill>
              </a:rPr>
              <a:t>- Na zabezpečenie </a:t>
            </a:r>
            <a:r>
              <a:rPr lang="sk-SK" sz="1600" dirty="0">
                <a:solidFill>
                  <a:schemeClr val="tx1"/>
                </a:solidFill>
              </a:rPr>
              <a:t>dostatočných zdrojov pitnej vody je potrebné vykonať hydrogeologický prieskum </a:t>
            </a:r>
            <a:r>
              <a:rPr lang="sk-SK" sz="1600" dirty="0" smtClean="0">
                <a:solidFill>
                  <a:schemeClr val="tx1"/>
                </a:solidFill>
              </a:rPr>
              <a:t>zameraný </a:t>
            </a:r>
            <a:r>
              <a:rPr lang="sk-SK" sz="1600" dirty="0">
                <a:solidFill>
                  <a:schemeClr val="tx1"/>
                </a:solidFill>
              </a:rPr>
              <a:t>na vymedzenie deficitných oblastí a vyhľadať nové zdroje podzemných vôd</a:t>
            </a:r>
            <a:r>
              <a:rPr lang="sk-SK" sz="1600" dirty="0" smtClean="0">
                <a:solidFill>
                  <a:schemeClr val="tx1"/>
                </a:solidFill>
              </a:rPr>
              <a:t>.</a:t>
            </a:r>
          </a:p>
          <a:p>
            <a:pPr marL="0" lvl="1" indent="0">
              <a:buNone/>
            </a:pPr>
            <a:endParaRPr lang="sk-SK" sz="1600" dirty="0">
              <a:solidFill>
                <a:schemeClr val="tx1"/>
              </a:solidFill>
            </a:endParaRPr>
          </a:p>
          <a:p>
            <a:pPr marL="0" lvl="1" indent="0">
              <a:buNone/>
            </a:pPr>
            <a:r>
              <a:rPr lang="sk-SK" sz="1600" u="sng" dirty="0">
                <a:solidFill>
                  <a:schemeClr val="tx1"/>
                </a:solidFill>
              </a:rPr>
              <a:t>Oprávnení prijímatelia</a:t>
            </a:r>
            <a:r>
              <a:rPr lang="sk-SK" sz="1600" dirty="0">
                <a:solidFill>
                  <a:schemeClr val="tx1"/>
                </a:solidFill>
              </a:rPr>
              <a:t>:</a:t>
            </a:r>
            <a:r>
              <a:rPr lang="sk-SK" sz="1600" i="1" dirty="0">
                <a:solidFill>
                  <a:schemeClr val="tx1"/>
                </a:solidFill>
              </a:rPr>
              <a:t> </a:t>
            </a:r>
            <a:r>
              <a:rPr lang="sk-SK" sz="1600" dirty="0">
                <a:solidFill>
                  <a:schemeClr val="tx1"/>
                </a:solidFill>
              </a:rPr>
              <a:t>MŽP SR a ním zriadené rozpočtové alebo príspevkové organizácie</a:t>
            </a:r>
          </a:p>
          <a:p>
            <a:pPr marL="0" lvl="1" indent="0">
              <a:buNone/>
            </a:pPr>
            <a:endParaRPr lang="sk-SK" sz="1600" dirty="0" smtClean="0">
              <a:solidFill>
                <a:schemeClr val="tx1"/>
              </a:solidFill>
            </a:endParaRPr>
          </a:p>
        </p:txBody>
      </p:sp>
      <p:sp>
        <p:nvSpPr>
          <p:cNvPr id="4" name="Zástupný symbol čísla snímky 3"/>
          <p:cNvSpPr>
            <a:spLocks noGrp="1"/>
          </p:cNvSpPr>
          <p:nvPr>
            <p:ph type="sldNum" sz="quarter" idx="12"/>
          </p:nvPr>
        </p:nvSpPr>
        <p:spPr/>
        <p:txBody>
          <a:bodyPr/>
          <a:lstStyle/>
          <a:p>
            <a:fld id="{8EF97D0C-7238-4109-A26B-BD75EB33D0D4}" type="slidenum">
              <a:rPr lang="sk-SK" smtClean="0"/>
              <a:pPr/>
              <a:t>58</a:t>
            </a:fld>
            <a:endParaRPr lang="sk-SK" dirty="0"/>
          </a:p>
        </p:txBody>
      </p:sp>
    </p:spTree>
    <p:extLst>
      <p:ext uri="{BB962C8B-B14F-4D97-AF65-F5344CB8AC3E}">
        <p14:creationId xmlns:p14="http://schemas.microsoft.com/office/powerpoint/2010/main" val="42301040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67544" y="1412776"/>
            <a:ext cx="8363272" cy="4824536"/>
          </a:xfrm>
        </p:spPr>
        <p:txBody>
          <a:bodyPr/>
          <a:lstStyle/>
          <a:p>
            <a:pPr algn="just" defTabSz="360000">
              <a:spcBef>
                <a:spcPts val="600"/>
              </a:spcBef>
              <a:buAutoNum type="alphaUcPeriod"/>
            </a:pPr>
            <a:r>
              <a:rPr lang="sk-SK" sz="1600" b="1" dirty="0" smtClean="0">
                <a:ea typeface="Tahoma" panose="020B0604030504040204" pitchFamily="34" charset="0"/>
                <a:cs typeface="Tahoma" panose="020B0604030504040204" pitchFamily="34" charset="0"/>
              </a:rPr>
              <a:t>Podpora </a:t>
            </a:r>
            <a:r>
              <a:rPr lang="sk-SK" sz="1600" b="1" dirty="0">
                <a:ea typeface="Tahoma" panose="020B0604030504040204" pitchFamily="34" charset="0"/>
                <a:cs typeface="Tahoma" panose="020B0604030504040204" pitchFamily="34" charset="0"/>
              </a:rPr>
              <a:t>prevencie, prieskumu a sanácie havarijných zosuvov súvisiacich so zmenou </a:t>
            </a:r>
            <a:r>
              <a:rPr lang="sk-SK" sz="1600" b="1" dirty="0" smtClean="0">
                <a:ea typeface="Tahoma" panose="020B0604030504040204" pitchFamily="34" charset="0"/>
                <a:cs typeface="Tahoma" panose="020B0604030504040204" pitchFamily="34" charset="0"/>
              </a:rPr>
              <a:t>klímy</a:t>
            </a:r>
            <a:endParaRPr lang="sk-SK" sz="1600" dirty="0">
              <a:ea typeface="Tahoma" panose="020B0604030504040204" pitchFamily="34" charset="0"/>
              <a:cs typeface="Tahoma" panose="020B0604030504040204" pitchFamily="34" charset="0"/>
            </a:endParaRPr>
          </a:p>
          <a:p>
            <a:pPr marL="0" lvl="1" indent="0">
              <a:buNone/>
            </a:pPr>
            <a:r>
              <a:rPr lang="sk-SK" sz="1600" dirty="0" smtClean="0">
                <a:solidFill>
                  <a:schemeClr val="tx1"/>
                </a:solidFill>
              </a:rPr>
              <a:t>V </a:t>
            </a:r>
            <a:r>
              <a:rPr lang="sk-SK" sz="1600" dirty="0">
                <a:solidFill>
                  <a:schemeClr val="tx1"/>
                </a:solidFill>
              </a:rPr>
              <a:t>rámci aktivity budú riešené predovšetkým preventívne opatrenia na územiach, ktoré sú priamo ohrozené existujúcimi zosuvmi. Aktivity budú sústredené na prevenciu vzniku nových škôd v </a:t>
            </a:r>
            <a:r>
              <a:rPr lang="sk-SK" sz="1600" dirty="0" smtClean="0">
                <a:solidFill>
                  <a:schemeClr val="tx1"/>
                </a:solidFill>
              </a:rPr>
              <a:t>postihnutom </a:t>
            </a:r>
            <a:r>
              <a:rPr lang="sk-SK" sz="1600" dirty="0">
                <a:solidFill>
                  <a:schemeClr val="tx1"/>
                </a:solidFill>
              </a:rPr>
              <a:t>území (t. j. stabilizovanie aktívneho zosuvu tak, aby nedošlo k ohrozeniu zdravia a poškodeniu majetku obyvateľov na zatiaľ nezasiahnutom území, napr. vedľa/pod aktívnym zosuvom).</a:t>
            </a:r>
          </a:p>
          <a:p>
            <a:pPr marL="0" lvl="1" indent="0">
              <a:buNone/>
            </a:pPr>
            <a:r>
              <a:rPr lang="sk-SK" sz="1600" dirty="0">
                <a:solidFill>
                  <a:schemeClr val="tx1"/>
                </a:solidFill>
              </a:rPr>
              <a:t>Uvedená aktivita bude realizovaná v súlade s koncepčným dokumentom </a:t>
            </a:r>
            <a:r>
              <a:rPr lang="sk-SK" sz="1600" b="1" u="sng" dirty="0">
                <a:solidFill>
                  <a:schemeClr val="tx1"/>
                </a:solidFill>
              </a:rPr>
              <a:t>Program prevencie a manažmentu zosuvných rizík (2014 – 2020)</a:t>
            </a:r>
            <a:r>
              <a:rPr lang="sk-SK" sz="1600" dirty="0">
                <a:solidFill>
                  <a:schemeClr val="tx1"/>
                </a:solidFill>
              </a:rPr>
              <a:t>, ktorý určuje rámcové úlohy </a:t>
            </a:r>
            <a:r>
              <a:rPr lang="sk-SK" sz="1600" dirty="0" smtClean="0">
                <a:solidFill>
                  <a:schemeClr val="tx1"/>
                </a:solidFill>
              </a:rPr>
              <a:t>a </a:t>
            </a:r>
            <a:r>
              <a:rPr lang="sk-SK" sz="1600" dirty="0">
                <a:solidFill>
                  <a:schemeClr val="tx1"/>
                </a:solidFill>
              </a:rPr>
              <a:t>opatrenia na postupné znižovanie zosuvných rizík súvisiacich s povodňami</a:t>
            </a:r>
            <a:r>
              <a:rPr lang="sk-SK" sz="1600" dirty="0" smtClean="0">
                <a:solidFill>
                  <a:schemeClr val="tx1"/>
                </a:solidFill>
              </a:rPr>
              <a:t>.</a:t>
            </a:r>
          </a:p>
          <a:p>
            <a:pPr marL="0" lvl="1" indent="0">
              <a:buNone/>
            </a:pPr>
            <a:endParaRPr lang="sk-SK" sz="1600" dirty="0">
              <a:solidFill>
                <a:schemeClr val="tx1"/>
              </a:solidFill>
            </a:endParaRPr>
          </a:p>
          <a:p>
            <a:pPr marL="0" lvl="1" indent="0">
              <a:buNone/>
            </a:pPr>
            <a:r>
              <a:rPr lang="sk-SK" sz="1600" dirty="0">
                <a:solidFill>
                  <a:schemeClr val="tx1"/>
                </a:solidFill>
              </a:rPr>
              <a:t>V rámci hlavnej aktivity budú realizované:</a:t>
            </a:r>
          </a:p>
          <a:p>
            <a:pPr marL="285750" lvl="1">
              <a:buFont typeface="Wingdings" panose="05000000000000000000" pitchFamily="2" charset="2"/>
              <a:buChar char="Ø"/>
            </a:pPr>
            <a:r>
              <a:rPr lang="sk-SK" sz="1600" dirty="0" smtClean="0">
                <a:solidFill>
                  <a:schemeClr val="tx1"/>
                </a:solidFill>
              </a:rPr>
              <a:t>identifikácia</a:t>
            </a:r>
            <a:r>
              <a:rPr lang="sk-SK" sz="1600" dirty="0">
                <a:solidFill>
                  <a:schemeClr val="tx1"/>
                </a:solidFill>
              </a:rPr>
              <a:t>, registrácia a inžinierskogeologické mapovanie svahových deformácií;</a:t>
            </a:r>
          </a:p>
          <a:p>
            <a:pPr marL="285750" lvl="1">
              <a:buFont typeface="Wingdings" panose="05000000000000000000" pitchFamily="2" charset="2"/>
              <a:buChar char="Ø"/>
            </a:pPr>
            <a:r>
              <a:rPr lang="sk-SK" sz="1600" dirty="0" smtClean="0">
                <a:solidFill>
                  <a:schemeClr val="tx1"/>
                </a:solidFill>
              </a:rPr>
              <a:t>inžinierskogeologický </a:t>
            </a:r>
            <a:r>
              <a:rPr lang="sk-SK" sz="1600" dirty="0">
                <a:solidFill>
                  <a:schemeClr val="tx1"/>
                </a:solidFill>
              </a:rPr>
              <a:t>prieskum svahových deformácií;</a:t>
            </a:r>
          </a:p>
          <a:p>
            <a:pPr marL="285750" lvl="1">
              <a:buFont typeface="Wingdings" panose="05000000000000000000" pitchFamily="2" charset="2"/>
              <a:buChar char="Ø"/>
            </a:pPr>
            <a:r>
              <a:rPr lang="sk-SK" sz="1600" dirty="0" smtClean="0">
                <a:solidFill>
                  <a:schemeClr val="tx1"/>
                </a:solidFill>
              </a:rPr>
              <a:t>sanácia </a:t>
            </a:r>
            <a:r>
              <a:rPr lang="sk-SK" sz="1600" dirty="0">
                <a:solidFill>
                  <a:schemeClr val="tx1"/>
                </a:solidFill>
              </a:rPr>
              <a:t>svahových deformácií;</a:t>
            </a:r>
          </a:p>
          <a:p>
            <a:pPr marL="285750" lvl="1">
              <a:buFont typeface="Wingdings" panose="05000000000000000000" pitchFamily="2" charset="2"/>
              <a:buChar char="Ø"/>
            </a:pPr>
            <a:r>
              <a:rPr lang="sk-SK" sz="1600" dirty="0" smtClean="0">
                <a:solidFill>
                  <a:schemeClr val="tx1"/>
                </a:solidFill>
              </a:rPr>
              <a:t>monitoring </a:t>
            </a:r>
            <a:r>
              <a:rPr lang="sk-SK" sz="1600" dirty="0">
                <a:solidFill>
                  <a:schemeClr val="tx1"/>
                </a:solidFill>
              </a:rPr>
              <a:t>svahových deformácií</a:t>
            </a:r>
            <a:r>
              <a:rPr lang="sk-SK" sz="1600" dirty="0" smtClean="0">
                <a:solidFill>
                  <a:schemeClr val="tx1"/>
                </a:solidFill>
              </a:rPr>
              <a:t>.</a:t>
            </a:r>
          </a:p>
          <a:p>
            <a:pPr marL="0" lvl="1" indent="0">
              <a:buNone/>
            </a:pPr>
            <a:endParaRPr lang="sk-SK" sz="1600" u="sng" dirty="0" smtClean="0">
              <a:solidFill>
                <a:schemeClr val="tx1"/>
              </a:solidFill>
            </a:endParaRPr>
          </a:p>
          <a:p>
            <a:pPr marL="0" lvl="1" indent="0">
              <a:buNone/>
            </a:pPr>
            <a:r>
              <a:rPr lang="sk-SK" sz="1600" u="sng" dirty="0" smtClean="0">
                <a:solidFill>
                  <a:schemeClr val="tx1"/>
                </a:solidFill>
              </a:rPr>
              <a:t>Oprávnení </a:t>
            </a:r>
            <a:r>
              <a:rPr lang="sk-SK" sz="1600" u="sng" dirty="0">
                <a:solidFill>
                  <a:schemeClr val="tx1"/>
                </a:solidFill>
              </a:rPr>
              <a:t>prijímatelia</a:t>
            </a:r>
            <a:r>
              <a:rPr lang="sk-SK" sz="1600" dirty="0">
                <a:solidFill>
                  <a:schemeClr val="tx1"/>
                </a:solidFill>
              </a:rPr>
              <a:t>:</a:t>
            </a:r>
            <a:r>
              <a:rPr lang="sk-SK" sz="1600" i="1" dirty="0">
                <a:solidFill>
                  <a:schemeClr val="tx1"/>
                </a:solidFill>
              </a:rPr>
              <a:t> </a:t>
            </a:r>
            <a:r>
              <a:rPr lang="sk-SK" sz="1600" dirty="0">
                <a:solidFill>
                  <a:schemeClr val="tx1"/>
                </a:solidFill>
              </a:rPr>
              <a:t>subjekty verejnej správy</a:t>
            </a:r>
          </a:p>
          <a:p>
            <a:pPr marL="0" lvl="1" indent="0">
              <a:buNone/>
            </a:pPr>
            <a:endParaRPr lang="sk-SK" sz="1600" dirty="0">
              <a:solidFill>
                <a:schemeClr val="tx1"/>
              </a:solidFill>
            </a:endParaRPr>
          </a:p>
          <a:p>
            <a:pPr marL="457200" lvl="1" indent="0">
              <a:buNone/>
            </a:pPr>
            <a:endParaRPr lang="sk-SK" sz="1600" dirty="0">
              <a:solidFill>
                <a:srgbClr val="00B050"/>
              </a:solidFill>
            </a:endParaRPr>
          </a:p>
        </p:txBody>
      </p:sp>
      <p:sp>
        <p:nvSpPr>
          <p:cNvPr id="4" name="Zástupný symbol čísla snímky 3"/>
          <p:cNvSpPr>
            <a:spLocks noGrp="1"/>
          </p:cNvSpPr>
          <p:nvPr>
            <p:ph type="sldNum" sz="quarter" idx="12"/>
          </p:nvPr>
        </p:nvSpPr>
        <p:spPr/>
        <p:txBody>
          <a:bodyPr/>
          <a:lstStyle/>
          <a:p>
            <a:fld id="{8EF97D0C-7238-4109-A26B-BD75EB33D0D4}" type="slidenum">
              <a:rPr lang="sk-SK" smtClean="0"/>
              <a:pPr/>
              <a:t>59</a:t>
            </a:fld>
            <a:endParaRPr lang="sk-SK" dirty="0"/>
          </a:p>
        </p:txBody>
      </p:sp>
    </p:spTree>
    <p:extLst>
      <p:ext uri="{BB962C8B-B14F-4D97-AF65-F5344CB8AC3E}">
        <p14:creationId xmlns:p14="http://schemas.microsoft.com/office/powerpoint/2010/main" val="3758200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čísla snímky 3"/>
          <p:cNvSpPr>
            <a:spLocks noGrp="1"/>
          </p:cNvSpPr>
          <p:nvPr>
            <p:ph type="sldNum" sz="quarter" idx="12"/>
          </p:nvPr>
        </p:nvSpPr>
        <p:spPr/>
        <p:txBody>
          <a:bodyPr/>
          <a:lstStyle/>
          <a:p>
            <a:pPr>
              <a:defRPr/>
            </a:pPr>
            <a:fld id="{4B88E068-CD81-431D-836E-A8C50DE5D218}" type="slidenum">
              <a:rPr lang="sk-SK" smtClean="0"/>
              <a:pPr>
                <a:defRPr/>
              </a:pPr>
              <a:t>6</a:t>
            </a:fld>
            <a:endParaRPr lang="sk-SK"/>
          </a:p>
        </p:txBody>
      </p:sp>
      <p:sp>
        <p:nvSpPr>
          <p:cNvPr id="3" name="BlokTextu 2"/>
          <p:cNvSpPr txBox="1"/>
          <p:nvPr/>
        </p:nvSpPr>
        <p:spPr>
          <a:xfrm>
            <a:off x="467544" y="1412776"/>
            <a:ext cx="8136904" cy="4739759"/>
          </a:xfrm>
          <a:prstGeom prst="rect">
            <a:avLst/>
          </a:prstGeom>
          <a:noFill/>
        </p:spPr>
        <p:txBody>
          <a:bodyPr wrap="square" rtlCol="0">
            <a:spAutoFit/>
          </a:bodyPr>
          <a:lstStyle/>
          <a:p>
            <a:pPr marL="342900" indent="-342900" algn="just" defTabSz="360000">
              <a:spcBef>
                <a:spcPts val="600"/>
              </a:spcBef>
              <a:buAutoNum type="alphaUcPeriod"/>
            </a:pPr>
            <a:r>
              <a:rPr lang="sk-SK" b="1" dirty="0" smtClean="0">
                <a:ea typeface="Tahoma" panose="020B0604030504040204" pitchFamily="34" charset="0"/>
                <a:cs typeface="Tahoma" panose="020B0604030504040204" pitchFamily="34" charset="0"/>
              </a:rPr>
              <a:t>Podpora </a:t>
            </a:r>
            <a:r>
              <a:rPr lang="sk-SK" b="1" dirty="0">
                <a:ea typeface="Tahoma" panose="020B0604030504040204" pitchFamily="34" charset="0"/>
                <a:cs typeface="Tahoma" panose="020B0604030504040204" pitchFamily="34" charset="0"/>
              </a:rPr>
              <a:t>nástrojov informačného charakteru </a:t>
            </a:r>
            <a:r>
              <a:rPr lang="sk-SK" dirty="0">
                <a:ea typeface="Tahoma" panose="020B0604030504040204" pitchFamily="34" charset="0"/>
                <a:cs typeface="Tahoma" panose="020B0604030504040204" pitchFamily="34" charset="0"/>
              </a:rPr>
              <a:t>so zameraním na predchádzanie vzniku odpadov, na podporu triedeného zberu odpadov a zhodnocovania odpadov</a:t>
            </a:r>
            <a:r>
              <a:rPr lang="sk-SK" sz="1600" dirty="0" smtClean="0">
                <a:ea typeface="Tahoma" panose="020B0604030504040204" pitchFamily="34" charset="0"/>
                <a:cs typeface="Tahoma" panose="020B0604030504040204" pitchFamily="34" charset="0"/>
              </a:rPr>
              <a:t>	</a:t>
            </a:r>
          </a:p>
          <a:p>
            <a:pPr marL="285750" indent="-285750" algn="just" defTabSz="360000">
              <a:spcBef>
                <a:spcPts val="600"/>
              </a:spcBef>
              <a:buFontTx/>
              <a:buChar char="-"/>
            </a:pPr>
            <a:r>
              <a:rPr lang="sk-SK" sz="1600" dirty="0" smtClean="0"/>
              <a:t>informovanie </a:t>
            </a:r>
            <a:r>
              <a:rPr lang="sk-SK" sz="1600" dirty="0"/>
              <a:t>verejnosti a dotknutých subjektov o nutnosti a výhodnosti predchádzania vzniku odpadov, o životnom cykle produktov, ako aj propagácia dobrovoľných nástrojov environmentálnej politiky, najmä systémov environmentálneho manažérstva, vrátane EMAS, propagácia zeleného verejného obstarávania, produktov a služieb s právom používať environmentálnu značku, </a:t>
            </a:r>
            <a:endParaRPr lang="sk-SK" sz="1600" dirty="0" smtClean="0"/>
          </a:p>
          <a:p>
            <a:pPr marL="285750" indent="-285750" algn="just" defTabSz="360000">
              <a:spcBef>
                <a:spcPts val="600"/>
              </a:spcBef>
              <a:buFontTx/>
              <a:buChar char="-"/>
            </a:pPr>
            <a:r>
              <a:rPr lang="sk-SK" sz="1600" dirty="0" smtClean="0"/>
              <a:t>zvyšovanie </a:t>
            </a:r>
            <a:r>
              <a:rPr lang="sk-SK" sz="1600" dirty="0"/>
              <a:t>environmentálneho povedomia a informovanosti v oblasti propagácie </a:t>
            </a:r>
            <a:r>
              <a:rPr lang="sk-SK" sz="1600" dirty="0" smtClean="0"/>
              <a:t>materiálov z recyklovaných odpadov a informačné kampane. </a:t>
            </a:r>
            <a:endParaRPr lang="sk-SK" sz="1600" u="sng" dirty="0"/>
          </a:p>
          <a:p>
            <a:pPr algn="just" defTabSz="360000">
              <a:spcBef>
                <a:spcPts val="600"/>
              </a:spcBef>
            </a:pPr>
            <a:r>
              <a:rPr lang="sk-SK" sz="1600" u="sng" dirty="0" smtClean="0"/>
              <a:t>Oprávnení prijímatelia</a:t>
            </a:r>
            <a:r>
              <a:rPr lang="sk-SK" sz="1600" dirty="0" smtClean="0"/>
              <a:t>:</a:t>
            </a:r>
            <a:r>
              <a:rPr lang="sk-SK" sz="1600" i="1" dirty="0"/>
              <a:t> </a:t>
            </a:r>
            <a:endParaRPr lang="sk-SK" sz="1600" i="1" dirty="0" smtClean="0"/>
          </a:p>
          <a:p>
            <a:pPr marL="285750" lvl="1" indent="-285750" algn="just">
              <a:spcBef>
                <a:spcPts val="600"/>
              </a:spcBef>
              <a:buFont typeface="Calibri" panose="020F0502020204030204" pitchFamily="34" charset="0"/>
              <a:buChar char="‐"/>
            </a:pPr>
            <a:r>
              <a:rPr lang="sk-SK" sz="1600" dirty="0">
                <a:ea typeface="Tahoma" pitchFamily="34" charset="0"/>
                <a:cs typeface="Tahoma" pitchFamily="34" charset="0"/>
              </a:rPr>
              <a:t>subjekty ústrednej správy s pôsobnosťou v oblasti ŽP</a:t>
            </a:r>
          </a:p>
          <a:p>
            <a:pPr marL="285750" lvl="1" indent="-285750" algn="just">
              <a:spcBef>
                <a:spcPts val="600"/>
              </a:spcBef>
              <a:buFont typeface="Calibri" panose="020F0502020204030204" pitchFamily="34" charset="0"/>
              <a:buChar char="‐"/>
            </a:pPr>
            <a:r>
              <a:rPr lang="sk-SK" sz="1600" dirty="0">
                <a:ea typeface="Tahoma" pitchFamily="34" charset="0"/>
                <a:cs typeface="Tahoma" pitchFamily="34" charset="0"/>
              </a:rPr>
              <a:t>subjekty územnej samosprávy</a:t>
            </a:r>
          </a:p>
          <a:p>
            <a:pPr marL="285750" lvl="1" indent="-285750" algn="just">
              <a:spcBef>
                <a:spcPts val="600"/>
              </a:spcBef>
              <a:buFont typeface="Calibri" panose="020F0502020204030204" pitchFamily="34" charset="0"/>
              <a:buChar char="‐"/>
            </a:pPr>
            <a:r>
              <a:rPr lang="sk-SK" sz="1600" dirty="0">
                <a:ea typeface="Tahoma" pitchFamily="34" charset="0"/>
                <a:cs typeface="Tahoma" pitchFamily="34" charset="0"/>
              </a:rPr>
              <a:t>SAŽP (národný projekt)</a:t>
            </a:r>
          </a:p>
          <a:p>
            <a:pPr marL="285750" lvl="1" indent="-285750" algn="just">
              <a:spcBef>
                <a:spcPts val="600"/>
              </a:spcBef>
              <a:buFont typeface="Calibri" panose="020F0502020204030204" pitchFamily="34" charset="0"/>
              <a:buChar char="‐"/>
            </a:pPr>
            <a:r>
              <a:rPr lang="sk-SK" sz="1600" dirty="0">
                <a:ea typeface="Tahoma" pitchFamily="34" charset="0"/>
                <a:cs typeface="Tahoma" pitchFamily="34" charset="0"/>
              </a:rPr>
              <a:t>NO poskytujúce všeobecne prospešné služby v oblasti ŽP, nadácie v oblasti ŽP</a:t>
            </a:r>
          </a:p>
          <a:p>
            <a:pPr marL="285750" lvl="1" indent="-285750" algn="just">
              <a:spcBef>
                <a:spcPts val="600"/>
              </a:spcBef>
              <a:buFont typeface="Calibri" panose="020F0502020204030204" pitchFamily="34" charset="0"/>
              <a:buChar char="‐"/>
            </a:pPr>
            <a:r>
              <a:rPr lang="sk-SK" sz="1600" dirty="0">
                <a:ea typeface="Tahoma" pitchFamily="34" charset="0"/>
                <a:cs typeface="Tahoma" pitchFamily="34" charset="0"/>
              </a:rPr>
              <a:t>združenia FO/PO v oblasti ŽP</a:t>
            </a:r>
          </a:p>
        </p:txBody>
      </p:sp>
    </p:spTree>
    <p:extLst>
      <p:ext uri="{BB962C8B-B14F-4D97-AF65-F5344CB8AC3E}">
        <p14:creationId xmlns:p14="http://schemas.microsoft.com/office/powerpoint/2010/main" val="13787162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57200" y="1412776"/>
            <a:ext cx="8363272" cy="4824536"/>
          </a:xfrm>
        </p:spPr>
        <p:txBody>
          <a:bodyPr/>
          <a:lstStyle/>
          <a:p>
            <a:pPr marL="0" indent="0">
              <a:buNone/>
            </a:pPr>
            <a:r>
              <a:rPr lang="sk-SK" b="1" dirty="0" smtClean="0">
                <a:solidFill>
                  <a:schemeClr val="bg1">
                    <a:lumMod val="65000"/>
                  </a:schemeClr>
                </a:solidFill>
                <a:latin typeface="+mj-lt"/>
                <a:ea typeface="+mj-ea"/>
                <a:cs typeface="+mj-cs"/>
              </a:rPr>
              <a:t>Prioritná </a:t>
            </a:r>
            <a:r>
              <a:rPr lang="sk-SK" b="1" dirty="0">
                <a:solidFill>
                  <a:schemeClr val="bg1">
                    <a:lumMod val="65000"/>
                  </a:schemeClr>
                </a:solidFill>
                <a:latin typeface="+mj-lt"/>
                <a:ea typeface="+mj-ea"/>
                <a:cs typeface="+mj-cs"/>
              </a:rPr>
              <a:t>os 3 </a:t>
            </a:r>
          </a:p>
          <a:p>
            <a:pPr marL="0" indent="0" algn="just">
              <a:buNone/>
            </a:pPr>
            <a:r>
              <a:rPr lang="sk-SK" b="1" dirty="0">
                <a:solidFill>
                  <a:srgbClr val="55B848"/>
                </a:solidFill>
                <a:cs typeface="Tahoma" pitchFamily="34" charset="0"/>
              </a:rPr>
              <a:t>PODPORA RIADENIA RIZÍK, RIADENIA MIMORIADNYCH UDALOSTÍ A ODOLNOSTI PROTI MIMORIADNYM UDALOSTIAM OVPLYVNENÝM ZMENOU KLÍMY </a:t>
            </a:r>
            <a:r>
              <a:rPr lang="sk-SK" b="1" dirty="0" smtClean="0">
                <a:solidFill>
                  <a:srgbClr val="55B848"/>
                </a:solidFill>
                <a:cs typeface="Tahoma" pitchFamily="34" charset="0"/>
              </a:rPr>
              <a:t>(260,9 mil. €)</a:t>
            </a:r>
            <a:endParaRPr lang="sk-SK" b="1" dirty="0">
              <a:solidFill>
                <a:srgbClr val="55B848"/>
              </a:solidFill>
              <a:cs typeface="Tahoma" pitchFamily="34" charset="0"/>
            </a:endParaRPr>
          </a:p>
          <a:p>
            <a:pPr marL="0" indent="0">
              <a:spcBef>
                <a:spcPts val="0"/>
              </a:spcBef>
              <a:buNone/>
            </a:pPr>
            <a:endParaRPr lang="sk-SK" sz="500" b="1" dirty="0">
              <a:solidFill>
                <a:srgbClr val="55B848"/>
              </a:solidFill>
            </a:endParaRPr>
          </a:p>
          <a:p>
            <a:pPr marL="0" indent="0" algn="just">
              <a:spcBef>
                <a:spcPts val="0"/>
              </a:spcBef>
              <a:buNone/>
            </a:pPr>
            <a:r>
              <a:rPr lang="sk-SK" sz="1800" b="1" dirty="0">
                <a:ln w="0"/>
                <a:cs typeface="Arial"/>
              </a:rPr>
              <a:t>Investičná priorita </a:t>
            </a:r>
            <a:r>
              <a:rPr lang="sk-SK" sz="1800" b="1" dirty="0" smtClean="0">
                <a:ln w="0"/>
                <a:cs typeface="Arial"/>
              </a:rPr>
              <a:t>3.1 – Predchádzanie </a:t>
            </a:r>
            <a:r>
              <a:rPr lang="sk-SK" sz="1800" b="1" dirty="0">
                <a:ln w="0"/>
                <a:cs typeface="Arial"/>
              </a:rPr>
              <a:t>vzniku katastrof a vyvíjanie </a:t>
            </a:r>
            <a:r>
              <a:rPr lang="sk-SK" sz="1800" b="1" dirty="0" smtClean="0">
                <a:ln w="0"/>
                <a:cs typeface="Arial"/>
              </a:rPr>
              <a:t>systémov zvládania katastrof</a:t>
            </a:r>
          </a:p>
          <a:p>
            <a:pPr marL="0" indent="0" algn="just">
              <a:spcBef>
                <a:spcPts val="0"/>
              </a:spcBef>
              <a:buNone/>
            </a:pPr>
            <a:endParaRPr lang="sk-SK" sz="1600" dirty="0" smtClean="0">
              <a:solidFill>
                <a:srgbClr val="0070C0"/>
              </a:solidFill>
              <a:ea typeface="Tahoma" panose="020B0604030504040204" pitchFamily="34" charset="0"/>
              <a:cs typeface="Tahoma" panose="020B0604030504040204" pitchFamily="34" charset="0"/>
            </a:endParaRPr>
          </a:p>
          <a:p>
            <a:pPr marL="0" indent="0" algn="just">
              <a:spcBef>
                <a:spcPts val="0"/>
              </a:spcBef>
              <a:buNone/>
            </a:pPr>
            <a:r>
              <a:rPr lang="sk-SK" sz="1600" dirty="0" smtClean="0">
                <a:ea typeface="Tahoma" panose="020B0604030504040204" pitchFamily="34" charset="0"/>
                <a:cs typeface="Tahoma" panose="020B0604030504040204" pitchFamily="34" charset="0"/>
              </a:rPr>
              <a:t>Špecifický </a:t>
            </a:r>
            <a:r>
              <a:rPr lang="sk-SK" sz="1600" dirty="0">
                <a:ea typeface="Tahoma" panose="020B0604030504040204" pitchFamily="34" charset="0"/>
                <a:cs typeface="Tahoma" panose="020B0604030504040204" pitchFamily="34" charset="0"/>
              </a:rPr>
              <a:t>cieľ </a:t>
            </a:r>
            <a:r>
              <a:rPr lang="sk-SK" sz="1600" dirty="0" smtClean="0">
                <a:ea typeface="Tahoma" panose="020B0604030504040204" pitchFamily="34" charset="0"/>
                <a:cs typeface="Tahoma" panose="020B0604030504040204" pitchFamily="34" charset="0"/>
              </a:rPr>
              <a:t>3.1.3</a:t>
            </a:r>
            <a:r>
              <a:rPr lang="sk-SK" sz="1600" dirty="0">
                <a:ea typeface="Tahoma" panose="020B0604030504040204" pitchFamily="34" charset="0"/>
                <a:cs typeface="Tahoma" panose="020B0604030504040204" pitchFamily="34" charset="0"/>
              </a:rPr>
              <a:t>: Zvýšenie efektívnosti manažmentu mimoriadnych udalostí ovplyvnených zmenou </a:t>
            </a:r>
            <a:r>
              <a:rPr lang="sk-SK" sz="1600" dirty="0" smtClean="0">
                <a:ea typeface="Tahoma" panose="020B0604030504040204" pitchFamily="34" charset="0"/>
                <a:cs typeface="Tahoma" panose="020B0604030504040204" pitchFamily="34" charset="0"/>
              </a:rPr>
              <a:t>klímy</a:t>
            </a:r>
          </a:p>
          <a:p>
            <a:pPr marL="0" indent="0" algn="just">
              <a:spcBef>
                <a:spcPts val="0"/>
              </a:spcBef>
              <a:buNone/>
            </a:pPr>
            <a:endParaRPr lang="sk-SK" sz="1600" u="sng" dirty="0">
              <a:ea typeface="Tahoma" panose="020B0604030504040204" pitchFamily="34" charset="0"/>
              <a:cs typeface="Tahoma" panose="020B0604030504040204" pitchFamily="34" charset="0"/>
            </a:endParaRPr>
          </a:p>
          <a:p>
            <a:pPr marL="0" indent="0" algn="just">
              <a:spcBef>
                <a:spcPts val="0"/>
              </a:spcBef>
              <a:buNone/>
            </a:pPr>
            <a:r>
              <a:rPr lang="sk-SK" sz="1600" u="sng" dirty="0" smtClean="0">
                <a:ea typeface="Tahoma" panose="020B0604030504040204" pitchFamily="34" charset="0"/>
                <a:cs typeface="Tahoma" panose="020B0604030504040204" pitchFamily="34" charset="0"/>
              </a:rPr>
              <a:t>Hlavné skupiny aktivít</a:t>
            </a:r>
            <a:r>
              <a:rPr lang="sk-SK" sz="1600" dirty="0" smtClean="0">
                <a:ea typeface="Tahoma" panose="020B0604030504040204" pitchFamily="34" charset="0"/>
                <a:cs typeface="Tahoma" panose="020B0604030504040204" pitchFamily="34" charset="0"/>
              </a:rPr>
              <a:t>:</a:t>
            </a:r>
          </a:p>
          <a:p>
            <a:pPr marL="0" indent="0" algn="just">
              <a:spcBef>
                <a:spcPts val="0"/>
              </a:spcBef>
              <a:buNone/>
            </a:pPr>
            <a:r>
              <a:rPr lang="sk-SK" sz="1600" b="1" dirty="0">
                <a:ea typeface="Tahoma" panose="020B0604030504040204" pitchFamily="34" charset="0"/>
                <a:cs typeface="Tahoma" panose="020B0604030504040204" pitchFamily="34" charset="0"/>
              </a:rPr>
              <a:t>A. Optimalizácia systémov, služieb a posilnenie intervenčných kapacít pre manažment mimoriadnych udalostí na lokálnej a regionálnej úrovni</a:t>
            </a:r>
          </a:p>
          <a:p>
            <a:pPr marL="0" indent="0" algn="just">
              <a:spcBef>
                <a:spcPts val="0"/>
              </a:spcBef>
              <a:buNone/>
            </a:pPr>
            <a:endParaRPr lang="sk-SK" sz="1600" b="1" dirty="0" smtClean="0">
              <a:ea typeface="Tahoma" panose="020B0604030504040204" pitchFamily="34" charset="0"/>
              <a:cs typeface="Tahoma" panose="020B0604030504040204" pitchFamily="34" charset="0"/>
            </a:endParaRPr>
          </a:p>
          <a:p>
            <a:pPr marL="0" indent="0" algn="just">
              <a:spcBef>
                <a:spcPts val="0"/>
              </a:spcBef>
              <a:buNone/>
            </a:pPr>
            <a:r>
              <a:rPr lang="sk-SK" sz="1600" b="1" dirty="0" smtClean="0">
                <a:ea typeface="Tahoma" panose="020B0604030504040204" pitchFamily="34" charset="0"/>
                <a:cs typeface="Tahoma" panose="020B0604030504040204" pitchFamily="34" charset="0"/>
              </a:rPr>
              <a:t>B</a:t>
            </a:r>
            <a:r>
              <a:rPr lang="sk-SK" sz="1600" b="1" dirty="0">
                <a:ea typeface="Tahoma" panose="020B0604030504040204" pitchFamily="34" charset="0"/>
                <a:cs typeface="Tahoma" panose="020B0604030504040204" pitchFamily="34" charset="0"/>
              </a:rPr>
              <a:t>. Vybudovanie technickej a inštitucionálnej podpory špecializovaných záchranných modulov</a:t>
            </a:r>
            <a:endParaRPr lang="sk-SK" sz="1600" b="1" dirty="0" smtClean="0">
              <a:ea typeface="Tahoma" panose="020B0604030504040204" pitchFamily="34" charset="0"/>
              <a:cs typeface="Tahoma" panose="020B0604030504040204" pitchFamily="34" charset="0"/>
            </a:endParaRPr>
          </a:p>
        </p:txBody>
      </p:sp>
      <p:sp>
        <p:nvSpPr>
          <p:cNvPr id="4" name="Zástupný symbol čísla snímky 3"/>
          <p:cNvSpPr>
            <a:spLocks noGrp="1"/>
          </p:cNvSpPr>
          <p:nvPr>
            <p:ph type="sldNum" sz="quarter" idx="12"/>
          </p:nvPr>
        </p:nvSpPr>
        <p:spPr/>
        <p:txBody>
          <a:bodyPr/>
          <a:lstStyle/>
          <a:p>
            <a:fld id="{8EF97D0C-7238-4109-A26B-BD75EB33D0D4}" type="slidenum">
              <a:rPr lang="sk-SK" smtClean="0"/>
              <a:pPr/>
              <a:t>60</a:t>
            </a:fld>
            <a:endParaRPr lang="sk-SK" dirty="0"/>
          </a:p>
        </p:txBody>
      </p:sp>
    </p:spTree>
    <p:extLst>
      <p:ext uri="{BB962C8B-B14F-4D97-AF65-F5344CB8AC3E}">
        <p14:creationId xmlns:p14="http://schemas.microsoft.com/office/powerpoint/2010/main" val="2587105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67544" y="1412776"/>
            <a:ext cx="8363272" cy="4943574"/>
          </a:xfrm>
        </p:spPr>
        <p:txBody>
          <a:bodyPr/>
          <a:lstStyle/>
          <a:p>
            <a:pPr algn="just" defTabSz="360000">
              <a:spcBef>
                <a:spcPts val="600"/>
              </a:spcBef>
              <a:buAutoNum type="alphaUcPeriod"/>
            </a:pPr>
            <a:r>
              <a:rPr lang="sk-SK" sz="1600" b="1" dirty="0" smtClean="0">
                <a:ea typeface="Tahoma" panose="020B0604030504040204" pitchFamily="34" charset="0"/>
                <a:cs typeface="Tahoma" panose="020B0604030504040204" pitchFamily="34" charset="0"/>
              </a:rPr>
              <a:t>Podpora </a:t>
            </a:r>
            <a:r>
              <a:rPr lang="sk-SK" sz="1600" b="1" dirty="0">
                <a:ea typeface="Tahoma" panose="020B0604030504040204" pitchFamily="34" charset="0"/>
                <a:cs typeface="Tahoma" panose="020B0604030504040204" pitchFamily="34" charset="0"/>
              </a:rPr>
              <a:t>prevencie, prieskumu a sanácie havarijných zosuvov súvisiacich so zmenou </a:t>
            </a:r>
            <a:r>
              <a:rPr lang="sk-SK" sz="1600" b="1" dirty="0" smtClean="0">
                <a:ea typeface="Tahoma" panose="020B0604030504040204" pitchFamily="34" charset="0"/>
                <a:cs typeface="Tahoma" panose="020B0604030504040204" pitchFamily="34" charset="0"/>
              </a:rPr>
              <a:t>klímy</a:t>
            </a:r>
            <a:endParaRPr lang="sk-SK" sz="1600" dirty="0">
              <a:ea typeface="Tahoma" panose="020B0604030504040204" pitchFamily="34" charset="0"/>
              <a:cs typeface="Tahoma" panose="020B0604030504040204" pitchFamily="34" charset="0"/>
            </a:endParaRPr>
          </a:p>
          <a:p>
            <a:pPr>
              <a:buFontTx/>
              <a:buChar char="-"/>
            </a:pPr>
            <a:r>
              <a:rPr lang="sk-SK" sz="1600" dirty="0" smtClean="0"/>
              <a:t>Podpora </a:t>
            </a:r>
            <a:r>
              <a:rPr lang="sk-SK" sz="1600" dirty="0"/>
              <a:t>opatrení smerujúcich k optimalizácii systémov, služieb a posilnením kapacít na lokálnej a regionálnej </a:t>
            </a:r>
            <a:r>
              <a:rPr lang="sk-SK" sz="1600" dirty="0" smtClean="0"/>
              <a:t>úrovni, adaptačných stratégií </a:t>
            </a:r>
            <a:r>
              <a:rPr lang="sk-SK" sz="1600" dirty="0"/>
              <a:t>na regionálnej a miestnej úrovni a v mestách. </a:t>
            </a:r>
            <a:endParaRPr lang="sk-SK" sz="1600" dirty="0" smtClean="0"/>
          </a:p>
          <a:p>
            <a:pPr>
              <a:buFontTx/>
              <a:buChar char="-"/>
            </a:pPr>
            <a:r>
              <a:rPr lang="sk-SK" sz="1600" dirty="0" smtClean="0"/>
              <a:t>Vo </a:t>
            </a:r>
            <a:r>
              <a:rPr lang="sk-SK" sz="1600" dirty="0"/>
              <a:t>väzbe na konkrétne riziká v danom území bude podľa Dohovoru starostov a primátorov podporovaná tvorba a aktualizácia miestnych plánov (hodnotenia prírodných a človekom spôsobených rizík, intervencie a obnovy). </a:t>
            </a:r>
          </a:p>
          <a:p>
            <a:pPr>
              <a:buFontTx/>
              <a:buChar char="-"/>
            </a:pPr>
            <a:r>
              <a:rPr lang="sk-SK" sz="1600" dirty="0"/>
              <a:t>podpora výmeny skúseností, tvorbu sietí, výmenu informácií, ktorých výsledky povedú ku skvalitneniu výcviku záchranných zložiek integrovaného záchranného systému na národnej a medzinárodnej úrovni</a:t>
            </a:r>
            <a:r>
              <a:rPr lang="sk-SK" sz="1600" dirty="0" smtClean="0"/>
              <a:t>.</a:t>
            </a:r>
          </a:p>
          <a:p>
            <a:pPr>
              <a:buFontTx/>
              <a:buChar char="-"/>
            </a:pPr>
            <a:r>
              <a:rPr lang="sk-SK" sz="1600" dirty="0" smtClean="0"/>
              <a:t>Rozvoj infraštruktúry </a:t>
            </a:r>
            <a:r>
              <a:rPr lang="sk-SK" sz="1600" dirty="0"/>
              <a:t>pre špecializovaný výcvik a vzdelávanie v kontexte manažmentu rizík a </a:t>
            </a:r>
            <a:r>
              <a:rPr lang="sk-SK" sz="1600" dirty="0" smtClean="0"/>
              <a:t>mimoriadnych,</a:t>
            </a:r>
          </a:p>
          <a:p>
            <a:pPr>
              <a:buFontTx/>
              <a:buChar char="-"/>
            </a:pPr>
            <a:r>
              <a:rPr lang="sk-SK" sz="1600" dirty="0" smtClean="0"/>
              <a:t>Podpora technických </a:t>
            </a:r>
            <a:r>
              <a:rPr lang="sk-SK" sz="1600" dirty="0"/>
              <a:t>a výstrojných kapacít pre včasné, rýchle a kvalitné zvládnutie úloh súvisiacich so vznikom mimoriadnych udalostí na Slovensku a v </a:t>
            </a:r>
            <a:r>
              <a:rPr lang="sk-SK" sz="1600" dirty="0" smtClean="0"/>
              <a:t>zahraničí</a:t>
            </a:r>
            <a:r>
              <a:rPr lang="sk-SK" sz="1600" dirty="0"/>
              <a:t>.</a:t>
            </a:r>
            <a:endParaRPr lang="sk-SK" sz="1600" dirty="0" smtClean="0"/>
          </a:p>
          <a:p>
            <a:pPr marL="0" indent="0">
              <a:spcBef>
                <a:spcPts val="1200"/>
              </a:spcBef>
              <a:buNone/>
            </a:pPr>
            <a:r>
              <a:rPr lang="sk-SK" sz="1600" u="sng" dirty="0" smtClean="0">
                <a:solidFill>
                  <a:schemeClr val="tx1"/>
                </a:solidFill>
              </a:rPr>
              <a:t>Oprávnení </a:t>
            </a:r>
            <a:r>
              <a:rPr lang="sk-SK" sz="1600" u="sng" dirty="0">
                <a:solidFill>
                  <a:schemeClr val="tx1"/>
                </a:solidFill>
              </a:rPr>
              <a:t>prijímatelia</a:t>
            </a:r>
            <a:r>
              <a:rPr lang="sk-SK" sz="1600" dirty="0" smtClean="0">
                <a:solidFill>
                  <a:schemeClr val="tx1"/>
                </a:solidFill>
              </a:rPr>
              <a:t>:</a:t>
            </a:r>
          </a:p>
          <a:p>
            <a:pPr>
              <a:spcBef>
                <a:spcPts val="1200"/>
              </a:spcBef>
              <a:buFont typeface="Calibri" panose="020F0502020204030204" pitchFamily="34" charset="0"/>
              <a:buChar char="‐"/>
            </a:pPr>
            <a:r>
              <a:rPr lang="sk-SK" sz="1600" dirty="0"/>
              <a:t>zložky integrovaného záchranného </a:t>
            </a:r>
            <a:r>
              <a:rPr lang="sk-SK" sz="1600" dirty="0" smtClean="0"/>
              <a:t>systému, subjekty </a:t>
            </a:r>
            <a:r>
              <a:rPr lang="sk-SK" sz="1600" dirty="0"/>
              <a:t>územnej </a:t>
            </a:r>
            <a:r>
              <a:rPr lang="sk-SK" sz="1600" dirty="0" smtClean="0"/>
              <a:t>samosprávy, štátne </a:t>
            </a:r>
            <a:r>
              <a:rPr lang="sk-SK" sz="1600" dirty="0"/>
              <a:t>rozpočtové organizácie a štátne príspevkové </a:t>
            </a:r>
            <a:r>
              <a:rPr lang="sk-SK" sz="1600" dirty="0" smtClean="0"/>
              <a:t>organizácie, združenia </a:t>
            </a:r>
            <a:r>
              <a:rPr lang="sk-SK" sz="1600" dirty="0"/>
              <a:t>fyzických alebo právnických </a:t>
            </a:r>
            <a:r>
              <a:rPr lang="sk-SK" sz="1600" dirty="0" smtClean="0"/>
              <a:t>osôb, neziskové </a:t>
            </a:r>
            <a:r>
              <a:rPr lang="sk-SK" sz="1600" dirty="0"/>
              <a:t>organizácie poskytujúce všeobecne prospešné služby </a:t>
            </a:r>
          </a:p>
          <a:p>
            <a:pPr marL="0" indent="0">
              <a:buNone/>
            </a:pPr>
            <a:endParaRPr lang="sk-SK" sz="1600" dirty="0">
              <a:solidFill>
                <a:schemeClr val="tx1"/>
              </a:solidFill>
            </a:endParaRPr>
          </a:p>
          <a:p>
            <a:pPr marL="457200" lvl="1" indent="0">
              <a:buNone/>
            </a:pPr>
            <a:endParaRPr lang="sk-SK" sz="1600" dirty="0">
              <a:solidFill>
                <a:srgbClr val="00B050"/>
              </a:solidFill>
            </a:endParaRPr>
          </a:p>
        </p:txBody>
      </p:sp>
      <p:sp>
        <p:nvSpPr>
          <p:cNvPr id="4" name="Zástupný symbol čísla snímky 3"/>
          <p:cNvSpPr>
            <a:spLocks noGrp="1"/>
          </p:cNvSpPr>
          <p:nvPr>
            <p:ph type="sldNum" sz="quarter" idx="12"/>
          </p:nvPr>
        </p:nvSpPr>
        <p:spPr/>
        <p:txBody>
          <a:bodyPr/>
          <a:lstStyle/>
          <a:p>
            <a:fld id="{8EF97D0C-7238-4109-A26B-BD75EB33D0D4}" type="slidenum">
              <a:rPr lang="sk-SK" smtClean="0"/>
              <a:pPr/>
              <a:t>61</a:t>
            </a:fld>
            <a:endParaRPr lang="sk-SK" dirty="0"/>
          </a:p>
        </p:txBody>
      </p:sp>
    </p:spTree>
    <p:extLst>
      <p:ext uri="{BB962C8B-B14F-4D97-AF65-F5344CB8AC3E}">
        <p14:creationId xmlns:p14="http://schemas.microsoft.com/office/powerpoint/2010/main" val="3678247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67544" y="1412776"/>
            <a:ext cx="8363272" cy="4943574"/>
          </a:xfrm>
        </p:spPr>
        <p:txBody>
          <a:bodyPr/>
          <a:lstStyle/>
          <a:p>
            <a:pPr marL="0" indent="0" algn="just">
              <a:spcBef>
                <a:spcPts val="0"/>
              </a:spcBef>
              <a:buNone/>
            </a:pPr>
            <a:r>
              <a:rPr lang="sk-SK" sz="1600" b="1" dirty="0">
                <a:ea typeface="Tahoma" panose="020B0604030504040204" pitchFamily="34" charset="0"/>
                <a:cs typeface="Tahoma" panose="020B0604030504040204" pitchFamily="34" charset="0"/>
              </a:rPr>
              <a:t>B. Vybudovanie technickej a inštitucionálnej podpory špecializovaných záchranných modulov</a:t>
            </a:r>
          </a:p>
          <a:p>
            <a:pPr marL="0" indent="0">
              <a:buNone/>
            </a:pPr>
            <a:endParaRPr lang="sk-SK" sz="1600" dirty="0" smtClean="0"/>
          </a:p>
          <a:p>
            <a:pPr marL="0" indent="0">
              <a:buNone/>
            </a:pPr>
            <a:r>
              <a:rPr lang="sk-SK" sz="1600" dirty="0" smtClean="0"/>
              <a:t>V </a:t>
            </a:r>
            <a:r>
              <a:rPr lang="sk-SK" sz="1600" dirty="0"/>
              <a:t>nadväznosti na najvyššiu identifikovanú mieru rizík spojených so zmenou klímy na území SR budú podporované opatrenia smerujúce k zabezpečeniu modulov:</a:t>
            </a:r>
          </a:p>
          <a:p>
            <a:pPr>
              <a:buFontTx/>
              <a:buChar char="-"/>
            </a:pPr>
            <a:r>
              <a:rPr lang="sk-SK" sz="1600" dirty="0" smtClean="0"/>
              <a:t>Pozemné </a:t>
            </a:r>
            <a:r>
              <a:rPr lang="sk-SK" sz="1600" dirty="0"/>
              <a:t>hasenie požiarov/ Pozemné hasenie požiarov s využitím vozidiel (</a:t>
            </a:r>
            <a:r>
              <a:rPr lang="sk-SK" sz="1600" dirty="0" err="1"/>
              <a:t>Ground</a:t>
            </a:r>
            <a:r>
              <a:rPr lang="sk-SK" sz="1600" dirty="0"/>
              <a:t> </a:t>
            </a:r>
            <a:r>
              <a:rPr lang="sk-SK" sz="1600" dirty="0" err="1"/>
              <a:t>forest</a:t>
            </a:r>
            <a:r>
              <a:rPr lang="sk-SK" sz="1600" dirty="0"/>
              <a:t> </a:t>
            </a:r>
            <a:r>
              <a:rPr lang="sk-SK" sz="1600" dirty="0" err="1"/>
              <a:t>firefighting</a:t>
            </a:r>
            <a:r>
              <a:rPr lang="sk-SK" sz="1600" dirty="0"/>
              <a:t>/ </a:t>
            </a:r>
            <a:r>
              <a:rPr lang="sk-SK" sz="1600" dirty="0" err="1"/>
              <a:t>Ground</a:t>
            </a:r>
            <a:r>
              <a:rPr lang="sk-SK" sz="1600" dirty="0"/>
              <a:t> </a:t>
            </a:r>
            <a:r>
              <a:rPr lang="sk-SK" sz="1600" dirty="0" err="1"/>
              <a:t>forest</a:t>
            </a:r>
            <a:r>
              <a:rPr lang="sk-SK" sz="1600" dirty="0"/>
              <a:t> </a:t>
            </a:r>
            <a:r>
              <a:rPr lang="sk-SK" sz="1600" dirty="0" err="1"/>
              <a:t>firefighting</a:t>
            </a:r>
            <a:r>
              <a:rPr lang="sk-SK" sz="1600" dirty="0"/>
              <a:t> </a:t>
            </a:r>
            <a:r>
              <a:rPr lang="sk-SK" sz="1600" dirty="0" err="1"/>
              <a:t>using</a:t>
            </a:r>
            <a:r>
              <a:rPr lang="sk-SK" sz="1600" dirty="0"/>
              <a:t> </a:t>
            </a:r>
            <a:r>
              <a:rPr lang="sk-SK" sz="1600" dirty="0" err="1"/>
              <a:t>vehicles</a:t>
            </a:r>
            <a:r>
              <a:rPr lang="sk-SK" sz="1600" dirty="0"/>
              <a:t>);</a:t>
            </a:r>
          </a:p>
          <a:p>
            <a:pPr>
              <a:buFontTx/>
              <a:buChar char="-"/>
            </a:pPr>
            <a:r>
              <a:rPr lang="sk-SK" sz="1600" dirty="0" smtClean="0"/>
              <a:t>Pátracie </a:t>
            </a:r>
            <a:r>
              <a:rPr lang="sk-SK" sz="1600" dirty="0"/>
              <a:t>a záchranárske činnosti stredného/závažného rozsahu v mestskom prostredí (</a:t>
            </a:r>
            <a:r>
              <a:rPr lang="sk-SK" sz="1600" dirty="0" err="1"/>
              <a:t>Medium</a:t>
            </a:r>
            <a:r>
              <a:rPr lang="sk-SK" sz="1600" dirty="0"/>
              <a:t>/</a:t>
            </a:r>
            <a:r>
              <a:rPr lang="sk-SK" sz="1600" dirty="0" err="1"/>
              <a:t>Heavy</a:t>
            </a:r>
            <a:r>
              <a:rPr lang="sk-SK" sz="1600" dirty="0"/>
              <a:t> </a:t>
            </a:r>
            <a:r>
              <a:rPr lang="sk-SK" sz="1600" dirty="0" err="1"/>
              <a:t>urban</a:t>
            </a:r>
            <a:r>
              <a:rPr lang="sk-SK" sz="1600" dirty="0"/>
              <a:t> </a:t>
            </a:r>
            <a:r>
              <a:rPr lang="sk-SK" sz="1600" dirty="0" err="1"/>
              <a:t>search</a:t>
            </a:r>
            <a:r>
              <a:rPr lang="sk-SK" sz="1600" dirty="0"/>
              <a:t> and </a:t>
            </a:r>
            <a:r>
              <a:rPr lang="sk-SK" sz="1600" dirty="0" err="1"/>
              <a:t>rescue</a:t>
            </a:r>
            <a:r>
              <a:rPr lang="sk-SK" sz="1600" dirty="0"/>
              <a:t>);</a:t>
            </a:r>
          </a:p>
          <a:p>
            <a:pPr>
              <a:buFontTx/>
              <a:buChar char="-"/>
            </a:pPr>
            <a:r>
              <a:rPr lang="sk-SK" sz="1600" dirty="0" smtClean="0"/>
              <a:t>Modul </a:t>
            </a:r>
            <a:r>
              <a:rPr lang="sk-SK" sz="1600" dirty="0"/>
              <a:t>leteckého hasenia požiarov (</a:t>
            </a:r>
            <a:r>
              <a:rPr lang="sk-SK" sz="1600" dirty="0" err="1"/>
              <a:t>Aerial</a:t>
            </a:r>
            <a:r>
              <a:rPr lang="sk-SK" sz="1600" dirty="0"/>
              <a:t> </a:t>
            </a:r>
            <a:r>
              <a:rPr lang="sk-SK" sz="1600" dirty="0" err="1"/>
              <a:t>forest</a:t>
            </a:r>
            <a:r>
              <a:rPr lang="sk-SK" sz="1600" dirty="0"/>
              <a:t> </a:t>
            </a:r>
            <a:r>
              <a:rPr lang="sk-SK" sz="1600" dirty="0" err="1"/>
              <a:t>fire</a:t>
            </a:r>
            <a:r>
              <a:rPr lang="sk-SK" sz="1600" dirty="0"/>
              <a:t> </a:t>
            </a:r>
            <a:r>
              <a:rPr lang="sk-SK" sz="1600" dirty="0" err="1"/>
              <a:t>fighting</a:t>
            </a:r>
            <a:r>
              <a:rPr lang="sk-SK" sz="1600" dirty="0"/>
              <a:t>);</a:t>
            </a:r>
          </a:p>
          <a:p>
            <a:pPr>
              <a:buFontTx/>
              <a:buChar char="-"/>
            </a:pPr>
            <a:r>
              <a:rPr lang="sk-SK" sz="1600" dirty="0" smtClean="0"/>
              <a:t>Dočasný </a:t>
            </a:r>
            <a:r>
              <a:rPr lang="sk-SK" sz="1600" dirty="0"/>
              <a:t>núdzový prístrešok (</a:t>
            </a:r>
            <a:r>
              <a:rPr lang="sk-SK" sz="1600" dirty="0" err="1"/>
              <a:t>Emergency</a:t>
            </a:r>
            <a:r>
              <a:rPr lang="sk-SK" sz="1600" dirty="0"/>
              <a:t> </a:t>
            </a:r>
            <a:r>
              <a:rPr lang="sk-SK" sz="1600" dirty="0" err="1"/>
              <a:t>temporary</a:t>
            </a:r>
            <a:r>
              <a:rPr lang="sk-SK" sz="1600" dirty="0"/>
              <a:t> </a:t>
            </a:r>
            <a:r>
              <a:rPr lang="sk-SK" sz="1600" dirty="0" err="1"/>
              <a:t>shelter</a:t>
            </a:r>
            <a:r>
              <a:rPr lang="sk-SK" sz="1600" dirty="0" smtClean="0"/>
              <a:t>).</a:t>
            </a:r>
          </a:p>
          <a:p>
            <a:pPr marL="0" indent="0">
              <a:buNone/>
            </a:pPr>
            <a:endParaRPr lang="sk-SK" sz="1600" u="sng" dirty="0">
              <a:solidFill>
                <a:schemeClr val="tx1"/>
              </a:solidFill>
            </a:endParaRPr>
          </a:p>
          <a:p>
            <a:pPr marL="0" indent="0">
              <a:buNone/>
            </a:pPr>
            <a:r>
              <a:rPr lang="sk-SK" sz="1600" u="sng" dirty="0" smtClean="0">
                <a:solidFill>
                  <a:schemeClr val="tx1"/>
                </a:solidFill>
              </a:rPr>
              <a:t>Oprávnení </a:t>
            </a:r>
            <a:r>
              <a:rPr lang="sk-SK" sz="1600" u="sng" dirty="0">
                <a:solidFill>
                  <a:schemeClr val="tx1"/>
                </a:solidFill>
              </a:rPr>
              <a:t>prijímatelia</a:t>
            </a:r>
            <a:r>
              <a:rPr lang="sk-SK" sz="1600" dirty="0" smtClean="0">
                <a:solidFill>
                  <a:schemeClr val="tx1"/>
                </a:solidFill>
              </a:rPr>
              <a:t>:</a:t>
            </a:r>
          </a:p>
          <a:p>
            <a:pPr>
              <a:spcBef>
                <a:spcPts val="1200"/>
              </a:spcBef>
              <a:buFont typeface="Calibri" panose="020F0502020204030204" pitchFamily="34" charset="0"/>
              <a:buChar char="‐"/>
            </a:pPr>
            <a:r>
              <a:rPr lang="sk-SK" sz="1600" dirty="0"/>
              <a:t>zložky integrovaného záchranného </a:t>
            </a:r>
            <a:r>
              <a:rPr lang="sk-SK" sz="1600" dirty="0" smtClean="0"/>
              <a:t>systému, subjekty </a:t>
            </a:r>
            <a:r>
              <a:rPr lang="sk-SK" sz="1600" dirty="0"/>
              <a:t>územnej </a:t>
            </a:r>
            <a:r>
              <a:rPr lang="sk-SK" sz="1600" dirty="0" smtClean="0"/>
              <a:t>samosprávy, štátne </a:t>
            </a:r>
            <a:r>
              <a:rPr lang="sk-SK" sz="1600" dirty="0"/>
              <a:t>rozpočtové organizácie a štátne príspevkové </a:t>
            </a:r>
            <a:r>
              <a:rPr lang="sk-SK" sz="1600" dirty="0" smtClean="0"/>
              <a:t>organizácie, združenia </a:t>
            </a:r>
            <a:r>
              <a:rPr lang="sk-SK" sz="1600" dirty="0"/>
              <a:t>fyzických alebo právnických </a:t>
            </a:r>
            <a:r>
              <a:rPr lang="sk-SK" sz="1600" dirty="0" smtClean="0"/>
              <a:t>osôb, neziskové </a:t>
            </a:r>
            <a:r>
              <a:rPr lang="sk-SK" sz="1600" dirty="0"/>
              <a:t>organizácie poskytujúce všeobecne prospešné služby </a:t>
            </a:r>
          </a:p>
          <a:p>
            <a:pPr marL="0" indent="0">
              <a:buNone/>
            </a:pPr>
            <a:endParaRPr lang="sk-SK" sz="1600" dirty="0">
              <a:solidFill>
                <a:schemeClr val="tx1"/>
              </a:solidFill>
            </a:endParaRPr>
          </a:p>
          <a:p>
            <a:pPr marL="457200" lvl="1" indent="0">
              <a:buNone/>
            </a:pPr>
            <a:endParaRPr lang="sk-SK" sz="1600" dirty="0">
              <a:solidFill>
                <a:srgbClr val="00B050"/>
              </a:solidFill>
            </a:endParaRPr>
          </a:p>
        </p:txBody>
      </p:sp>
      <p:sp>
        <p:nvSpPr>
          <p:cNvPr id="4" name="Zástupný symbol čísla snímky 3"/>
          <p:cNvSpPr>
            <a:spLocks noGrp="1"/>
          </p:cNvSpPr>
          <p:nvPr>
            <p:ph type="sldNum" sz="quarter" idx="12"/>
          </p:nvPr>
        </p:nvSpPr>
        <p:spPr/>
        <p:txBody>
          <a:bodyPr/>
          <a:lstStyle/>
          <a:p>
            <a:fld id="{8EF97D0C-7238-4109-A26B-BD75EB33D0D4}" type="slidenum">
              <a:rPr lang="sk-SK" smtClean="0"/>
              <a:pPr/>
              <a:t>62</a:t>
            </a:fld>
            <a:endParaRPr lang="sk-SK" dirty="0"/>
          </a:p>
        </p:txBody>
      </p:sp>
    </p:spTree>
    <p:extLst>
      <p:ext uri="{BB962C8B-B14F-4D97-AF65-F5344CB8AC3E}">
        <p14:creationId xmlns:p14="http://schemas.microsoft.com/office/powerpoint/2010/main" val="3698115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57200" y="1412776"/>
            <a:ext cx="8363272" cy="4392488"/>
          </a:xfrm>
        </p:spPr>
        <p:txBody>
          <a:bodyPr/>
          <a:lstStyle/>
          <a:p>
            <a:pPr marL="0" indent="0">
              <a:buNone/>
            </a:pPr>
            <a:r>
              <a:rPr lang="sk-SK" b="1" dirty="0" smtClean="0">
                <a:solidFill>
                  <a:schemeClr val="bg1">
                    <a:lumMod val="65000"/>
                  </a:schemeClr>
                </a:solidFill>
                <a:latin typeface="+mj-lt"/>
                <a:ea typeface="+mj-ea"/>
                <a:cs typeface="+mj-cs"/>
              </a:rPr>
              <a:t>Prioritná </a:t>
            </a:r>
            <a:r>
              <a:rPr lang="sk-SK" b="1" dirty="0">
                <a:solidFill>
                  <a:schemeClr val="bg1">
                    <a:lumMod val="65000"/>
                  </a:schemeClr>
                </a:solidFill>
                <a:latin typeface="+mj-lt"/>
                <a:ea typeface="+mj-ea"/>
                <a:cs typeface="+mj-cs"/>
              </a:rPr>
              <a:t>os 4 </a:t>
            </a:r>
          </a:p>
          <a:p>
            <a:pPr marL="0" indent="0" algn="just">
              <a:buNone/>
            </a:pPr>
            <a:r>
              <a:rPr lang="sk-SK" b="1" dirty="0">
                <a:solidFill>
                  <a:srgbClr val="55B848"/>
                </a:solidFill>
                <a:cs typeface="Tahoma" pitchFamily="34" charset="0"/>
              </a:rPr>
              <a:t>ENERGETICKY EFEKTÍVNE NÍZKOUHLÍKOVÉ HOSPODÁRSTVO VO VŠETKÝCH </a:t>
            </a:r>
            <a:r>
              <a:rPr lang="sk-SK" b="1" dirty="0" smtClean="0">
                <a:solidFill>
                  <a:srgbClr val="55B848"/>
                </a:solidFill>
                <a:cs typeface="Tahoma" pitchFamily="34" charset="0"/>
              </a:rPr>
              <a:t>SEKTOROCH  (938,88 mil. €)</a:t>
            </a:r>
            <a:endParaRPr lang="sk-SK" b="1" dirty="0">
              <a:solidFill>
                <a:srgbClr val="55B848"/>
              </a:solidFill>
              <a:cs typeface="Tahoma" pitchFamily="34" charset="0"/>
            </a:endParaRPr>
          </a:p>
          <a:p>
            <a:pPr marL="0" indent="0" algn="just">
              <a:spcBef>
                <a:spcPts val="0"/>
              </a:spcBef>
              <a:buNone/>
            </a:pPr>
            <a:endParaRPr lang="sk-SK" sz="1600" b="1" dirty="0">
              <a:ln w="0"/>
              <a:solidFill>
                <a:srgbClr val="55B848"/>
              </a:solidFill>
              <a:cs typeface="Arial"/>
            </a:endParaRPr>
          </a:p>
          <a:p>
            <a:pPr>
              <a:spcBef>
                <a:spcPts val="0"/>
              </a:spcBef>
            </a:pPr>
            <a:r>
              <a:rPr lang="sk-SK" sz="1800" b="1" dirty="0">
                <a:ln w="0"/>
                <a:cs typeface="Arial"/>
              </a:rPr>
              <a:t>Investičná priorita </a:t>
            </a:r>
            <a:r>
              <a:rPr lang="sk-SK" sz="1800" b="1" dirty="0" smtClean="0">
                <a:ln w="0"/>
                <a:cs typeface="Arial"/>
              </a:rPr>
              <a:t>4.1 </a:t>
            </a:r>
            <a:r>
              <a:rPr lang="sk-SK" sz="1800" b="1" dirty="0">
                <a:ln w="0"/>
                <a:cs typeface="Arial"/>
              </a:rPr>
              <a:t>– </a:t>
            </a:r>
            <a:r>
              <a:rPr lang="sk-SK" sz="1800" b="1" dirty="0" smtClean="0">
                <a:ln w="0"/>
                <a:cs typeface="Arial"/>
              </a:rPr>
              <a:t>Podpora výroby </a:t>
            </a:r>
            <a:r>
              <a:rPr lang="sk-SK" sz="1800" b="1" dirty="0">
                <a:ln w="0"/>
                <a:cs typeface="Arial"/>
              </a:rPr>
              <a:t>a </a:t>
            </a:r>
            <a:r>
              <a:rPr lang="sk-SK" sz="1800" b="1" dirty="0" smtClean="0">
                <a:ln w="0"/>
                <a:cs typeface="Arial"/>
              </a:rPr>
              <a:t>distribúcie </a:t>
            </a:r>
            <a:r>
              <a:rPr lang="sk-SK" sz="1800" b="1" dirty="0">
                <a:ln w="0"/>
                <a:cs typeface="Arial"/>
              </a:rPr>
              <a:t>energie z </a:t>
            </a:r>
            <a:r>
              <a:rPr lang="sk-SK" sz="1800" b="1" dirty="0" smtClean="0">
                <a:ln w="0"/>
                <a:cs typeface="Arial"/>
              </a:rPr>
              <a:t>OZ </a:t>
            </a:r>
            <a:r>
              <a:rPr lang="sk-SK" sz="1800" b="1" dirty="0" smtClean="0">
                <a:ln w="0"/>
                <a:solidFill>
                  <a:srgbClr val="55B848"/>
                </a:solidFill>
                <a:cs typeface="Arial"/>
              </a:rPr>
              <a:t>(169 mil. €)</a:t>
            </a:r>
          </a:p>
          <a:p>
            <a:pPr>
              <a:spcBef>
                <a:spcPts val="1200"/>
              </a:spcBef>
              <a:spcAft>
                <a:spcPts val="1200"/>
              </a:spcAft>
            </a:pPr>
            <a:r>
              <a:rPr lang="sk-SK" sz="1800" b="1" dirty="0">
                <a:ln w="0"/>
                <a:cs typeface="Arial"/>
              </a:rPr>
              <a:t>Investičná priorita </a:t>
            </a:r>
            <a:r>
              <a:rPr lang="sk-SK" sz="1800" b="1" dirty="0" smtClean="0">
                <a:ln w="0"/>
                <a:cs typeface="Arial"/>
              </a:rPr>
              <a:t>4.2 – Podpora energetickej efektívnosti  v podnikoch </a:t>
            </a:r>
            <a:r>
              <a:rPr lang="sk-SK" sz="1800" b="1" dirty="0" smtClean="0">
                <a:ln w="0"/>
                <a:solidFill>
                  <a:srgbClr val="55B848"/>
                </a:solidFill>
                <a:cs typeface="Arial"/>
              </a:rPr>
              <a:t>(110 mil. €)</a:t>
            </a:r>
          </a:p>
          <a:p>
            <a:pPr>
              <a:spcBef>
                <a:spcPts val="0"/>
              </a:spcBef>
            </a:pPr>
            <a:r>
              <a:rPr lang="sk-SK" sz="1800" b="1" dirty="0">
                <a:ln w="0"/>
                <a:cs typeface="Arial"/>
              </a:rPr>
              <a:t>Investičná priorita 4.3 – Podpora energetickej efektívnosti vo </a:t>
            </a:r>
            <a:r>
              <a:rPr lang="sk-SK" sz="1800" b="1" dirty="0" smtClean="0">
                <a:ln w="0"/>
                <a:cs typeface="Arial"/>
              </a:rPr>
              <a:t>verejných        		               infraštruktúrach </a:t>
            </a:r>
            <a:r>
              <a:rPr lang="sk-SK" sz="1800" b="1" dirty="0">
                <a:ln w="0"/>
                <a:cs typeface="Arial"/>
              </a:rPr>
              <a:t>a v sektore </a:t>
            </a:r>
            <a:r>
              <a:rPr lang="sk-SK" sz="1800" b="1" dirty="0" smtClean="0">
                <a:ln w="0"/>
                <a:cs typeface="Arial"/>
              </a:rPr>
              <a:t>bývania </a:t>
            </a:r>
            <a:r>
              <a:rPr lang="sk-SK" sz="1800" b="1" dirty="0" smtClean="0">
                <a:ln w="0"/>
                <a:solidFill>
                  <a:srgbClr val="55B848"/>
                </a:solidFill>
                <a:cs typeface="Arial"/>
              </a:rPr>
              <a:t>(414,8 </a:t>
            </a:r>
            <a:r>
              <a:rPr lang="sk-SK" sz="1800" b="1" dirty="0">
                <a:ln w="0"/>
                <a:solidFill>
                  <a:srgbClr val="55B848"/>
                </a:solidFill>
                <a:cs typeface="Arial"/>
              </a:rPr>
              <a:t>mil. </a:t>
            </a:r>
            <a:r>
              <a:rPr lang="sk-SK" sz="1800" b="1" dirty="0" smtClean="0">
                <a:ln w="0"/>
                <a:solidFill>
                  <a:srgbClr val="55B848"/>
                </a:solidFill>
                <a:cs typeface="Arial"/>
              </a:rPr>
              <a:t>€)</a:t>
            </a:r>
            <a:endParaRPr lang="sk-SK" sz="1800" b="1" dirty="0">
              <a:ln w="0"/>
              <a:solidFill>
                <a:srgbClr val="55B848"/>
              </a:solidFill>
              <a:cs typeface="Arial"/>
            </a:endParaRPr>
          </a:p>
          <a:p>
            <a:pPr>
              <a:spcBef>
                <a:spcPts val="1200"/>
              </a:spcBef>
              <a:spcAft>
                <a:spcPts val="1200"/>
              </a:spcAft>
            </a:pPr>
            <a:r>
              <a:rPr lang="sk-SK" sz="1800" b="1" dirty="0">
                <a:ln w="0"/>
                <a:cs typeface="Arial"/>
              </a:rPr>
              <a:t>Investičná priorita 4.4 – Podpora nízkouhlíkových stratégií a multimodálnej </a:t>
            </a:r>
            <a:r>
              <a:rPr lang="sk-SK" sz="1800" b="1" dirty="0" smtClean="0">
                <a:ln w="0"/>
                <a:cs typeface="Arial"/>
              </a:rPr>
              <a:t>		               mestskej mobility </a:t>
            </a:r>
            <a:r>
              <a:rPr lang="sk-SK" sz="1800" b="1" dirty="0" smtClean="0">
                <a:ln w="0"/>
                <a:solidFill>
                  <a:srgbClr val="55B848"/>
                </a:solidFill>
                <a:cs typeface="Arial"/>
              </a:rPr>
              <a:t>(60 </a:t>
            </a:r>
            <a:r>
              <a:rPr lang="sk-SK" sz="1800" b="1" dirty="0">
                <a:ln w="0"/>
                <a:solidFill>
                  <a:srgbClr val="55B848"/>
                </a:solidFill>
                <a:cs typeface="Arial"/>
              </a:rPr>
              <a:t>mil. </a:t>
            </a:r>
            <a:r>
              <a:rPr lang="sk-SK" sz="1800" b="1" dirty="0" smtClean="0">
                <a:ln w="0"/>
                <a:solidFill>
                  <a:srgbClr val="55B848"/>
                </a:solidFill>
                <a:cs typeface="Arial"/>
              </a:rPr>
              <a:t>€)</a:t>
            </a:r>
            <a:endParaRPr lang="sk-SK" sz="1800" b="1" dirty="0">
              <a:ln w="0"/>
              <a:solidFill>
                <a:srgbClr val="55B848"/>
              </a:solidFill>
              <a:cs typeface="Arial"/>
            </a:endParaRPr>
          </a:p>
          <a:p>
            <a:pPr>
              <a:spcBef>
                <a:spcPts val="0"/>
              </a:spcBef>
            </a:pPr>
            <a:r>
              <a:rPr lang="sk-SK" sz="1800" b="1" dirty="0">
                <a:ln w="0"/>
                <a:cs typeface="Arial"/>
              </a:rPr>
              <a:t>Investičná priorita 4.5 – Podpora využívania vysoko účinnej kombinovanej </a:t>
            </a:r>
            <a:r>
              <a:rPr lang="sk-SK" sz="1800" b="1" dirty="0" smtClean="0">
                <a:ln w="0"/>
                <a:cs typeface="Arial"/>
              </a:rPr>
              <a:t>výroby    		               tepla </a:t>
            </a:r>
            <a:r>
              <a:rPr lang="sk-SK" sz="1800" b="1" dirty="0">
                <a:ln w="0"/>
                <a:cs typeface="Arial"/>
              </a:rPr>
              <a:t>a elektrickej </a:t>
            </a:r>
            <a:r>
              <a:rPr lang="sk-SK" sz="1800" b="1" dirty="0" smtClean="0">
                <a:ln w="0"/>
                <a:cs typeface="Arial"/>
              </a:rPr>
              <a:t>energie </a:t>
            </a:r>
            <a:r>
              <a:rPr lang="sk-SK" sz="1800" b="1" dirty="0" smtClean="0">
                <a:ln w="0"/>
                <a:solidFill>
                  <a:srgbClr val="55B848"/>
                </a:solidFill>
                <a:cs typeface="Arial"/>
              </a:rPr>
              <a:t>(185 </a:t>
            </a:r>
            <a:r>
              <a:rPr lang="sk-SK" sz="1800" b="1" dirty="0">
                <a:ln w="0"/>
                <a:solidFill>
                  <a:srgbClr val="55B848"/>
                </a:solidFill>
                <a:cs typeface="Arial"/>
              </a:rPr>
              <a:t>mil. </a:t>
            </a:r>
            <a:r>
              <a:rPr lang="sk-SK" sz="1800" b="1" dirty="0" smtClean="0">
                <a:ln w="0"/>
                <a:solidFill>
                  <a:srgbClr val="55B848"/>
                </a:solidFill>
                <a:cs typeface="Arial"/>
              </a:rPr>
              <a:t>€)</a:t>
            </a:r>
            <a:endParaRPr lang="sk-SK" sz="1800" b="1" dirty="0">
              <a:ln w="0"/>
              <a:solidFill>
                <a:srgbClr val="55B848"/>
              </a:solidFill>
              <a:cs typeface="Arial"/>
            </a:endParaRPr>
          </a:p>
        </p:txBody>
      </p:sp>
      <p:sp>
        <p:nvSpPr>
          <p:cNvPr id="4" name="Zástupný symbol čísla snímky 3"/>
          <p:cNvSpPr>
            <a:spLocks noGrp="1"/>
          </p:cNvSpPr>
          <p:nvPr>
            <p:ph type="sldNum" sz="quarter" idx="12"/>
          </p:nvPr>
        </p:nvSpPr>
        <p:spPr/>
        <p:txBody>
          <a:bodyPr/>
          <a:lstStyle/>
          <a:p>
            <a:fld id="{8EF97D0C-7238-4109-A26B-BD75EB33D0D4}" type="slidenum">
              <a:rPr lang="sk-SK" smtClean="0"/>
              <a:pPr/>
              <a:t>63</a:t>
            </a:fld>
            <a:endParaRPr lang="sk-SK" dirty="0"/>
          </a:p>
        </p:txBody>
      </p:sp>
      <p:sp>
        <p:nvSpPr>
          <p:cNvPr id="5" name="Obdĺžnik 4"/>
          <p:cNvSpPr/>
          <p:nvPr/>
        </p:nvSpPr>
        <p:spPr>
          <a:xfrm>
            <a:off x="251520" y="5710019"/>
            <a:ext cx="7632848" cy="584775"/>
          </a:xfrm>
          <a:prstGeom prst="rect">
            <a:avLst/>
          </a:prstGeom>
        </p:spPr>
        <p:txBody>
          <a:bodyPr wrap="square">
            <a:spAutoFit/>
          </a:bodyPr>
          <a:lstStyle/>
          <a:p>
            <a:r>
              <a:rPr lang="sk-SK" sz="1600" b="1" dirty="0" smtClean="0">
                <a:solidFill>
                  <a:srgbClr val="448CCA"/>
                </a:solidFill>
                <a:ea typeface="Tahoma" pitchFamily="34" charset="0"/>
                <a:cs typeface="Tahoma" pitchFamily="34" charset="0"/>
              </a:rPr>
              <a:t>→ územie menej rozvinutých regiónov SR </a:t>
            </a:r>
            <a:r>
              <a:rPr lang="sk-SK" sz="1600" dirty="0" smtClean="0">
                <a:ea typeface="Tahoma" pitchFamily="34" charset="0"/>
                <a:cs typeface="Tahoma" pitchFamily="34" charset="0"/>
              </a:rPr>
              <a:t>(okrem ŠC 4.1.2 aktivita A: malé OZE v BSK)</a:t>
            </a:r>
          </a:p>
          <a:p>
            <a:r>
              <a:rPr lang="sk-SK" sz="1600" b="1" dirty="0" smtClean="0">
                <a:solidFill>
                  <a:srgbClr val="448CCA"/>
                </a:solidFill>
                <a:ea typeface="Tahoma" pitchFamily="34" charset="0"/>
                <a:cs typeface="Tahoma" pitchFamily="34" charset="0"/>
              </a:rPr>
              <a:t>→ sprostredkovateľský orgán: SIEA</a:t>
            </a:r>
            <a:endParaRPr lang="sk-SK" sz="1600" b="1" dirty="0">
              <a:solidFill>
                <a:srgbClr val="448CCA"/>
              </a:solidFill>
              <a:ea typeface="Tahoma" pitchFamily="34" charset="0"/>
              <a:cs typeface="Tahoma" pitchFamily="34" charset="0"/>
            </a:endParaRPr>
          </a:p>
        </p:txBody>
      </p:sp>
    </p:spTree>
    <p:extLst>
      <p:ext uri="{BB962C8B-B14F-4D97-AF65-F5344CB8AC3E}">
        <p14:creationId xmlns:p14="http://schemas.microsoft.com/office/powerpoint/2010/main" val="14125270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čísla snímky 3"/>
          <p:cNvSpPr>
            <a:spLocks noGrp="1"/>
          </p:cNvSpPr>
          <p:nvPr>
            <p:ph type="sldNum" sz="quarter" idx="12"/>
          </p:nvPr>
        </p:nvSpPr>
        <p:spPr/>
        <p:txBody>
          <a:bodyPr/>
          <a:lstStyle/>
          <a:p>
            <a:fld id="{8EF97D0C-7238-4109-A26B-BD75EB33D0D4}" type="slidenum">
              <a:rPr lang="sk-SK" smtClean="0">
                <a:solidFill>
                  <a:prstClr val="white"/>
                </a:solidFill>
              </a:rPr>
              <a:pPr/>
              <a:t>64</a:t>
            </a:fld>
            <a:endParaRPr lang="sk-SK" dirty="0">
              <a:solidFill>
                <a:prstClr val="white"/>
              </a:solidFill>
            </a:endParaRPr>
          </a:p>
        </p:txBody>
      </p:sp>
      <p:sp>
        <p:nvSpPr>
          <p:cNvPr id="2" name="Obdĺžnik 1"/>
          <p:cNvSpPr/>
          <p:nvPr/>
        </p:nvSpPr>
        <p:spPr>
          <a:xfrm>
            <a:off x="296106" y="1268760"/>
            <a:ext cx="8236334" cy="4985980"/>
          </a:xfrm>
          <a:prstGeom prst="rect">
            <a:avLst/>
          </a:prstGeom>
        </p:spPr>
        <p:txBody>
          <a:bodyPr wrap="square">
            <a:spAutoFit/>
          </a:bodyPr>
          <a:lstStyle/>
          <a:p>
            <a:r>
              <a:rPr lang="sk-SK" b="1" cap="all" dirty="0">
                <a:ln w="0"/>
                <a:cs typeface="Arial"/>
              </a:rPr>
              <a:t>Investičná priorita 4.1</a:t>
            </a:r>
          </a:p>
          <a:p>
            <a:endParaRPr lang="sk-SK" sz="800" b="1" dirty="0">
              <a:solidFill>
                <a:srgbClr val="00B050"/>
              </a:solidFill>
            </a:endParaRPr>
          </a:p>
          <a:p>
            <a:pPr marL="342900" indent="-342900">
              <a:buFont typeface="+mj-lt"/>
              <a:buAutoNum type="alphaUcPeriod"/>
            </a:pPr>
            <a:r>
              <a:rPr lang="sk-SK" sz="1600" b="1" cap="all" dirty="0">
                <a:solidFill>
                  <a:srgbClr val="448CCA"/>
                </a:solidFill>
              </a:rPr>
              <a:t>Výstavba zariadení využívajúcich biomasu </a:t>
            </a:r>
            <a:r>
              <a:rPr lang="sk-SK" sz="1600" b="1" cap="all" dirty="0" smtClean="0">
                <a:solidFill>
                  <a:srgbClr val="448CCA"/>
                </a:solidFill>
              </a:rPr>
              <a:t>prostred. rekonštrukcie/ </a:t>
            </a:r>
            <a:r>
              <a:rPr lang="sk-SK" sz="1600" b="1" cap="all" dirty="0">
                <a:solidFill>
                  <a:srgbClr val="448CCA"/>
                </a:solidFill>
              </a:rPr>
              <a:t>modernizácie existujúcich energetických </a:t>
            </a:r>
            <a:r>
              <a:rPr lang="sk-SK" sz="1600" b="1" cap="all" dirty="0" smtClean="0">
                <a:solidFill>
                  <a:srgbClr val="448CCA"/>
                </a:solidFill>
              </a:rPr>
              <a:t>zariadení </a:t>
            </a:r>
            <a:r>
              <a:rPr lang="sk-SK" sz="1600" b="1" cap="all" dirty="0">
                <a:solidFill>
                  <a:srgbClr val="448CCA"/>
                </a:solidFill>
              </a:rPr>
              <a:t>s </a:t>
            </a:r>
            <a:r>
              <a:rPr lang="sk-SK" sz="1600" b="1" cap="all" dirty="0" smtClean="0">
                <a:solidFill>
                  <a:srgbClr val="448CCA"/>
                </a:solidFill>
              </a:rPr>
              <a:t>MTP 20 </a:t>
            </a:r>
            <a:r>
              <a:rPr lang="sk-SK" sz="1600" b="1" cap="all" dirty="0">
                <a:solidFill>
                  <a:srgbClr val="448CCA"/>
                </a:solidFill>
              </a:rPr>
              <a:t>MW </a:t>
            </a:r>
            <a:r>
              <a:rPr lang="sk-SK" sz="1600" b="1" cap="all" dirty="0" smtClean="0">
                <a:solidFill>
                  <a:srgbClr val="448CCA"/>
                </a:solidFill>
              </a:rPr>
              <a:t>na </a:t>
            </a:r>
            <a:r>
              <a:rPr lang="sk-SK" sz="1600" b="1" cap="all" dirty="0">
                <a:solidFill>
                  <a:srgbClr val="448CCA"/>
                </a:solidFill>
              </a:rPr>
              <a:t>báze fosílnych palív</a:t>
            </a:r>
            <a:endParaRPr lang="sk-SK" sz="1600" b="1" cap="all" dirty="0" smtClean="0">
              <a:solidFill>
                <a:srgbClr val="448CCA"/>
              </a:solidFill>
            </a:endParaRPr>
          </a:p>
          <a:p>
            <a:r>
              <a:rPr lang="sk-SK" sz="1400" b="1" dirty="0">
                <a:solidFill>
                  <a:srgbClr val="55B848"/>
                </a:solidFill>
              </a:rPr>
              <a:t> </a:t>
            </a:r>
            <a:r>
              <a:rPr lang="sk-SK" sz="1400" b="1" dirty="0" smtClean="0">
                <a:solidFill>
                  <a:srgbClr val="55B848"/>
                </a:solidFill>
              </a:rPr>
              <a:t>       </a:t>
            </a:r>
            <a:r>
              <a:rPr lang="sk-SK" sz="1600" b="1" dirty="0" smtClean="0">
                <a:ln w="0"/>
                <a:solidFill>
                  <a:srgbClr val="55B848"/>
                </a:solidFill>
                <a:cs typeface="Arial"/>
              </a:rPr>
              <a:t>→ 25 </a:t>
            </a:r>
            <a:r>
              <a:rPr lang="sk-SK" sz="1600" b="1" dirty="0">
                <a:ln w="0"/>
                <a:solidFill>
                  <a:srgbClr val="55B848"/>
                </a:solidFill>
                <a:cs typeface="Arial"/>
              </a:rPr>
              <a:t>mil. €</a:t>
            </a:r>
          </a:p>
          <a:p>
            <a:endParaRPr lang="sk-SK" sz="1400" b="1" dirty="0" smtClean="0">
              <a:solidFill>
                <a:srgbClr val="00B050"/>
              </a:solidFill>
            </a:endParaRPr>
          </a:p>
          <a:p>
            <a:endParaRPr lang="sk-SK" sz="1400" b="1" dirty="0">
              <a:solidFill>
                <a:srgbClr val="00B050"/>
              </a:solidFill>
            </a:endParaRPr>
          </a:p>
          <a:p>
            <a:r>
              <a:rPr lang="sk-SK" sz="1600" b="1" u="sng" dirty="0" smtClean="0"/>
              <a:t>Niektoré podmienky a princípy výberu projektov</a:t>
            </a:r>
            <a:endParaRPr lang="sk-SK" sz="1600" b="1" u="sng" dirty="0"/>
          </a:p>
          <a:p>
            <a:pPr marL="285750" indent="-285750">
              <a:buFont typeface="Arial" panose="020B0604020202020204" pitchFamily="34" charset="0"/>
              <a:buChar char="•"/>
            </a:pPr>
            <a:r>
              <a:rPr lang="sk-SK" sz="1600" dirty="0" smtClean="0"/>
              <a:t>komplexné </a:t>
            </a:r>
            <a:r>
              <a:rPr lang="sk-SK" sz="1600" dirty="0"/>
              <a:t>projekty </a:t>
            </a:r>
            <a:r>
              <a:rPr lang="sk-SK" sz="1600" dirty="0" smtClean="0"/>
              <a:t>s </a:t>
            </a:r>
            <a:r>
              <a:rPr lang="sk-SK" sz="1600" dirty="0"/>
              <a:t>inteligentným riadením </a:t>
            </a:r>
            <a:r>
              <a:rPr lang="sk-SK" sz="1600" dirty="0" smtClean="0"/>
              <a:t>výroby </a:t>
            </a:r>
            <a:r>
              <a:rPr lang="pl-PL" sz="1600" dirty="0" smtClean="0"/>
              <a:t>a </a:t>
            </a:r>
            <a:r>
              <a:rPr lang="pl-PL" sz="1600" dirty="0"/>
              <a:t>spotreby energie, v ktorých bude uprednostnená </a:t>
            </a:r>
            <a:r>
              <a:rPr lang="pl-PL" sz="1600" b="1" dirty="0" smtClean="0"/>
              <a:t>lokálna </a:t>
            </a:r>
            <a:r>
              <a:rPr lang="sk-SK" sz="1600" b="1" dirty="0" smtClean="0"/>
              <a:t>spotreba </a:t>
            </a:r>
            <a:r>
              <a:rPr lang="sk-SK" sz="1600" b="1" dirty="0"/>
              <a:t>vyrobenej energie v reálnom čase </a:t>
            </a:r>
            <a:r>
              <a:rPr lang="sk-SK" sz="1600" dirty="0" smtClean="0"/>
              <a:t>alebo prostredníctvom akumulácie,</a:t>
            </a:r>
          </a:p>
          <a:p>
            <a:pPr marL="285750" indent="-285750">
              <a:buFont typeface="Arial" panose="020B0604020202020204" pitchFamily="34" charset="0"/>
              <a:buChar char="•"/>
            </a:pPr>
            <a:r>
              <a:rPr lang="sk-SK" sz="1600" dirty="0"/>
              <a:t>z</a:t>
            </a:r>
            <a:r>
              <a:rPr lang="sk-SK" sz="1600" dirty="0" smtClean="0"/>
              <a:t>ariadenia s menším výkonom (do 10 MW),</a:t>
            </a:r>
          </a:p>
          <a:p>
            <a:pPr marL="285750" indent="-285750">
              <a:buFont typeface="Arial" panose="020B0604020202020204" pitchFamily="34" charset="0"/>
              <a:buChar char="•"/>
            </a:pPr>
            <a:r>
              <a:rPr lang="sk-SK" sz="1600" b="1" dirty="0" err="1" smtClean="0"/>
              <a:t>nízkoemisné</a:t>
            </a:r>
            <a:r>
              <a:rPr lang="sk-SK" sz="1600" b="1" dirty="0" smtClean="0"/>
              <a:t> </a:t>
            </a:r>
            <a:r>
              <a:rPr lang="sk-SK" sz="1600" b="1" dirty="0"/>
              <a:t>zariadenia </a:t>
            </a:r>
            <a:r>
              <a:rPr lang="sk-SK" sz="1600" dirty="0" smtClean="0"/>
              <a:t>v </a:t>
            </a:r>
            <a:r>
              <a:rPr lang="sk-SK" sz="1600" dirty="0"/>
              <a:t>súlade  s požiadavkami platnej a pripravovanej národnej/európskej </a:t>
            </a:r>
            <a:r>
              <a:rPr lang="sk-SK" sz="1600" dirty="0" smtClean="0"/>
              <a:t>legislatívy,</a:t>
            </a:r>
            <a:endParaRPr lang="sk-SK" sz="1600" dirty="0"/>
          </a:p>
          <a:p>
            <a:pPr marL="285750" indent="-285750">
              <a:buFont typeface="Arial" panose="020B0604020202020204" pitchFamily="34" charset="0"/>
              <a:buChar char="•"/>
            </a:pPr>
            <a:r>
              <a:rPr lang="sk-SK" sz="1600" b="1" dirty="0" smtClean="0"/>
              <a:t>splnenie </a:t>
            </a:r>
            <a:r>
              <a:rPr lang="sk-SK" sz="1600" b="1" dirty="0"/>
              <a:t>kritérií </a:t>
            </a:r>
            <a:r>
              <a:rPr lang="sk-SK" sz="1600" b="1" dirty="0" smtClean="0"/>
              <a:t>udržateľného </a:t>
            </a:r>
            <a:r>
              <a:rPr lang="sk-SK" sz="1600" b="1" dirty="0"/>
              <a:t>využívania biomasy </a:t>
            </a:r>
            <a:r>
              <a:rPr lang="sk-SK" sz="1600" dirty="0">
                <a:solidFill>
                  <a:srgbClr val="898989"/>
                </a:solidFill>
              </a:rPr>
              <a:t>(v príprave</a:t>
            </a:r>
            <a:r>
              <a:rPr lang="sk-SK" sz="1600" dirty="0" smtClean="0">
                <a:solidFill>
                  <a:srgbClr val="898989"/>
                </a:solidFill>
              </a:rPr>
              <a:t>) </a:t>
            </a:r>
            <a:r>
              <a:rPr lang="sk-SK" sz="1200" dirty="0" smtClean="0"/>
              <a:t>v súlade s </a:t>
            </a:r>
            <a:r>
              <a:rPr lang="sk-SK" sz="1200" dirty="0"/>
              <a:t>odporúčaniami správy Komisie Rade a EP o požiadavkách </a:t>
            </a:r>
            <a:r>
              <a:rPr lang="sk-SK" sz="1200" dirty="0" smtClean="0"/>
              <a:t>trvalej udržateľnosti </a:t>
            </a:r>
            <a:r>
              <a:rPr lang="sk-SK" sz="1200" dirty="0"/>
              <a:t>na používanie zdrojov tuhej a plynnej biomasy pri </a:t>
            </a:r>
            <a:r>
              <a:rPr lang="sk-SK" sz="1200" dirty="0" smtClean="0"/>
              <a:t>výrobe elektriny</a:t>
            </a:r>
            <a:r>
              <a:rPr lang="sk-SK" sz="1200" dirty="0"/>
              <a:t>, tepla a </a:t>
            </a:r>
            <a:r>
              <a:rPr lang="sk-SK" sz="1200" dirty="0" smtClean="0"/>
              <a:t>chladu,</a:t>
            </a:r>
            <a:r>
              <a:rPr lang="sk-SK" sz="1400" dirty="0" smtClean="0"/>
              <a:t> </a:t>
            </a:r>
          </a:p>
          <a:p>
            <a:pPr marL="285750" indent="-285750">
              <a:buFont typeface="Arial" panose="020B0604020202020204" pitchFamily="34" charset="0"/>
              <a:buChar char="•"/>
            </a:pPr>
            <a:r>
              <a:rPr lang="sk-SK" sz="1600" dirty="0" smtClean="0"/>
              <a:t>na úrovni projektov budú sledované emisie častíc PM a vybrané znečisťujúce látky SO</a:t>
            </a:r>
            <a:r>
              <a:rPr lang="sk-SK" sz="1600" baseline="-25000" dirty="0" smtClean="0"/>
              <a:t>2</a:t>
            </a:r>
            <a:r>
              <a:rPr lang="sk-SK" sz="1600" dirty="0" smtClean="0"/>
              <a:t> a </a:t>
            </a:r>
            <a:r>
              <a:rPr lang="sk-SK" sz="1600" dirty="0"/>
              <a:t>NO</a:t>
            </a:r>
            <a:r>
              <a:rPr lang="sk-SK" sz="1600" baseline="-25000" dirty="0"/>
              <a:t>X </a:t>
            </a:r>
            <a:endParaRPr lang="sk-SK" sz="1600" dirty="0" smtClean="0"/>
          </a:p>
          <a:p>
            <a:pPr marL="285750" indent="-285750">
              <a:buFont typeface="Arial" panose="020B0604020202020204" pitchFamily="34" charset="0"/>
              <a:buChar char="•"/>
            </a:pPr>
            <a:r>
              <a:rPr lang="sk-SK" sz="1600" dirty="0" smtClean="0"/>
              <a:t>iné</a:t>
            </a:r>
            <a:r>
              <a:rPr lang="sk-SK" sz="1200" dirty="0" smtClean="0"/>
              <a:t>...  (</a:t>
            </a:r>
            <a:r>
              <a:rPr lang="sk-SK" sz="1200" dirty="0"/>
              <a:t>uvedené v </a:t>
            </a:r>
            <a:r>
              <a:rPr lang="sk-SK" sz="1200" dirty="0" smtClean="0"/>
              <a:t>OP </a:t>
            </a:r>
            <a:r>
              <a:rPr lang="sk-SK" sz="1200" dirty="0"/>
              <a:t>KŽP a následne podrobnejšie vo výzve)</a:t>
            </a:r>
          </a:p>
          <a:p>
            <a:pPr marL="285750" indent="-285750">
              <a:buFont typeface="Arial" panose="020B0604020202020204" pitchFamily="34" charset="0"/>
              <a:buChar char="•"/>
            </a:pPr>
            <a:endParaRPr lang="sk-SK" sz="1400" b="1" dirty="0">
              <a:solidFill>
                <a:srgbClr val="00B050"/>
              </a:solidFill>
            </a:endParaRPr>
          </a:p>
        </p:txBody>
      </p:sp>
    </p:spTree>
    <p:extLst>
      <p:ext uri="{BB962C8B-B14F-4D97-AF65-F5344CB8AC3E}">
        <p14:creationId xmlns:p14="http://schemas.microsoft.com/office/powerpoint/2010/main" val="302467195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ok 6"/>
          <p:cNvPicPr>
            <a:picLocks noChangeAspect="1"/>
          </p:cNvPicPr>
          <p:nvPr/>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tretch>
            <a:fillRect/>
          </a:stretch>
        </p:blipFill>
        <p:spPr>
          <a:xfrm>
            <a:off x="5741980" y="260648"/>
            <a:ext cx="3406999" cy="3240360"/>
          </a:xfrm>
          <a:prstGeom prst="ellipse">
            <a:avLst/>
          </a:prstGeom>
          <a:ln>
            <a:noFill/>
          </a:ln>
          <a:effectLst>
            <a:softEdge rad="112500"/>
          </a:effectLst>
        </p:spPr>
      </p:pic>
      <p:sp>
        <p:nvSpPr>
          <p:cNvPr id="3" name="Zástupný symbol obsahu 2"/>
          <p:cNvSpPr>
            <a:spLocks noGrp="1"/>
          </p:cNvSpPr>
          <p:nvPr>
            <p:ph idx="1"/>
          </p:nvPr>
        </p:nvSpPr>
        <p:spPr>
          <a:xfrm>
            <a:off x="251520" y="1309410"/>
            <a:ext cx="8435280" cy="1142836"/>
          </a:xfrm>
        </p:spPr>
        <p:txBody>
          <a:bodyPr/>
          <a:lstStyle/>
          <a:p>
            <a:pPr marL="0" indent="0">
              <a:buNone/>
            </a:pPr>
            <a:r>
              <a:rPr lang="sk-SK" sz="1800" b="1" cap="all" dirty="0" smtClean="0">
                <a:ln w="0"/>
                <a:cs typeface="Arial"/>
              </a:rPr>
              <a:t>Investičná priorita 4.1</a:t>
            </a:r>
          </a:p>
          <a:p>
            <a:pPr marL="0" indent="0">
              <a:buNone/>
            </a:pPr>
            <a:r>
              <a:rPr lang="sk-SK" sz="1800" b="1" dirty="0" smtClean="0">
                <a:ln w="0"/>
                <a:solidFill>
                  <a:schemeClr val="bg1">
                    <a:lumMod val="50000"/>
                  </a:schemeClr>
                </a:solidFill>
                <a:cs typeface="Arial"/>
              </a:rPr>
              <a:t>Výroba a distribúcia energie z obnoviteľných zdrojov</a:t>
            </a:r>
          </a:p>
          <a:p>
            <a:pPr marL="0" indent="0">
              <a:buNone/>
            </a:pPr>
            <a:r>
              <a:rPr lang="sk-SK" sz="1600" b="1" dirty="0">
                <a:ln w="0"/>
                <a:solidFill>
                  <a:srgbClr val="448CCA"/>
                </a:solidFill>
                <a:cs typeface="Arial"/>
              </a:rPr>
              <a:t>→ 169 mil. €</a:t>
            </a:r>
          </a:p>
          <a:p>
            <a:pPr marL="0" indent="0">
              <a:buNone/>
            </a:pPr>
            <a:endParaRPr lang="sk-SK" sz="1800" b="1" dirty="0" smtClean="0">
              <a:ln w="0"/>
              <a:solidFill>
                <a:schemeClr val="bg1">
                  <a:lumMod val="50000"/>
                </a:schemeClr>
              </a:solidFill>
              <a:cs typeface="Arial"/>
            </a:endParaRPr>
          </a:p>
        </p:txBody>
      </p:sp>
      <p:sp>
        <p:nvSpPr>
          <p:cNvPr id="4" name="Zástupný symbol čísla snímky 3"/>
          <p:cNvSpPr>
            <a:spLocks noGrp="1"/>
          </p:cNvSpPr>
          <p:nvPr>
            <p:ph type="sldNum" sz="quarter" idx="12"/>
          </p:nvPr>
        </p:nvSpPr>
        <p:spPr/>
        <p:txBody>
          <a:bodyPr/>
          <a:lstStyle/>
          <a:p>
            <a:fld id="{8EF97D0C-7238-4109-A26B-BD75EB33D0D4}" type="slidenum">
              <a:rPr lang="sk-SK" smtClean="0">
                <a:solidFill>
                  <a:prstClr val="white"/>
                </a:solidFill>
              </a:rPr>
              <a:pPr/>
              <a:t>65</a:t>
            </a:fld>
            <a:endParaRPr lang="sk-SK" dirty="0">
              <a:solidFill>
                <a:prstClr val="white"/>
              </a:solidFill>
            </a:endParaRPr>
          </a:p>
        </p:txBody>
      </p:sp>
      <p:sp>
        <p:nvSpPr>
          <p:cNvPr id="2" name="Obdĺžnik 1"/>
          <p:cNvSpPr/>
          <p:nvPr/>
        </p:nvSpPr>
        <p:spPr>
          <a:xfrm>
            <a:off x="251520" y="2348880"/>
            <a:ext cx="8064896" cy="2939266"/>
          </a:xfrm>
          <a:prstGeom prst="rect">
            <a:avLst/>
          </a:prstGeom>
        </p:spPr>
        <p:txBody>
          <a:bodyPr wrap="square">
            <a:spAutoFit/>
          </a:bodyPr>
          <a:lstStyle/>
          <a:p>
            <a:r>
              <a:rPr lang="sk-SK" sz="1600" b="1" dirty="0" smtClean="0">
                <a:solidFill>
                  <a:prstClr val="black"/>
                </a:solidFill>
              </a:rPr>
              <a:t>ŠC 4.1.1</a:t>
            </a:r>
            <a:r>
              <a:rPr lang="sk-SK" sz="1600" dirty="0">
                <a:solidFill>
                  <a:prstClr val="black"/>
                </a:solidFill>
              </a:rPr>
              <a:t>: </a:t>
            </a:r>
            <a:r>
              <a:rPr lang="sk-SK" sz="1600" dirty="0" smtClean="0">
                <a:solidFill>
                  <a:prstClr val="black"/>
                </a:solidFill>
              </a:rPr>
              <a:t>	Zvýšenie </a:t>
            </a:r>
            <a:r>
              <a:rPr lang="sk-SK" sz="1600" dirty="0">
                <a:solidFill>
                  <a:prstClr val="black"/>
                </a:solidFill>
              </a:rPr>
              <a:t>podielu OZE na hrubej konečnej energetickej </a:t>
            </a:r>
            <a:endParaRPr lang="sk-SK" sz="1600" dirty="0" smtClean="0">
              <a:solidFill>
                <a:prstClr val="black"/>
              </a:solidFill>
            </a:endParaRPr>
          </a:p>
          <a:p>
            <a:r>
              <a:rPr lang="sk-SK" sz="1600" dirty="0">
                <a:solidFill>
                  <a:prstClr val="black"/>
                </a:solidFill>
              </a:rPr>
              <a:t>	</a:t>
            </a:r>
            <a:r>
              <a:rPr lang="sk-SK" sz="1600" dirty="0" smtClean="0">
                <a:solidFill>
                  <a:prstClr val="black"/>
                </a:solidFill>
              </a:rPr>
              <a:t>spotrebe SR </a:t>
            </a:r>
            <a:r>
              <a:rPr lang="sk-SK" sz="1600" b="1" dirty="0" smtClean="0">
                <a:solidFill>
                  <a:srgbClr val="55B848"/>
                </a:solidFill>
              </a:rPr>
              <a:t>menej rozvinuté regióny SR</a:t>
            </a:r>
          </a:p>
          <a:p>
            <a:endParaRPr lang="sk-SK" sz="1400" b="1" dirty="0">
              <a:solidFill>
                <a:srgbClr val="00B050"/>
              </a:solidFill>
            </a:endParaRPr>
          </a:p>
          <a:p>
            <a:r>
              <a:rPr lang="sk-SK" sz="1600" b="1" dirty="0"/>
              <a:t>Hlavné skupiny </a:t>
            </a:r>
            <a:r>
              <a:rPr lang="sk-SK" sz="1600" b="1" dirty="0" smtClean="0"/>
              <a:t>aktivít</a:t>
            </a:r>
            <a:endParaRPr lang="sk-SK" sz="1600" b="1" dirty="0"/>
          </a:p>
          <a:p>
            <a:pPr marL="342900" indent="-342900">
              <a:buFont typeface="+mj-lt"/>
              <a:buAutoNum type="alphaUcPeriod"/>
            </a:pPr>
            <a:r>
              <a:rPr lang="sk-SK" sz="1600" dirty="0" smtClean="0"/>
              <a:t>Výstavba </a:t>
            </a:r>
            <a:r>
              <a:rPr lang="sk-SK" sz="1600" dirty="0"/>
              <a:t>zariadení využívajúcich biomasu prostredníctvom </a:t>
            </a:r>
            <a:r>
              <a:rPr lang="sk-SK" sz="1600" dirty="0" smtClean="0"/>
              <a:t>rekonštrukcie/ modernizácie existujúcich </a:t>
            </a:r>
            <a:r>
              <a:rPr lang="sk-SK" sz="1600" dirty="0"/>
              <a:t>energetických zariadení s </a:t>
            </a:r>
            <a:r>
              <a:rPr lang="sk-SK" sz="1600" dirty="0" smtClean="0"/>
              <a:t>MTP 20 </a:t>
            </a:r>
            <a:r>
              <a:rPr lang="sk-SK" sz="1600" dirty="0"/>
              <a:t>MW na báze fosílnych </a:t>
            </a:r>
            <a:r>
              <a:rPr lang="sk-SK" sz="1600" dirty="0" smtClean="0"/>
              <a:t>palív</a:t>
            </a:r>
            <a:endParaRPr lang="sk-SK" sz="1600" dirty="0"/>
          </a:p>
          <a:p>
            <a:pPr marL="342900" indent="-342900">
              <a:spcAft>
                <a:spcPts val="600"/>
              </a:spcAft>
              <a:buFont typeface="+mj-lt"/>
              <a:buAutoNum type="alphaUcPeriod"/>
            </a:pPr>
            <a:r>
              <a:rPr lang="sk-SK" sz="1600" dirty="0" smtClean="0"/>
              <a:t>Výstavba </a:t>
            </a:r>
            <a:r>
              <a:rPr lang="sk-SK" sz="1600" dirty="0"/>
              <a:t>zariadení na výrobu/využitie OZE </a:t>
            </a:r>
            <a:endParaRPr lang="sk-SK" sz="1600" dirty="0" smtClean="0"/>
          </a:p>
          <a:p>
            <a:endParaRPr lang="sk-SK" sz="900" b="1" dirty="0" smtClean="0"/>
          </a:p>
          <a:p>
            <a:r>
              <a:rPr lang="sk-SK" sz="1600" b="1" dirty="0" smtClean="0"/>
              <a:t>Oprávnení </a:t>
            </a:r>
            <a:r>
              <a:rPr lang="sk-SK" sz="1600" b="1" dirty="0"/>
              <a:t>prijímatelia: </a:t>
            </a:r>
            <a:r>
              <a:rPr lang="sk-SK" sz="1400" dirty="0" smtClean="0"/>
              <a:t>FO/PO </a:t>
            </a:r>
            <a:r>
              <a:rPr lang="sk-SK" sz="1400" dirty="0"/>
              <a:t>oprávnené na podnikanie; združenia FO/PO; subjekty ústrednej správy </a:t>
            </a:r>
            <a:r>
              <a:rPr lang="sk-SK" sz="1400" dirty="0" smtClean="0"/>
              <a:t>a </a:t>
            </a:r>
            <a:r>
              <a:rPr lang="sk-SK" sz="1400" dirty="0"/>
              <a:t>územnej samosprávy; </a:t>
            </a:r>
            <a:r>
              <a:rPr lang="sk-SK" sz="1400" dirty="0" err="1"/>
              <a:t>n.o</a:t>
            </a:r>
            <a:r>
              <a:rPr lang="sk-SK" sz="1400" dirty="0"/>
              <a:t>.</a:t>
            </a:r>
          </a:p>
          <a:p>
            <a:endParaRPr lang="sk-SK" sz="1600" dirty="0" smtClean="0"/>
          </a:p>
          <a:p>
            <a:r>
              <a:rPr lang="sk-SK" sz="1600" dirty="0" smtClean="0"/>
              <a:t>C.    Inštalácia </a:t>
            </a:r>
            <a:r>
              <a:rPr lang="sk-SK" sz="1600" dirty="0"/>
              <a:t>malých zariadení na využívanie OZE </a:t>
            </a:r>
          </a:p>
        </p:txBody>
      </p:sp>
      <p:sp>
        <p:nvSpPr>
          <p:cNvPr id="8" name="Obdĺžnik 7"/>
          <p:cNvSpPr/>
          <p:nvPr/>
        </p:nvSpPr>
        <p:spPr>
          <a:xfrm>
            <a:off x="201956" y="5301208"/>
            <a:ext cx="7560840" cy="1169551"/>
          </a:xfrm>
          <a:prstGeom prst="rect">
            <a:avLst/>
          </a:prstGeom>
        </p:spPr>
        <p:txBody>
          <a:bodyPr wrap="square">
            <a:spAutoFit/>
          </a:bodyPr>
          <a:lstStyle/>
          <a:p>
            <a:r>
              <a:rPr lang="sk-SK" sz="1600" b="1" dirty="0" smtClean="0">
                <a:solidFill>
                  <a:prstClr val="black"/>
                </a:solidFill>
              </a:rPr>
              <a:t>ŠC 4.1.2</a:t>
            </a:r>
            <a:r>
              <a:rPr lang="sk-SK" sz="1600" dirty="0" smtClean="0">
                <a:solidFill>
                  <a:prstClr val="black"/>
                </a:solidFill>
              </a:rPr>
              <a:t>: </a:t>
            </a:r>
            <a:r>
              <a:rPr lang="sk-SK" sz="1600" dirty="0">
                <a:solidFill>
                  <a:prstClr val="black"/>
                </a:solidFill>
              </a:rPr>
              <a:t>	Zvýšenie výkonu malých zariadení na využívanie OZE v </a:t>
            </a:r>
            <a:r>
              <a:rPr lang="sk-SK" sz="1600" dirty="0" smtClean="0">
                <a:solidFill>
                  <a:prstClr val="black"/>
                </a:solidFill>
              </a:rPr>
              <a:t>BSK</a:t>
            </a:r>
            <a:r>
              <a:rPr lang="sk-SK" sz="1600" i="1" dirty="0" smtClean="0">
                <a:solidFill>
                  <a:prstClr val="black"/>
                </a:solidFill>
              </a:rPr>
              <a:t>	</a:t>
            </a:r>
            <a:r>
              <a:rPr lang="sk-SK" sz="1600" b="1" dirty="0" smtClean="0">
                <a:solidFill>
                  <a:srgbClr val="00B050"/>
                </a:solidFill>
              </a:rPr>
              <a:t>	</a:t>
            </a:r>
            <a:r>
              <a:rPr lang="sk-SK" sz="1600" b="1" dirty="0" smtClean="0">
                <a:solidFill>
                  <a:srgbClr val="55B848"/>
                </a:solidFill>
              </a:rPr>
              <a:t>rozvinutejší región SR/ BSK</a:t>
            </a:r>
          </a:p>
          <a:p>
            <a:endParaRPr lang="sk-SK" sz="800" b="1" dirty="0">
              <a:solidFill>
                <a:srgbClr val="00B050"/>
              </a:solidFill>
            </a:endParaRPr>
          </a:p>
          <a:p>
            <a:pPr marL="342900" indent="-342900">
              <a:buFont typeface="+mj-lt"/>
              <a:buAutoNum type="alphaUcPeriod"/>
            </a:pPr>
            <a:r>
              <a:rPr lang="sk-SK" sz="1600" dirty="0"/>
              <a:t>Inštalácia malých zariadení na využívanie OZE </a:t>
            </a:r>
          </a:p>
          <a:p>
            <a:endParaRPr lang="sk-SK" sz="1400" b="1" dirty="0">
              <a:solidFill>
                <a:srgbClr val="00B050"/>
              </a:solidFill>
            </a:endParaRPr>
          </a:p>
        </p:txBody>
      </p:sp>
      <p:sp>
        <p:nvSpPr>
          <p:cNvPr id="9" name="Zaoblený obdĺžnik 8"/>
          <p:cNvSpPr/>
          <p:nvPr/>
        </p:nvSpPr>
        <p:spPr>
          <a:xfrm>
            <a:off x="130830" y="4941168"/>
            <a:ext cx="6120680" cy="1368152"/>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 name="BlokTextu 9"/>
          <p:cNvSpPr txBox="1"/>
          <p:nvPr/>
        </p:nvSpPr>
        <p:spPr>
          <a:xfrm>
            <a:off x="6251510" y="5019272"/>
            <a:ext cx="2784986" cy="892552"/>
          </a:xfrm>
          <a:prstGeom prst="rect">
            <a:avLst/>
          </a:prstGeom>
          <a:noFill/>
        </p:spPr>
        <p:txBody>
          <a:bodyPr wrap="square" rtlCol="0">
            <a:spAutoFit/>
          </a:bodyPr>
          <a:lstStyle/>
          <a:p>
            <a:r>
              <a:rPr lang="sk-SK" dirty="0" smtClean="0">
                <a:solidFill>
                  <a:srgbClr val="0070C0"/>
                </a:solidFill>
              </a:rPr>
              <a:t>Národný projekt SIEA</a:t>
            </a:r>
          </a:p>
          <a:p>
            <a:r>
              <a:rPr lang="sk-SK" b="1" i="1" dirty="0" smtClean="0">
                <a:solidFill>
                  <a:srgbClr val="0070C0"/>
                </a:solidFill>
              </a:rPr>
              <a:t>„Zelená domácnostiam“</a:t>
            </a:r>
          </a:p>
          <a:p>
            <a:r>
              <a:rPr lang="sk-SK" sz="1600" b="1" dirty="0" smtClean="0">
                <a:solidFill>
                  <a:srgbClr val="0070C0"/>
                </a:solidFill>
              </a:rPr>
              <a:t>vyzvanie vyhlásené 25.09.2015</a:t>
            </a:r>
            <a:endParaRPr lang="sk-SK" sz="1600" b="1" dirty="0">
              <a:solidFill>
                <a:srgbClr val="0070C0"/>
              </a:solidFill>
            </a:endParaRPr>
          </a:p>
        </p:txBody>
      </p:sp>
    </p:spTree>
    <p:extLst>
      <p:ext uri="{BB962C8B-B14F-4D97-AF65-F5344CB8AC3E}">
        <p14:creationId xmlns:p14="http://schemas.microsoft.com/office/powerpoint/2010/main" val="276660474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čísla snímky 3"/>
          <p:cNvSpPr>
            <a:spLocks noGrp="1"/>
          </p:cNvSpPr>
          <p:nvPr>
            <p:ph type="sldNum" sz="quarter" idx="12"/>
          </p:nvPr>
        </p:nvSpPr>
        <p:spPr/>
        <p:txBody>
          <a:bodyPr/>
          <a:lstStyle/>
          <a:p>
            <a:fld id="{8EF97D0C-7238-4109-A26B-BD75EB33D0D4}" type="slidenum">
              <a:rPr lang="sk-SK" smtClean="0">
                <a:solidFill>
                  <a:prstClr val="white"/>
                </a:solidFill>
              </a:rPr>
              <a:pPr/>
              <a:t>66</a:t>
            </a:fld>
            <a:endParaRPr lang="sk-SK" dirty="0">
              <a:solidFill>
                <a:prstClr val="white"/>
              </a:solidFill>
            </a:endParaRPr>
          </a:p>
        </p:txBody>
      </p:sp>
      <p:sp>
        <p:nvSpPr>
          <p:cNvPr id="2" name="Obdĺžnik 1"/>
          <p:cNvSpPr/>
          <p:nvPr/>
        </p:nvSpPr>
        <p:spPr>
          <a:xfrm>
            <a:off x="296106" y="1268760"/>
            <a:ext cx="8236334" cy="4985980"/>
          </a:xfrm>
          <a:prstGeom prst="rect">
            <a:avLst/>
          </a:prstGeom>
        </p:spPr>
        <p:txBody>
          <a:bodyPr wrap="square">
            <a:spAutoFit/>
          </a:bodyPr>
          <a:lstStyle/>
          <a:p>
            <a:r>
              <a:rPr lang="sk-SK" b="1" cap="all" dirty="0">
                <a:ln w="0"/>
                <a:cs typeface="Arial"/>
              </a:rPr>
              <a:t>Investičná priorita 4.1</a:t>
            </a:r>
          </a:p>
          <a:p>
            <a:endParaRPr lang="sk-SK" sz="800" b="1" dirty="0">
              <a:solidFill>
                <a:srgbClr val="00B050"/>
              </a:solidFill>
            </a:endParaRPr>
          </a:p>
          <a:p>
            <a:pPr marL="342900" indent="-342900">
              <a:buFont typeface="+mj-lt"/>
              <a:buAutoNum type="alphaUcPeriod"/>
            </a:pPr>
            <a:r>
              <a:rPr lang="sk-SK" sz="1600" b="1" cap="all" dirty="0">
                <a:solidFill>
                  <a:srgbClr val="448CCA"/>
                </a:solidFill>
              </a:rPr>
              <a:t>Výstavba zariadení využívajúcich biomasu </a:t>
            </a:r>
            <a:r>
              <a:rPr lang="sk-SK" sz="1600" b="1" cap="all" dirty="0" smtClean="0">
                <a:solidFill>
                  <a:srgbClr val="448CCA"/>
                </a:solidFill>
              </a:rPr>
              <a:t>prostred. rekonštrukcie/ </a:t>
            </a:r>
            <a:r>
              <a:rPr lang="sk-SK" sz="1600" b="1" cap="all" dirty="0">
                <a:solidFill>
                  <a:srgbClr val="448CCA"/>
                </a:solidFill>
              </a:rPr>
              <a:t>modernizácie existujúcich energetických </a:t>
            </a:r>
            <a:r>
              <a:rPr lang="sk-SK" sz="1600" b="1" cap="all" dirty="0" smtClean="0">
                <a:solidFill>
                  <a:srgbClr val="448CCA"/>
                </a:solidFill>
              </a:rPr>
              <a:t>zariadení </a:t>
            </a:r>
            <a:r>
              <a:rPr lang="sk-SK" sz="1600" b="1" cap="all" dirty="0">
                <a:solidFill>
                  <a:srgbClr val="448CCA"/>
                </a:solidFill>
              </a:rPr>
              <a:t>s </a:t>
            </a:r>
            <a:r>
              <a:rPr lang="sk-SK" sz="1600" b="1" cap="all" dirty="0" smtClean="0">
                <a:solidFill>
                  <a:srgbClr val="448CCA"/>
                </a:solidFill>
              </a:rPr>
              <a:t>MTP 20 </a:t>
            </a:r>
            <a:r>
              <a:rPr lang="sk-SK" sz="1600" b="1" cap="all" dirty="0">
                <a:solidFill>
                  <a:srgbClr val="448CCA"/>
                </a:solidFill>
              </a:rPr>
              <a:t>MW </a:t>
            </a:r>
            <a:r>
              <a:rPr lang="sk-SK" sz="1600" b="1" cap="all" dirty="0" smtClean="0">
                <a:solidFill>
                  <a:srgbClr val="448CCA"/>
                </a:solidFill>
              </a:rPr>
              <a:t>na </a:t>
            </a:r>
            <a:r>
              <a:rPr lang="sk-SK" sz="1600" b="1" cap="all" dirty="0">
                <a:solidFill>
                  <a:srgbClr val="448CCA"/>
                </a:solidFill>
              </a:rPr>
              <a:t>báze fosílnych palív</a:t>
            </a:r>
            <a:endParaRPr lang="sk-SK" sz="1600" b="1" cap="all" dirty="0" smtClean="0">
              <a:solidFill>
                <a:srgbClr val="448CCA"/>
              </a:solidFill>
            </a:endParaRPr>
          </a:p>
          <a:p>
            <a:r>
              <a:rPr lang="sk-SK" sz="1400" b="1" dirty="0">
                <a:solidFill>
                  <a:srgbClr val="55B848"/>
                </a:solidFill>
              </a:rPr>
              <a:t> </a:t>
            </a:r>
            <a:r>
              <a:rPr lang="sk-SK" sz="1400" b="1" dirty="0" smtClean="0">
                <a:solidFill>
                  <a:srgbClr val="55B848"/>
                </a:solidFill>
              </a:rPr>
              <a:t>       </a:t>
            </a:r>
            <a:r>
              <a:rPr lang="sk-SK" sz="1600" b="1" dirty="0" smtClean="0">
                <a:ln w="0"/>
                <a:solidFill>
                  <a:srgbClr val="55B848"/>
                </a:solidFill>
                <a:cs typeface="Arial"/>
              </a:rPr>
              <a:t>→ 25 </a:t>
            </a:r>
            <a:r>
              <a:rPr lang="sk-SK" sz="1600" b="1" dirty="0">
                <a:ln w="0"/>
                <a:solidFill>
                  <a:srgbClr val="55B848"/>
                </a:solidFill>
                <a:cs typeface="Arial"/>
              </a:rPr>
              <a:t>mil. €</a:t>
            </a:r>
          </a:p>
          <a:p>
            <a:endParaRPr lang="sk-SK" sz="1400" b="1" dirty="0" smtClean="0">
              <a:solidFill>
                <a:srgbClr val="00B050"/>
              </a:solidFill>
            </a:endParaRPr>
          </a:p>
          <a:p>
            <a:endParaRPr lang="sk-SK" sz="1400" b="1" dirty="0">
              <a:solidFill>
                <a:srgbClr val="00B050"/>
              </a:solidFill>
            </a:endParaRPr>
          </a:p>
          <a:p>
            <a:r>
              <a:rPr lang="sk-SK" sz="1600" b="1" u="sng" dirty="0" smtClean="0"/>
              <a:t>Niektoré podmienky a princípy výberu projektov</a:t>
            </a:r>
            <a:endParaRPr lang="sk-SK" sz="1600" b="1" u="sng" dirty="0"/>
          </a:p>
          <a:p>
            <a:pPr marL="285750" indent="-285750">
              <a:buFont typeface="Arial" panose="020B0604020202020204" pitchFamily="34" charset="0"/>
              <a:buChar char="•"/>
            </a:pPr>
            <a:r>
              <a:rPr lang="sk-SK" sz="1600" dirty="0" smtClean="0"/>
              <a:t>komplexné </a:t>
            </a:r>
            <a:r>
              <a:rPr lang="sk-SK" sz="1600" dirty="0"/>
              <a:t>projekty </a:t>
            </a:r>
            <a:r>
              <a:rPr lang="sk-SK" sz="1600" dirty="0" smtClean="0"/>
              <a:t>s </a:t>
            </a:r>
            <a:r>
              <a:rPr lang="sk-SK" sz="1600" dirty="0"/>
              <a:t>inteligentným riadením </a:t>
            </a:r>
            <a:r>
              <a:rPr lang="sk-SK" sz="1600" dirty="0" smtClean="0"/>
              <a:t>výroby </a:t>
            </a:r>
            <a:r>
              <a:rPr lang="pl-PL" sz="1600" dirty="0" smtClean="0"/>
              <a:t>a </a:t>
            </a:r>
            <a:r>
              <a:rPr lang="pl-PL" sz="1600" dirty="0"/>
              <a:t>spotreby energie, v ktorých bude uprednostnená </a:t>
            </a:r>
            <a:r>
              <a:rPr lang="pl-PL" sz="1600" b="1" dirty="0" smtClean="0"/>
              <a:t>lokálna </a:t>
            </a:r>
            <a:r>
              <a:rPr lang="sk-SK" sz="1600" b="1" dirty="0" smtClean="0"/>
              <a:t>spotreba </a:t>
            </a:r>
            <a:r>
              <a:rPr lang="sk-SK" sz="1600" b="1" dirty="0"/>
              <a:t>vyrobenej energie v reálnom čase </a:t>
            </a:r>
            <a:r>
              <a:rPr lang="sk-SK" sz="1600" dirty="0" smtClean="0"/>
              <a:t>alebo prostredníctvom akumulácie,</a:t>
            </a:r>
          </a:p>
          <a:p>
            <a:pPr marL="285750" indent="-285750">
              <a:buFont typeface="Arial" panose="020B0604020202020204" pitchFamily="34" charset="0"/>
              <a:buChar char="•"/>
            </a:pPr>
            <a:r>
              <a:rPr lang="sk-SK" sz="1600" dirty="0"/>
              <a:t>z</a:t>
            </a:r>
            <a:r>
              <a:rPr lang="sk-SK" sz="1600" dirty="0" smtClean="0"/>
              <a:t>ariadenia s menším výkonom (do 10 MW),</a:t>
            </a:r>
          </a:p>
          <a:p>
            <a:pPr marL="285750" indent="-285750">
              <a:buFont typeface="Arial" panose="020B0604020202020204" pitchFamily="34" charset="0"/>
              <a:buChar char="•"/>
            </a:pPr>
            <a:r>
              <a:rPr lang="sk-SK" sz="1600" b="1" dirty="0" err="1" smtClean="0"/>
              <a:t>nízkoemisné</a:t>
            </a:r>
            <a:r>
              <a:rPr lang="sk-SK" sz="1600" b="1" dirty="0" smtClean="0"/>
              <a:t> </a:t>
            </a:r>
            <a:r>
              <a:rPr lang="sk-SK" sz="1600" b="1" dirty="0"/>
              <a:t>zariadenia </a:t>
            </a:r>
            <a:r>
              <a:rPr lang="sk-SK" sz="1600" dirty="0" smtClean="0"/>
              <a:t>v </a:t>
            </a:r>
            <a:r>
              <a:rPr lang="sk-SK" sz="1600" dirty="0"/>
              <a:t>súlade  s požiadavkami platnej a pripravovanej národnej/európskej </a:t>
            </a:r>
            <a:r>
              <a:rPr lang="sk-SK" sz="1600" dirty="0" smtClean="0"/>
              <a:t>legislatívy,</a:t>
            </a:r>
            <a:endParaRPr lang="sk-SK" sz="1600" dirty="0"/>
          </a:p>
          <a:p>
            <a:pPr marL="285750" indent="-285750">
              <a:buFont typeface="Arial" panose="020B0604020202020204" pitchFamily="34" charset="0"/>
              <a:buChar char="•"/>
            </a:pPr>
            <a:r>
              <a:rPr lang="sk-SK" sz="1600" b="1" dirty="0" smtClean="0"/>
              <a:t>splnenie </a:t>
            </a:r>
            <a:r>
              <a:rPr lang="sk-SK" sz="1600" b="1" dirty="0"/>
              <a:t>kritérií </a:t>
            </a:r>
            <a:r>
              <a:rPr lang="sk-SK" sz="1600" b="1" dirty="0" smtClean="0"/>
              <a:t>udržateľného </a:t>
            </a:r>
            <a:r>
              <a:rPr lang="sk-SK" sz="1600" b="1" dirty="0"/>
              <a:t>využívania biomasy </a:t>
            </a:r>
            <a:r>
              <a:rPr lang="sk-SK" sz="1600" dirty="0">
                <a:solidFill>
                  <a:srgbClr val="898989"/>
                </a:solidFill>
              </a:rPr>
              <a:t>(v príprave</a:t>
            </a:r>
            <a:r>
              <a:rPr lang="sk-SK" sz="1600" dirty="0" smtClean="0">
                <a:solidFill>
                  <a:srgbClr val="898989"/>
                </a:solidFill>
              </a:rPr>
              <a:t>) </a:t>
            </a:r>
            <a:r>
              <a:rPr lang="sk-SK" sz="1200" dirty="0" smtClean="0"/>
              <a:t>v súlade s </a:t>
            </a:r>
            <a:r>
              <a:rPr lang="sk-SK" sz="1200" dirty="0"/>
              <a:t>odporúčaniami správy Komisie Rade a EP o požiadavkách </a:t>
            </a:r>
            <a:r>
              <a:rPr lang="sk-SK" sz="1200" dirty="0" smtClean="0"/>
              <a:t>trvalej udržateľnosti </a:t>
            </a:r>
            <a:r>
              <a:rPr lang="sk-SK" sz="1200" dirty="0"/>
              <a:t>na používanie zdrojov tuhej a plynnej biomasy pri </a:t>
            </a:r>
            <a:r>
              <a:rPr lang="sk-SK" sz="1200" dirty="0" smtClean="0"/>
              <a:t>výrobe elektriny</a:t>
            </a:r>
            <a:r>
              <a:rPr lang="sk-SK" sz="1200" dirty="0"/>
              <a:t>, tepla a </a:t>
            </a:r>
            <a:r>
              <a:rPr lang="sk-SK" sz="1200" dirty="0" smtClean="0"/>
              <a:t>chladu,</a:t>
            </a:r>
            <a:r>
              <a:rPr lang="sk-SK" sz="1400" dirty="0" smtClean="0"/>
              <a:t> </a:t>
            </a:r>
          </a:p>
          <a:p>
            <a:pPr marL="285750" indent="-285750">
              <a:buFont typeface="Arial" panose="020B0604020202020204" pitchFamily="34" charset="0"/>
              <a:buChar char="•"/>
            </a:pPr>
            <a:r>
              <a:rPr lang="sk-SK" sz="1600" dirty="0" smtClean="0"/>
              <a:t>na úrovni projektov budú sledované emisie častíc PM a vybrané znečisťujúce látky SO</a:t>
            </a:r>
            <a:r>
              <a:rPr lang="sk-SK" sz="1600" baseline="-25000" dirty="0" smtClean="0"/>
              <a:t>2</a:t>
            </a:r>
            <a:r>
              <a:rPr lang="sk-SK" sz="1600" dirty="0" smtClean="0"/>
              <a:t> a </a:t>
            </a:r>
            <a:r>
              <a:rPr lang="sk-SK" sz="1600" dirty="0"/>
              <a:t>NO</a:t>
            </a:r>
            <a:r>
              <a:rPr lang="sk-SK" sz="1600" baseline="-25000" dirty="0"/>
              <a:t>X </a:t>
            </a:r>
            <a:endParaRPr lang="sk-SK" sz="1600" dirty="0" smtClean="0"/>
          </a:p>
          <a:p>
            <a:pPr marL="285750" indent="-285750">
              <a:buFont typeface="Arial" panose="020B0604020202020204" pitchFamily="34" charset="0"/>
              <a:buChar char="•"/>
            </a:pPr>
            <a:r>
              <a:rPr lang="sk-SK" sz="1600" dirty="0" smtClean="0"/>
              <a:t>iné</a:t>
            </a:r>
            <a:r>
              <a:rPr lang="sk-SK" sz="1200" dirty="0" smtClean="0"/>
              <a:t>...  (</a:t>
            </a:r>
            <a:r>
              <a:rPr lang="sk-SK" sz="1200" dirty="0"/>
              <a:t>uvedené v </a:t>
            </a:r>
            <a:r>
              <a:rPr lang="sk-SK" sz="1200" dirty="0" smtClean="0"/>
              <a:t>OP </a:t>
            </a:r>
            <a:r>
              <a:rPr lang="sk-SK" sz="1200" dirty="0"/>
              <a:t>KŽP a následne podrobnejšie vo výzve)</a:t>
            </a:r>
          </a:p>
          <a:p>
            <a:pPr marL="285750" indent="-285750">
              <a:buFont typeface="Arial" panose="020B0604020202020204" pitchFamily="34" charset="0"/>
              <a:buChar char="•"/>
            </a:pPr>
            <a:endParaRPr lang="sk-SK" sz="1400" b="1" dirty="0">
              <a:solidFill>
                <a:srgbClr val="00B050"/>
              </a:solidFill>
            </a:endParaRPr>
          </a:p>
        </p:txBody>
      </p:sp>
    </p:spTree>
    <p:extLst>
      <p:ext uri="{BB962C8B-B14F-4D97-AF65-F5344CB8AC3E}">
        <p14:creationId xmlns:p14="http://schemas.microsoft.com/office/powerpoint/2010/main" val="52061679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ál 4"/>
          <p:cNvSpPr/>
          <p:nvPr/>
        </p:nvSpPr>
        <p:spPr>
          <a:xfrm>
            <a:off x="6372200" y="545318"/>
            <a:ext cx="2520280" cy="2520280"/>
          </a:xfrm>
          <a:prstGeom prst="ellipse">
            <a:avLst/>
          </a:prstGeom>
          <a:gradFill flip="none" rotWithShape="1">
            <a:gsLst>
              <a:gs pos="0">
                <a:schemeClr val="accent1">
                  <a:tint val="66000"/>
                  <a:satMod val="160000"/>
                </a:schemeClr>
              </a:gs>
              <a:gs pos="50000">
                <a:srgbClr val="D2DDF2"/>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 name="Zástupný symbol čísla snímky 3"/>
          <p:cNvSpPr>
            <a:spLocks noGrp="1"/>
          </p:cNvSpPr>
          <p:nvPr>
            <p:ph type="sldNum" sz="quarter" idx="12"/>
          </p:nvPr>
        </p:nvSpPr>
        <p:spPr/>
        <p:txBody>
          <a:bodyPr/>
          <a:lstStyle/>
          <a:p>
            <a:fld id="{8EF97D0C-7238-4109-A26B-BD75EB33D0D4}" type="slidenum">
              <a:rPr lang="sk-SK" smtClean="0">
                <a:solidFill>
                  <a:prstClr val="white"/>
                </a:solidFill>
              </a:rPr>
              <a:pPr/>
              <a:t>67</a:t>
            </a:fld>
            <a:endParaRPr lang="sk-SK" dirty="0">
              <a:solidFill>
                <a:prstClr val="white"/>
              </a:solidFill>
            </a:endParaRPr>
          </a:p>
        </p:txBody>
      </p:sp>
      <p:sp>
        <p:nvSpPr>
          <p:cNvPr id="2" name="Obdĺžnik 1"/>
          <p:cNvSpPr/>
          <p:nvPr/>
        </p:nvSpPr>
        <p:spPr>
          <a:xfrm>
            <a:off x="296106" y="1303015"/>
            <a:ext cx="8164326" cy="5078313"/>
          </a:xfrm>
          <a:prstGeom prst="rect">
            <a:avLst/>
          </a:prstGeom>
        </p:spPr>
        <p:txBody>
          <a:bodyPr wrap="square">
            <a:spAutoFit/>
          </a:bodyPr>
          <a:lstStyle/>
          <a:p>
            <a:r>
              <a:rPr lang="sk-SK" b="1" cap="all" dirty="0">
                <a:ln w="0"/>
                <a:solidFill>
                  <a:prstClr val="black"/>
                </a:solidFill>
                <a:cs typeface="Arial"/>
              </a:rPr>
              <a:t>Investičná priorita 4.1</a:t>
            </a:r>
          </a:p>
          <a:p>
            <a:endParaRPr lang="sk-SK" sz="800" b="1" dirty="0">
              <a:solidFill>
                <a:srgbClr val="00B050"/>
              </a:solidFill>
            </a:endParaRPr>
          </a:p>
          <a:p>
            <a:pPr marL="342900" indent="-342900">
              <a:buAutoNum type="alphaUcPeriod" startAt="2"/>
            </a:pPr>
            <a:r>
              <a:rPr lang="sk-SK" sz="1600" b="1" cap="all" dirty="0" smtClean="0">
                <a:solidFill>
                  <a:srgbClr val="448CCA"/>
                </a:solidFill>
              </a:rPr>
              <a:t>Výstavba zariadení na</a:t>
            </a:r>
          </a:p>
          <a:p>
            <a:pPr marL="285750" indent="-285750">
              <a:buFont typeface="Arial" panose="020B0604020202020204" pitchFamily="34" charset="0"/>
              <a:buChar char="•"/>
            </a:pPr>
            <a:r>
              <a:rPr lang="sk-SK" sz="1600" dirty="0" smtClean="0">
                <a:solidFill>
                  <a:srgbClr val="448CCA"/>
                </a:solidFill>
              </a:rPr>
              <a:t>výrobu </a:t>
            </a:r>
            <a:r>
              <a:rPr lang="sk-SK" sz="1600" dirty="0" err="1" smtClean="0">
                <a:solidFill>
                  <a:srgbClr val="448CCA"/>
                </a:solidFill>
              </a:rPr>
              <a:t>biometánu</a:t>
            </a:r>
            <a:endParaRPr lang="sk-SK" sz="1600" dirty="0">
              <a:solidFill>
                <a:srgbClr val="448CCA"/>
              </a:solidFill>
            </a:endParaRPr>
          </a:p>
          <a:p>
            <a:pPr marL="285750" indent="-285750">
              <a:buFont typeface="Arial" panose="020B0604020202020204" pitchFamily="34" charset="0"/>
              <a:buChar char="•"/>
            </a:pPr>
            <a:r>
              <a:rPr lang="sk-SK" sz="1600" dirty="0" smtClean="0">
                <a:solidFill>
                  <a:srgbClr val="448CCA"/>
                </a:solidFill>
              </a:rPr>
              <a:t>využitie </a:t>
            </a:r>
            <a:r>
              <a:rPr lang="sk-SK" sz="1600" dirty="0">
                <a:solidFill>
                  <a:srgbClr val="448CCA"/>
                </a:solidFill>
              </a:rPr>
              <a:t>vodnej </a:t>
            </a:r>
            <a:r>
              <a:rPr lang="sk-SK" sz="1600" dirty="0" smtClean="0">
                <a:solidFill>
                  <a:srgbClr val="448CCA"/>
                </a:solidFill>
              </a:rPr>
              <a:t>energie</a:t>
            </a:r>
            <a:endParaRPr lang="sk-SK" sz="1600" dirty="0">
              <a:solidFill>
                <a:srgbClr val="448CCA"/>
              </a:solidFill>
            </a:endParaRPr>
          </a:p>
          <a:p>
            <a:pPr marL="285750" indent="-285750">
              <a:buFont typeface="Arial" panose="020B0604020202020204" pitchFamily="34" charset="0"/>
              <a:buChar char="•"/>
            </a:pPr>
            <a:r>
              <a:rPr lang="sk-SK" sz="1600" dirty="0" smtClean="0">
                <a:solidFill>
                  <a:srgbClr val="448CCA"/>
                </a:solidFill>
              </a:rPr>
              <a:t>využitie </a:t>
            </a:r>
            <a:r>
              <a:rPr lang="sk-SK" sz="1600" dirty="0" err="1">
                <a:solidFill>
                  <a:srgbClr val="448CCA"/>
                </a:solidFill>
              </a:rPr>
              <a:t>aerotermálnej</a:t>
            </a:r>
            <a:r>
              <a:rPr lang="sk-SK" sz="1600" dirty="0">
                <a:solidFill>
                  <a:srgbClr val="448CCA"/>
                </a:solidFill>
              </a:rPr>
              <a:t>, </a:t>
            </a:r>
            <a:r>
              <a:rPr lang="sk-SK" sz="1600" dirty="0" err="1">
                <a:solidFill>
                  <a:srgbClr val="448CCA"/>
                </a:solidFill>
              </a:rPr>
              <a:t>hydrotermálnej</a:t>
            </a:r>
            <a:r>
              <a:rPr lang="sk-SK" sz="1600" dirty="0">
                <a:solidFill>
                  <a:srgbClr val="448CCA"/>
                </a:solidFill>
              </a:rPr>
              <a:t> alebo </a:t>
            </a:r>
            <a:r>
              <a:rPr lang="sk-SK" sz="1600" dirty="0" smtClean="0">
                <a:solidFill>
                  <a:srgbClr val="448CCA"/>
                </a:solidFill>
              </a:rPr>
              <a:t>geotermálnej energie </a:t>
            </a:r>
            <a:r>
              <a:rPr lang="sk-SK" sz="1600" dirty="0">
                <a:solidFill>
                  <a:srgbClr val="448CCA"/>
                </a:solidFill>
              </a:rPr>
              <a:t>s </a:t>
            </a:r>
            <a:r>
              <a:rPr lang="sk-SK" sz="1600" dirty="0" smtClean="0">
                <a:solidFill>
                  <a:srgbClr val="448CCA"/>
                </a:solidFill>
              </a:rPr>
              <a:t>použitím TČ</a:t>
            </a:r>
            <a:endParaRPr lang="sk-SK" sz="1600" dirty="0">
              <a:solidFill>
                <a:srgbClr val="448CCA"/>
              </a:solidFill>
            </a:endParaRPr>
          </a:p>
          <a:p>
            <a:pPr marL="285750" indent="-285750">
              <a:buFont typeface="Arial" panose="020B0604020202020204" pitchFamily="34" charset="0"/>
              <a:buChar char="•"/>
            </a:pPr>
            <a:r>
              <a:rPr lang="sk-SK" sz="1600" dirty="0" smtClean="0">
                <a:solidFill>
                  <a:srgbClr val="448CCA"/>
                </a:solidFill>
              </a:rPr>
              <a:t>využitie </a:t>
            </a:r>
            <a:r>
              <a:rPr lang="sk-SK" sz="1600" dirty="0">
                <a:solidFill>
                  <a:srgbClr val="448CCA"/>
                </a:solidFill>
              </a:rPr>
              <a:t>geotermálnej energie priamym využitím na </a:t>
            </a:r>
            <a:r>
              <a:rPr lang="sk-SK" sz="1600" dirty="0" smtClean="0">
                <a:solidFill>
                  <a:srgbClr val="448CCA"/>
                </a:solidFill>
              </a:rPr>
              <a:t>výrobu tepla </a:t>
            </a:r>
            <a:r>
              <a:rPr lang="sk-SK" sz="1600" dirty="0">
                <a:solidFill>
                  <a:srgbClr val="448CCA"/>
                </a:solidFill>
              </a:rPr>
              <a:t>a </a:t>
            </a:r>
            <a:r>
              <a:rPr lang="sk-SK" sz="1600" dirty="0" smtClean="0">
                <a:solidFill>
                  <a:srgbClr val="448CCA"/>
                </a:solidFill>
              </a:rPr>
              <a:t>príp. </a:t>
            </a:r>
            <a:r>
              <a:rPr lang="sk-SK" sz="1600" dirty="0">
                <a:solidFill>
                  <a:srgbClr val="448CCA"/>
                </a:solidFill>
              </a:rPr>
              <a:t>aj v kombinácii </a:t>
            </a:r>
            <a:r>
              <a:rPr lang="sk-SK" sz="1600" dirty="0" smtClean="0">
                <a:solidFill>
                  <a:srgbClr val="448CCA"/>
                </a:solidFill>
              </a:rPr>
              <a:t>s TČ</a:t>
            </a:r>
            <a:endParaRPr lang="sk-SK" sz="1600" dirty="0">
              <a:solidFill>
                <a:srgbClr val="448CCA"/>
              </a:solidFill>
            </a:endParaRPr>
          </a:p>
          <a:p>
            <a:pPr marL="285750" indent="-285750">
              <a:buFont typeface="Arial" panose="020B0604020202020204" pitchFamily="34" charset="0"/>
              <a:buChar char="•"/>
            </a:pPr>
            <a:r>
              <a:rPr lang="sk-SK" sz="1600" dirty="0" smtClean="0">
                <a:solidFill>
                  <a:srgbClr val="448CCA"/>
                </a:solidFill>
              </a:rPr>
              <a:t>výrobu </a:t>
            </a:r>
            <a:r>
              <a:rPr lang="sk-SK" sz="1600" dirty="0">
                <a:solidFill>
                  <a:srgbClr val="448CCA"/>
                </a:solidFill>
              </a:rPr>
              <a:t>a energetické využívanie bioplynu, </a:t>
            </a:r>
            <a:r>
              <a:rPr lang="sk-SK" sz="1600" dirty="0" smtClean="0">
                <a:solidFill>
                  <a:srgbClr val="448CCA"/>
                </a:solidFill>
              </a:rPr>
              <a:t>skládkového plynu </a:t>
            </a:r>
            <a:r>
              <a:rPr lang="sk-SK" sz="1600" dirty="0">
                <a:solidFill>
                  <a:srgbClr val="448CCA"/>
                </a:solidFill>
              </a:rPr>
              <a:t>a plynu z </a:t>
            </a:r>
            <a:r>
              <a:rPr lang="sk-SK" sz="1600" dirty="0" smtClean="0">
                <a:solidFill>
                  <a:srgbClr val="448CCA"/>
                </a:solidFill>
              </a:rPr>
              <a:t>ČOV </a:t>
            </a:r>
            <a:r>
              <a:rPr lang="sk-SK" sz="1200" i="1" dirty="0"/>
              <a:t>(s </a:t>
            </a:r>
            <a:r>
              <a:rPr lang="sk-SK" sz="1200" i="1" dirty="0" smtClean="0"/>
              <a:t>výnimkou prípadov</a:t>
            </a:r>
            <a:r>
              <a:rPr lang="sk-SK" sz="1200" i="1" dirty="0"/>
              <a:t>, ke</a:t>
            </a:r>
            <a:r>
              <a:rPr lang="sk-SK" sz="1200" dirty="0"/>
              <a:t>ď </a:t>
            </a:r>
            <a:r>
              <a:rPr lang="sk-SK" sz="1200" i="1" dirty="0"/>
              <a:t>je využitie bioplynu sú</a:t>
            </a:r>
            <a:r>
              <a:rPr lang="sk-SK" sz="1200" dirty="0"/>
              <a:t>č</a:t>
            </a:r>
            <a:r>
              <a:rPr lang="sk-SK" sz="1200" i="1" dirty="0"/>
              <a:t>as</a:t>
            </a:r>
            <a:r>
              <a:rPr lang="sk-SK" sz="1200" dirty="0"/>
              <a:t>ť</a:t>
            </a:r>
            <a:r>
              <a:rPr lang="sk-SK" sz="1200" i="1" dirty="0"/>
              <a:t>ou </a:t>
            </a:r>
            <a:r>
              <a:rPr lang="sk-SK" sz="1200" i="1" dirty="0" smtClean="0"/>
              <a:t>aktivít </a:t>
            </a:r>
            <a:r>
              <a:rPr lang="pl-PL" sz="1200" i="1" dirty="0" smtClean="0"/>
              <a:t>na </a:t>
            </a:r>
            <a:r>
              <a:rPr lang="pl-PL" sz="1200" i="1" dirty="0"/>
              <a:t>zhodnocovanie biologicky rozložite</a:t>
            </a:r>
            <a:r>
              <a:rPr lang="pl-PL" sz="1200" dirty="0"/>
              <a:t>ľ</a:t>
            </a:r>
            <a:r>
              <a:rPr lang="pl-PL" sz="1200" i="1" dirty="0"/>
              <a:t>ných odpadov)</a:t>
            </a:r>
            <a:endParaRPr lang="sk-SK" sz="1200" b="1" dirty="0" smtClean="0">
              <a:solidFill>
                <a:srgbClr val="55B848"/>
              </a:solidFill>
            </a:endParaRPr>
          </a:p>
          <a:p>
            <a:r>
              <a:rPr lang="sk-SK" sz="1600" b="1" dirty="0" smtClean="0">
                <a:ln w="0"/>
                <a:solidFill>
                  <a:srgbClr val="55B848"/>
                </a:solidFill>
                <a:cs typeface="Arial"/>
              </a:rPr>
              <a:t>      → približne 44 </a:t>
            </a:r>
            <a:r>
              <a:rPr lang="sk-SK" sz="1600" b="1" dirty="0">
                <a:ln w="0"/>
                <a:solidFill>
                  <a:srgbClr val="55B848"/>
                </a:solidFill>
                <a:cs typeface="Arial"/>
              </a:rPr>
              <a:t>mil. €</a:t>
            </a:r>
          </a:p>
          <a:p>
            <a:endParaRPr lang="sk-SK" sz="1600" b="1" dirty="0" smtClean="0">
              <a:solidFill>
                <a:prstClr val="black"/>
              </a:solidFill>
            </a:endParaRPr>
          </a:p>
          <a:p>
            <a:r>
              <a:rPr lang="sk-SK" sz="1600" b="1" u="sng" dirty="0" smtClean="0">
                <a:solidFill>
                  <a:prstClr val="black"/>
                </a:solidFill>
              </a:rPr>
              <a:t>Niektoré podmienky a princípy výberu projektov</a:t>
            </a:r>
            <a:endParaRPr lang="sk-SK" sz="1600" b="1" u="sng" dirty="0">
              <a:solidFill>
                <a:prstClr val="black"/>
              </a:solidFill>
            </a:endParaRPr>
          </a:p>
          <a:p>
            <a:pPr marL="285750" indent="-285750">
              <a:buFont typeface="Arial" panose="020B0604020202020204" pitchFamily="34" charset="0"/>
              <a:buChar char="•"/>
            </a:pPr>
            <a:r>
              <a:rPr lang="sk-SK" sz="1600" dirty="0"/>
              <a:t>komplexné projekty s inteligentným riadením výroby </a:t>
            </a:r>
            <a:r>
              <a:rPr lang="pl-PL" sz="1600" dirty="0"/>
              <a:t>a spotreby energie, v ktorých bude uprednostnená </a:t>
            </a:r>
            <a:r>
              <a:rPr lang="pl-PL" sz="1600" b="1" dirty="0"/>
              <a:t>lokálna </a:t>
            </a:r>
            <a:r>
              <a:rPr lang="sk-SK" sz="1600" b="1" dirty="0"/>
              <a:t>spotreba vyrobenej energie v reálnom čase </a:t>
            </a:r>
            <a:r>
              <a:rPr lang="sk-SK" sz="1600" dirty="0"/>
              <a:t>alebo </a:t>
            </a:r>
            <a:r>
              <a:rPr lang="sk-SK" sz="1600" dirty="0" smtClean="0"/>
              <a:t>akumulácia,</a:t>
            </a:r>
          </a:p>
          <a:p>
            <a:pPr marL="285750" indent="-285750">
              <a:buFont typeface="Arial" panose="020B0604020202020204" pitchFamily="34" charset="0"/>
              <a:buChar char="•"/>
            </a:pPr>
            <a:r>
              <a:rPr lang="sk-SK" sz="1600" dirty="0" smtClean="0"/>
              <a:t>uprednostnia sa </a:t>
            </a:r>
            <a:r>
              <a:rPr lang="sk-SK" sz="1600" b="1" dirty="0" smtClean="0"/>
              <a:t>zariadenia </a:t>
            </a:r>
            <a:r>
              <a:rPr lang="sk-SK" sz="1600" b="1" dirty="0"/>
              <a:t>na </a:t>
            </a:r>
            <a:r>
              <a:rPr lang="sk-SK" sz="1600" b="1" dirty="0" smtClean="0"/>
              <a:t>výrobu tepla </a:t>
            </a:r>
            <a:r>
              <a:rPr lang="sk-SK" sz="1600" dirty="0"/>
              <a:t>a tým budú zvýhodnené tepelné č</a:t>
            </a:r>
            <a:r>
              <a:rPr lang="sk-SK" sz="1600" dirty="0" smtClean="0"/>
              <a:t>erpadlá</a:t>
            </a:r>
            <a:r>
              <a:rPr lang="sk-SK" sz="1600" dirty="0"/>
              <a:t>, </a:t>
            </a:r>
            <a:r>
              <a:rPr lang="sk-SK" sz="1600" dirty="0" smtClean="0"/>
              <a:t>zariadenia využívajúce </a:t>
            </a:r>
            <a:r>
              <a:rPr lang="sk-SK" sz="1600" dirty="0"/>
              <a:t>geotermálnu energiu a zariadenia </a:t>
            </a:r>
            <a:r>
              <a:rPr lang="sk-SK" sz="1600" dirty="0" smtClean="0"/>
              <a:t>KVET</a:t>
            </a:r>
          </a:p>
          <a:p>
            <a:pPr marL="285750" indent="-285750">
              <a:buFont typeface="Arial" panose="020B0604020202020204" pitchFamily="34" charset="0"/>
              <a:buChar char="•"/>
            </a:pPr>
            <a:r>
              <a:rPr lang="sk-SK" sz="1600" dirty="0" smtClean="0"/>
              <a:t>pri </a:t>
            </a:r>
            <a:r>
              <a:rPr lang="sk-SK" sz="1600" dirty="0"/>
              <a:t>využívaní bioplynu, skládkového plynu a plynu z </a:t>
            </a:r>
            <a:r>
              <a:rPr lang="sk-SK" sz="1600" dirty="0" smtClean="0"/>
              <a:t>ČOV bude </a:t>
            </a:r>
            <a:r>
              <a:rPr lang="sk-SK" sz="1600" dirty="0"/>
              <a:t>podporená realizácia projektov výroby </a:t>
            </a:r>
            <a:r>
              <a:rPr lang="sk-SK" sz="1600" dirty="0" smtClean="0"/>
              <a:t>tepla </a:t>
            </a:r>
            <a:r>
              <a:rPr lang="sk-SK" sz="1600" dirty="0"/>
              <a:t>v zariadeniach KVET s </a:t>
            </a:r>
            <a:r>
              <a:rPr lang="sk-SK" sz="1600" dirty="0" smtClean="0"/>
              <a:t>cieľom </a:t>
            </a:r>
            <a:r>
              <a:rPr lang="sk-SK" sz="1600" dirty="0"/>
              <a:t>dosiahnu č</a:t>
            </a:r>
            <a:r>
              <a:rPr lang="sk-SK" sz="1600" dirty="0" smtClean="0"/>
              <a:t>o najvyššie úspory PEZ,</a:t>
            </a:r>
          </a:p>
          <a:p>
            <a:pPr marL="285750" indent="-285750">
              <a:buFont typeface="Arial" panose="020B0604020202020204" pitchFamily="34" charset="0"/>
              <a:buChar char="•"/>
            </a:pPr>
            <a:r>
              <a:rPr lang="sk-SK" sz="1600" dirty="0"/>
              <a:t>p</a:t>
            </a:r>
            <a:r>
              <a:rPr lang="sk-SK" sz="1600" dirty="0" smtClean="0"/>
              <a:t>odpora MVE len v prípade zabezpečenia </a:t>
            </a:r>
            <a:r>
              <a:rPr lang="sk-SK" sz="1600" b="1" dirty="0" smtClean="0"/>
              <a:t>súladu s RSV (čl</a:t>
            </a:r>
            <a:r>
              <a:rPr lang="sk-SK" sz="1600" b="1" dirty="0"/>
              <a:t>. 4 ods. 7, 8 a 9 </a:t>
            </a:r>
            <a:r>
              <a:rPr lang="sk-SK" sz="1600" b="1" dirty="0" smtClean="0"/>
              <a:t>),</a:t>
            </a:r>
          </a:p>
          <a:p>
            <a:pPr marL="285750" indent="-285750">
              <a:buFont typeface="Arial" panose="020B0604020202020204" pitchFamily="34" charset="0"/>
              <a:buChar char="•"/>
            </a:pPr>
            <a:r>
              <a:rPr lang="sk-SK" sz="1600" b="1" dirty="0" smtClean="0">
                <a:solidFill>
                  <a:prstClr val="black"/>
                </a:solidFill>
              </a:rPr>
              <a:t>iné</a:t>
            </a:r>
            <a:r>
              <a:rPr lang="sk-SK" sz="1200" dirty="0" smtClean="0">
                <a:solidFill>
                  <a:prstClr val="black"/>
                </a:solidFill>
              </a:rPr>
              <a:t>...  (</a:t>
            </a:r>
            <a:r>
              <a:rPr lang="sk-SK" sz="1200" dirty="0">
                <a:solidFill>
                  <a:prstClr val="black"/>
                </a:solidFill>
              </a:rPr>
              <a:t>uvedené v </a:t>
            </a:r>
            <a:r>
              <a:rPr lang="sk-SK" sz="1200" dirty="0" smtClean="0">
                <a:solidFill>
                  <a:prstClr val="black"/>
                </a:solidFill>
              </a:rPr>
              <a:t>OP </a:t>
            </a:r>
            <a:r>
              <a:rPr lang="sk-SK" sz="1200" dirty="0">
                <a:solidFill>
                  <a:prstClr val="black"/>
                </a:solidFill>
              </a:rPr>
              <a:t>KŽP a následne podrobnejšie vo výzve)</a:t>
            </a:r>
          </a:p>
          <a:p>
            <a:pPr marL="285750" indent="-285750">
              <a:buFont typeface="Arial" panose="020B0604020202020204" pitchFamily="34" charset="0"/>
              <a:buChar char="•"/>
            </a:pPr>
            <a:endParaRPr lang="sk-SK" sz="1400" b="1" dirty="0">
              <a:solidFill>
                <a:srgbClr val="00B050"/>
              </a:solidFill>
            </a:endParaRPr>
          </a:p>
        </p:txBody>
      </p:sp>
      <p:sp>
        <p:nvSpPr>
          <p:cNvPr id="3" name="BlokTextu 2"/>
          <p:cNvSpPr txBox="1"/>
          <p:nvPr/>
        </p:nvSpPr>
        <p:spPr>
          <a:xfrm>
            <a:off x="6877043" y="1124744"/>
            <a:ext cx="2232248" cy="1077218"/>
          </a:xfrm>
          <a:prstGeom prst="rect">
            <a:avLst/>
          </a:prstGeom>
          <a:noFill/>
        </p:spPr>
        <p:txBody>
          <a:bodyPr wrap="square" rtlCol="0">
            <a:spAutoFit/>
          </a:bodyPr>
          <a:lstStyle/>
          <a:p>
            <a:r>
              <a:rPr lang="sk-SK" sz="1600" b="1" dirty="0" smtClean="0">
                <a:solidFill>
                  <a:schemeClr val="accent1">
                    <a:lumMod val="75000"/>
                  </a:schemeClr>
                </a:solidFill>
              </a:rPr>
              <a:t>Plánovaná výzva</a:t>
            </a:r>
          </a:p>
          <a:p>
            <a:r>
              <a:rPr lang="sk-SK" sz="1600" b="1" dirty="0" smtClean="0">
                <a:solidFill>
                  <a:schemeClr val="accent1">
                    <a:lumMod val="75000"/>
                  </a:schemeClr>
                </a:solidFill>
              </a:rPr>
              <a:t>12/2015 – 03/2016</a:t>
            </a:r>
          </a:p>
          <a:p>
            <a:r>
              <a:rPr lang="sk-SK" sz="1600" b="1" dirty="0">
                <a:solidFill>
                  <a:schemeClr val="accent1">
                    <a:lumMod val="75000"/>
                  </a:schemeClr>
                </a:solidFill>
              </a:rPr>
              <a:t>u</a:t>
            </a:r>
            <a:r>
              <a:rPr lang="sk-SK" sz="1600" b="1" dirty="0" smtClean="0">
                <a:solidFill>
                  <a:schemeClr val="accent1">
                    <a:lumMod val="75000"/>
                  </a:schemeClr>
                </a:solidFill>
              </a:rPr>
              <a:t>zavretá</a:t>
            </a:r>
          </a:p>
          <a:p>
            <a:r>
              <a:rPr lang="sk-SK" sz="1600" b="1" dirty="0" smtClean="0">
                <a:solidFill>
                  <a:schemeClr val="accent1">
                    <a:lumMod val="75000"/>
                  </a:schemeClr>
                </a:solidFill>
              </a:rPr>
              <a:t>25 mil. €</a:t>
            </a:r>
            <a:endParaRPr lang="sk-SK" sz="1600" b="1" dirty="0">
              <a:solidFill>
                <a:schemeClr val="accent1">
                  <a:lumMod val="75000"/>
                </a:schemeClr>
              </a:solidFill>
            </a:endParaRPr>
          </a:p>
        </p:txBody>
      </p:sp>
    </p:spTree>
    <p:extLst>
      <p:ext uri="{BB962C8B-B14F-4D97-AF65-F5344CB8AC3E}">
        <p14:creationId xmlns:p14="http://schemas.microsoft.com/office/powerpoint/2010/main" val="68048620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251520" y="1340768"/>
            <a:ext cx="5428615" cy="1080120"/>
          </a:xfrm>
        </p:spPr>
        <p:txBody>
          <a:bodyPr/>
          <a:lstStyle/>
          <a:p>
            <a:pPr marL="0" indent="0">
              <a:buNone/>
            </a:pPr>
            <a:r>
              <a:rPr lang="sk-SK" sz="1800" b="1" cap="all" dirty="0" smtClean="0">
                <a:ln w="0"/>
                <a:cs typeface="Arial"/>
              </a:rPr>
              <a:t>Investičná priorita 4.3</a:t>
            </a:r>
          </a:p>
          <a:p>
            <a:pPr marL="0" indent="0">
              <a:buNone/>
            </a:pPr>
            <a:r>
              <a:rPr lang="sk-SK" sz="1800" b="1" dirty="0" smtClean="0">
                <a:ln w="0"/>
                <a:solidFill>
                  <a:schemeClr val="bg1">
                    <a:lumMod val="50000"/>
                  </a:schemeClr>
                </a:solidFill>
                <a:cs typeface="Arial"/>
              </a:rPr>
              <a:t>Energetická efektívnosť vo verejných budovách</a:t>
            </a:r>
          </a:p>
          <a:p>
            <a:pPr marL="0" indent="0">
              <a:buNone/>
            </a:pPr>
            <a:r>
              <a:rPr lang="sk-SK" sz="1600" b="1" dirty="0">
                <a:ln w="0"/>
                <a:solidFill>
                  <a:srgbClr val="448CCA"/>
                </a:solidFill>
                <a:cs typeface="Arial"/>
              </a:rPr>
              <a:t>→ 414,8 mil. </a:t>
            </a:r>
            <a:r>
              <a:rPr lang="sk-SK" sz="1600" b="1" dirty="0" smtClean="0">
                <a:ln w="0"/>
                <a:solidFill>
                  <a:srgbClr val="448CCA"/>
                </a:solidFill>
                <a:cs typeface="Arial"/>
              </a:rPr>
              <a:t>€</a:t>
            </a:r>
            <a:endParaRPr lang="sk-SK" sz="1600" b="1" dirty="0">
              <a:ln w="0"/>
              <a:solidFill>
                <a:srgbClr val="448CCA"/>
              </a:solidFill>
              <a:cs typeface="Arial"/>
            </a:endParaRPr>
          </a:p>
        </p:txBody>
      </p:sp>
      <p:sp>
        <p:nvSpPr>
          <p:cNvPr id="4" name="Zástupný symbol čísla snímky 3"/>
          <p:cNvSpPr>
            <a:spLocks noGrp="1"/>
          </p:cNvSpPr>
          <p:nvPr>
            <p:ph type="sldNum" sz="quarter" idx="12"/>
          </p:nvPr>
        </p:nvSpPr>
        <p:spPr/>
        <p:txBody>
          <a:bodyPr/>
          <a:lstStyle/>
          <a:p>
            <a:fld id="{8EF97D0C-7238-4109-A26B-BD75EB33D0D4}" type="slidenum">
              <a:rPr lang="sk-SK" smtClean="0">
                <a:solidFill>
                  <a:prstClr val="white"/>
                </a:solidFill>
              </a:rPr>
              <a:pPr/>
              <a:t>68</a:t>
            </a:fld>
            <a:endParaRPr lang="sk-SK" dirty="0">
              <a:solidFill>
                <a:prstClr val="white"/>
              </a:solidFill>
            </a:endParaRPr>
          </a:p>
        </p:txBody>
      </p:sp>
      <p:sp>
        <p:nvSpPr>
          <p:cNvPr id="2" name="Obdĺžnik 1"/>
          <p:cNvSpPr/>
          <p:nvPr/>
        </p:nvSpPr>
        <p:spPr>
          <a:xfrm>
            <a:off x="251520" y="2348880"/>
            <a:ext cx="7560840" cy="4001095"/>
          </a:xfrm>
          <a:prstGeom prst="rect">
            <a:avLst/>
          </a:prstGeom>
        </p:spPr>
        <p:txBody>
          <a:bodyPr wrap="square">
            <a:spAutoFit/>
          </a:bodyPr>
          <a:lstStyle/>
          <a:p>
            <a:r>
              <a:rPr lang="sk-SK" sz="1600" b="1" dirty="0" smtClean="0">
                <a:solidFill>
                  <a:prstClr val="black"/>
                </a:solidFill>
              </a:rPr>
              <a:t>ŠC 4.3.1</a:t>
            </a:r>
            <a:r>
              <a:rPr lang="sk-SK" sz="1600" dirty="0">
                <a:solidFill>
                  <a:prstClr val="black"/>
                </a:solidFill>
              </a:rPr>
              <a:t>: </a:t>
            </a:r>
            <a:r>
              <a:rPr lang="sk-SK" sz="1600" dirty="0" smtClean="0">
                <a:solidFill>
                  <a:prstClr val="black"/>
                </a:solidFill>
              </a:rPr>
              <a:t>Zníženie </a:t>
            </a:r>
            <a:r>
              <a:rPr lang="sk-SK" sz="1600" dirty="0">
                <a:solidFill>
                  <a:prstClr val="black"/>
                </a:solidFill>
              </a:rPr>
              <a:t>spotreby energie pri prevádzke verejných </a:t>
            </a:r>
            <a:r>
              <a:rPr lang="sk-SK" sz="1600" dirty="0" smtClean="0">
                <a:solidFill>
                  <a:prstClr val="black"/>
                </a:solidFill>
              </a:rPr>
              <a:t>budov</a:t>
            </a:r>
            <a:r>
              <a:rPr lang="sk-SK" sz="1600" i="1" dirty="0" smtClean="0">
                <a:solidFill>
                  <a:prstClr val="black"/>
                </a:solidFill>
              </a:rPr>
              <a:t>	</a:t>
            </a:r>
          </a:p>
          <a:p>
            <a:endParaRPr lang="sk-SK" sz="1600" b="1" i="1" dirty="0">
              <a:solidFill>
                <a:prstClr val="black"/>
              </a:solidFill>
            </a:endParaRPr>
          </a:p>
          <a:p>
            <a:r>
              <a:rPr lang="sk-SK" sz="1600" b="1" dirty="0">
                <a:solidFill>
                  <a:prstClr val="black"/>
                </a:solidFill>
              </a:rPr>
              <a:t>Oprávnení prijímatelia </a:t>
            </a:r>
          </a:p>
          <a:p>
            <a:r>
              <a:rPr lang="sk-SK" sz="1400" dirty="0"/>
              <a:t>subjekty ústrednej správy, subjekty územnej samosprávy, verejnoprávne </a:t>
            </a:r>
            <a:r>
              <a:rPr lang="sk-SK" sz="1400" dirty="0" smtClean="0"/>
              <a:t>ustanovizne</a:t>
            </a:r>
            <a:endParaRPr lang="sk-SK" sz="1400" dirty="0"/>
          </a:p>
          <a:p>
            <a:r>
              <a:rPr lang="sk-SK" sz="1600" b="1" dirty="0" smtClean="0">
                <a:solidFill>
                  <a:srgbClr val="00B050"/>
                </a:solidFill>
              </a:rPr>
              <a:t>	</a:t>
            </a:r>
          </a:p>
          <a:p>
            <a:r>
              <a:rPr lang="sk-SK" sz="1600" b="1" dirty="0" smtClean="0"/>
              <a:t>Hlavná skupina aktivít</a:t>
            </a:r>
            <a:endParaRPr lang="sk-SK" sz="1600" b="1" dirty="0"/>
          </a:p>
          <a:p>
            <a:r>
              <a:rPr lang="sk-SK" sz="1600" dirty="0" smtClean="0"/>
              <a:t>A. </a:t>
            </a:r>
            <a:r>
              <a:rPr lang="sk-SK" sz="1600" dirty="0"/>
              <a:t>Zníženie energetickej náročnosti verejných budov	</a:t>
            </a:r>
          </a:p>
          <a:p>
            <a:endParaRPr lang="sk-SK" sz="1600" b="1" dirty="0"/>
          </a:p>
          <a:p>
            <a:r>
              <a:rPr lang="sk-SK" sz="1600" b="1" dirty="0" smtClean="0"/>
              <a:t>Oprávnené aktivity = </a:t>
            </a:r>
            <a:r>
              <a:rPr lang="sk-SK" sz="1600" b="1" u="sng" dirty="0" smtClean="0"/>
              <a:t>opatrenia EE vyplývajúce z energetického auditu</a:t>
            </a:r>
            <a:r>
              <a:rPr lang="sk-SK" sz="1600" b="1" dirty="0" smtClean="0"/>
              <a:t>:</a:t>
            </a:r>
          </a:p>
          <a:p>
            <a:pPr marL="285750" indent="-285750">
              <a:buFont typeface="Arial" panose="020B0604020202020204" pitchFamily="34" charset="0"/>
              <a:buChar char="•"/>
            </a:pPr>
            <a:r>
              <a:rPr lang="sk-SK" sz="1600" dirty="0" smtClean="0"/>
              <a:t>zlepšovanie </a:t>
            </a:r>
            <a:r>
              <a:rPr lang="sk-SK" sz="1600" dirty="0"/>
              <a:t>tepelno-technických vlastností </a:t>
            </a:r>
            <a:r>
              <a:rPr lang="sk-SK" sz="1600" dirty="0" smtClean="0"/>
              <a:t>stavebných konštrukcií</a:t>
            </a:r>
            <a:endParaRPr lang="sk-SK" sz="1600" dirty="0"/>
          </a:p>
          <a:p>
            <a:pPr marL="285750" indent="-285750">
              <a:buFont typeface="Arial" panose="020B0604020202020204" pitchFamily="34" charset="0"/>
              <a:buChar char="•"/>
            </a:pPr>
            <a:r>
              <a:rPr lang="sk-SK" sz="1600" dirty="0" smtClean="0"/>
              <a:t>modernizácia </a:t>
            </a:r>
            <a:r>
              <a:rPr lang="sk-SK" sz="1600" dirty="0"/>
              <a:t>vykurovacích/klimatizačných systémov, </a:t>
            </a:r>
            <a:r>
              <a:rPr lang="sk-SK" sz="1600" dirty="0" smtClean="0"/>
              <a:t>systémov prípravy </a:t>
            </a:r>
            <a:r>
              <a:rPr lang="sk-SK" sz="1600" dirty="0"/>
              <a:t>teplej </a:t>
            </a:r>
            <a:r>
              <a:rPr lang="sk-SK" sz="1600" dirty="0" smtClean="0"/>
              <a:t>vody osvetlenia</a:t>
            </a:r>
            <a:r>
              <a:rPr lang="sk-SK" sz="1600" dirty="0"/>
              <a:t>, výťahov za účelom </a:t>
            </a:r>
            <a:r>
              <a:rPr lang="sk-SK" sz="1600" dirty="0" smtClean="0"/>
              <a:t>zníženia spotreby energie</a:t>
            </a:r>
            <a:endParaRPr lang="sk-SK" sz="1600" dirty="0"/>
          </a:p>
          <a:p>
            <a:pPr marL="285750" indent="-285750">
              <a:buFont typeface="Arial" panose="020B0604020202020204" pitchFamily="34" charset="0"/>
              <a:buChar char="•"/>
            </a:pPr>
            <a:r>
              <a:rPr lang="sk-SK" sz="1600" dirty="0" smtClean="0"/>
              <a:t>inštalácia </a:t>
            </a:r>
            <a:r>
              <a:rPr lang="sk-SK" sz="1600" dirty="0"/>
              <a:t>systémov merania a </a:t>
            </a:r>
            <a:r>
              <a:rPr lang="sk-SK" sz="1600" dirty="0" smtClean="0"/>
              <a:t>riadenia</a:t>
            </a:r>
            <a:endParaRPr lang="sk-SK" sz="1600" dirty="0"/>
          </a:p>
          <a:p>
            <a:pPr marL="285750" indent="-285750">
              <a:buFont typeface="Arial" panose="020B0604020202020204" pitchFamily="34" charset="0"/>
              <a:buChar char="•"/>
            </a:pPr>
            <a:r>
              <a:rPr lang="sk-SK" sz="1600" dirty="0" smtClean="0"/>
              <a:t>inštalácia </a:t>
            </a:r>
            <a:r>
              <a:rPr lang="sk-SK" sz="1600" dirty="0"/>
              <a:t>zariadení na využívanie </a:t>
            </a:r>
            <a:r>
              <a:rPr lang="sk-SK" sz="1600" dirty="0" smtClean="0"/>
              <a:t>OZE</a:t>
            </a:r>
            <a:endParaRPr lang="sk-SK" sz="1600" dirty="0"/>
          </a:p>
          <a:p>
            <a:pPr marL="285750" indent="-285750">
              <a:buFont typeface="Arial" panose="020B0604020202020204" pitchFamily="34" charset="0"/>
              <a:buChar char="•"/>
            </a:pPr>
            <a:r>
              <a:rPr lang="sk-SK" sz="1600" dirty="0" smtClean="0"/>
              <a:t>zmena </a:t>
            </a:r>
            <a:r>
              <a:rPr lang="sk-SK" sz="1600" dirty="0"/>
              <a:t>spôsobu zásobovania teplom smerom k </a:t>
            </a:r>
            <a:r>
              <a:rPr lang="sk-SK" sz="1600" dirty="0" smtClean="0"/>
              <a:t>využívaniu účinných </a:t>
            </a:r>
            <a:r>
              <a:rPr lang="sk-SK" sz="1600" dirty="0"/>
              <a:t>systémov </a:t>
            </a:r>
            <a:r>
              <a:rPr lang="sk-SK" sz="1600" dirty="0" smtClean="0"/>
              <a:t>CZT</a:t>
            </a:r>
            <a:endParaRPr lang="sk-SK" sz="1600" dirty="0" smtClean="0">
              <a:solidFill>
                <a:srgbClr val="00B050"/>
              </a:solidFill>
            </a:endParaRPr>
          </a:p>
          <a:p>
            <a:pPr marL="285750" indent="-285750">
              <a:buFont typeface="Arial" panose="020B0604020202020204" pitchFamily="34" charset="0"/>
              <a:buChar char="•"/>
            </a:pPr>
            <a:endParaRPr lang="sk-SK" sz="1600" b="1" dirty="0">
              <a:solidFill>
                <a:srgbClr val="00B050"/>
              </a:solidFill>
            </a:endParaRPr>
          </a:p>
        </p:txBody>
      </p:sp>
      <p:pic>
        <p:nvPicPr>
          <p:cNvPr id="7" name="Obrázok 6"/>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GlowDiffused/>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5680135" y="260648"/>
            <a:ext cx="3489636" cy="3240360"/>
          </a:xfrm>
          <a:prstGeom prst="ellipse">
            <a:avLst/>
          </a:prstGeom>
          <a:ln>
            <a:noFill/>
          </a:ln>
          <a:effectLst>
            <a:softEdge rad="112500"/>
          </a:effectLst>
        </p:spPr>
      </p:pic>
    </p:spTree>
    <p:extLst>
      <p:ext uri="{BB962C8B-B14F-4D97-AF65-F5344CB8AC3E}">
        <p14:creationId xmlns:p14="http://schemas.microsoft.com/office/powerpoint/2010/main" val="423334954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čísla snímky 3"/>
          <p:cNvSpPr>
            <a:spLocks noGrp="1"/>
          </p:cNvSpPr>
          <p:nvPr>
            <p:ph type="sldNum" sz="quarter" idx="12"/>
          </p:nvPr>
        </p:nvSpPr>
        <p:spPr/>
        <p:txBody>
          <a:bodyPr/>
          <a:lstStyle/>
          <a:p>
            <a:fld id="{8EF97D0C-7238-4109-A26B-BD75EB33D0D4}" type="slidenum">
              <a:rPr lang="sk-SK" smtClean="0">
                <a:solidFill>
                  <a:prstClr val="white"/>
                </a:solidFill>
              </a:rPr>
              <a:pPr/>
              <a:t>69</a:t>
            </a:fld>
            <a:endParaRPr lang="sk-SK" dirty="0">
              <a:solidFill>
                <a:prstClr val="white"/>
              </a:solidFill>
            </a:endParaRPr>
          </a:p>
        </p:txBody>
      </p:sp>
      <p:sp>
        <p:nvSpPr>
          <p:cNvPr id="2" name="Obdĺžnik 1"/>
          <p:cNvSpPr/>
          <p:nvPr/>
        </p:nvSpPr>
        <p:spPr>
          <a:xfrm>
            <a:off x="296106" y="1412771"/>
            <a:ext cx="8308342" cy="4924425"/>
          </a:xfrm>
          <a:prstGeom prst="rect">
            <a:avLst/>
          </a:prstGeom>
        </p:spPr>
        <p:txBody>
          <a:bodyPr wrap="square">
            <a:spAutoFit/>
          </a:bodyPr>
          <a:lstStyle/>
          <a:p>
            <a:r>
              <a:rPr lang="sk-SK" b="1" cap="all" dirty="0">
                <a:ln w="0"/>
                <a:solidFill>
                  <a:prstClr val="black"/>
                </a:solidFill>
                <a:cs typeface="Arial"/>
              </a:rPr>
              <a:t>Investičná priorita </a:t>
            </a:r>
            <a:r>
              <a:rPr lang="sk-SK" b="1" cap="all" dirty="0" smtClean="0">
                <a:ln w="0"/>
                <a:solidFill>
                  <a:prstClr val="black"/>
                </a:solidFill>
                <a:cs typeface="Arial"/>
              </a:rPr>
              <a:t>4.3</a:t>
            </a:r>
            <a:endParaRPr lang="sk-SK" b="1" cap="all" dirty="0">
              <a:ln w="0"/>
              <a:solidFill>
                <a:prstClr val="black"/>
              </a:solidFill>
              <a:cs typeface="Arial"/>
            </a:endParaRPr>
          </a:p>
          <a:p>
            <a:endParaRPr lang="sk-SK" sz="800" b="1" dirty="0">
              <a:solidFill>
                <a:srgbClr val="00B050"/>
              </a:solidFill>
            </a:endParaRPr>
          </a:p>
          <a:p>
            <a:pPr marL="342900" indent="-342900">
              <a:buFont typeface="+mj-lt"/>
              <a:buAutoNum type="alphaUcPeriod"/>
            </a:pPr>
            <a:r>
              <a:rPr lang="sk-SK" sz="1600" b="1" cap="all" dirty="0">
                <a:solidFill>
                  <a:srgbClr val="448CCA"/>
                </a:solidFill>
              </a:rPr>
              <a:t>Zníženie spotreby energie pri prevádzke verejných budov</a:t>
            </a:r>
            <a:endParaRPr lang="sk-SK" sz="1600" b="1" cap="all" dirty="0" smtClean="0">
              <a:solidFill>
                <a:srgbClr val="448CCA"/>
              </a:solidFill>
            </a:endParaRPr>
          </a:p>
          <a:p>
            <a:r>
              <a:rPr lang="sk-SK" sz="1600" b="1" dirty="0" smtClean="0">
                <a:ln w="0"/>
                <a:solidFill>
                  <a:srgbClr val="448CCA"/>
                </a:solidFill>
                <a:cs typeface="Arial"/>
              </a:rPr>
              <a:t>       → prioritou sú budovy štátnej správy</a:t>
            </a:r>
            <a:endParaRPr lang="sk-SK" sz="1600" b="1" dirty="0">
              <a:ln w="0"/>
              <a:solidFill>
                <a:srgbClr val="448CCA"/>
              </a:solidFill>
              <a:cs typeface="Arial"/>
            </a:endParaRPr>
          </a:p>
          <a:p>
            <a:endParaRPr lang="sk-SK" sz="1600" b="1" dirty="0" smtClean="0">
              <a:solidFill>
                <a:prstClr val="black"/>
              </a:solidFill>
            </a:endParaRPr>
          </a:p>
          <a:p>
            <a:r>
              <a:rPr lang="sk-SK" sz="1600" b="1" u="sng" dirty="0" smtClean="0">
                <a:solidFill>
                  <a:prstClr val="black"/>
                </a:solidFill>
              </a:rPr>
              <a:t>Niektoré podmienky podpory</a:t>
            </a:r>
            <a:endParaRPr lang="sk-SK" sz="1600" b="1" u="sng" dirty="0">
              <a:solidFill>
                <a:prstClr val="black"/>
              </a:solidFill>
            </a:endParaRPr>
          </a:p>
          <a:p>
            <a:pPr marL="285750" indent="-285750">
              <a:buFont typeface="Arial" panose="020B0604020202020204" pitchFamily="34" charset="0"/>
              <a:buChar char="•"/>
            </a:pPr>
            <a:r>
              <a:rPr lang="sk-SK" sz="1600" dirty="0" smtClean="0"/>
              <a:t>budovy </a:t>
            </a:r>
            <a:r>
              <a:rPr lang="sk-SK" sz="1600" b="1" dirty="0" smtClean="0"/>
              <a:t>vo vlastníctve/ správe </a:t>
            </a:r>
            <a:r>
              <a:rPr lang="sk-SK" sz="1600" dirty="0" smtClean="0"/>
              <a:t>subjektov ústrednej správy a subjektov územnej samosprávy </a:t>
            </a:r>
            <a:r>
              <a:rPr lang="sk-SK" sz="1400" dirty="0" smtClean="0"/>
              <a:t>(</a:t>
            </a:r>
            <a:r>
              <a:rPr lang="sk-SK" sz="1400" dirty="0" err="1" smtClean="0"/>
              <a:t>def</a:t>
            </a:r>
            <a:r>
              <a:rPr lang="sk-SK" sz="1400" dirty="0" smtClean="0"/>
              <a:t>. podľa zákona o rozpočtových pravidlách verejnej správy) </a:t>
            </a:r>
            <a:r>
              <a:rPr lang="sk-SK" sz="1600" dirty="0" smtClean="0"/>
              <a:t>a verejnoprávnych ustanovizní,</a:t>
            </a:r>
          </a:p>
          <a:p>
            <a:pPr marL="285750" indent="-285750">
              <a:buFont typeface="Arial" panose="020B0604020202020204" pitchFamily="34" charset="0"/>
              <a:buChar char="•"/>
            </a:pPr>
            <a:r>
              <a:rPr lang="sk-SK" sz="1600" dirty="0" smtClean="0"/>
              <a:t>budovy</a:t>
            </a:r>
            <a:r>
              <a:rPr lang="sk-SK" sz="1600" dirty="0"/>
              <a:t>, ktoré bude v zmysle plánovanej reformy </a:t>
            </a:r>
            <a:r>
              <a:rPr lang="sk-SK" sz="1600" dirty="0" smtClean="0"/>
              <a:t>verejnej </a:t>
            </a:r>
            <a:r>
              <a:rPr lang="sk-SK" sz="1600" dirty="0"/>
              <a:t>správy na národnej resp. lokálnej úrovni </a:t>
            </a:r>
            <a:r>
              <a:rPr lang="sk-SK" sz="1600" b="1" dirty="0"/>
              <a:t>preukázateľne dlhodobo využívať verejný </a:t>
            </a:r>
            <a:r>
              <a:rPr lang="sk-SK" sz="1600" b="1" dirty="0" smtClean="0"/>
              <a:t>sektor,</a:t>
            </a:r>
          </a:p>
          <a:p>
            <a:pPr marL="285750" indent="-285750">
              <a:buFont typeface="Arial" panose="020B0604020202020204" pitchFamily="34" charset="0"/>
              <a:buChar char="•"/>
            </a:pPr>
            <a:endParaRPr lang="sk-SK" sz="800" b="1" dirty="0" smtClean="0"/>
          </a:p>
          <a:p>
            <a:pPr marL="285750" indent="-285750">
              <a:buFont typeface="Arial" panose="020B0604020202020204" pitchFamily="34" charset="0"/>
              <a:buChar char="•"/>
            </a:pPr>
            <a:r>
              <a:rPr lang="sk-SK" sz="1600" dirty="0" smtClean="0">
                <a:solidFill>
                  <a:prstClr val="black"/>
                </a:solidFill>
              </a:rPr>
              <a:t>nevyhnutnou </a:t>
            </a:r>
            <a:r>
              <a:rPr lang="sk-SK" sz="1600" dirty="0">
                <a:solidFill>
                  <a:prstClr val="black"/>
                </a:solidFill>
              </a:rPr>
              <a:t>podmienkou je dosiahnutie </a:t>
            </a:r>
            <a:r>
              <a:rPr lang="sk-SK" sz="1600" dirty="0" smtClean="0">
                <a:solidFill>
                  <a:prstClr val="black"/>
                </a:solidFill>
              </a:rPr>
              <a:t>lepších parametrov </a:t>
            </a:r>
            <a:r>
              <a:rPr lang="sk-SK" sz="1600" dirty="0">
                <a:solidFill>
                  <a:prstClr val="black"/>
                </a:solidFill>
              </a:rPr>
              <a:t>ako sú minimálne požiadavky na </a:t>
            </a:r>
            <a:r>
              <a:rPr lang="sk-SK" sz="1600" dirty="0" smtClean="0">
                <a:solidFill>
                  <a:prstClr val="black"/>
                </a:solidFill>
              </a:rPr>
              <a:t>energetickú hospodárnosť </a:t>
            </a:r>
            <a:r>
              <a:rPr lang="sk-SK" sz="1600" dirty="0">
                <a:solidFill>
                  <a:prstClr val="black"/>
                </a:solidFill>
              </a:rPr>
              <a:t>budov </a:t>
            </a:r>
            <a:r>
              <a:rPr lang="sk-SK" sz="1600" b="1" dirty="0">
                <a:solidFill>
                  <a:prstClr val="black"/>
                </a:solidFill>
              </a:rPr>
              <a:t>podľa všeobecne záväzných </a:t>
            </a:r>
            <a:r>
              <a:rPr lang="sk-SK" sz="1600" b="1" dirty="0" smtClean="0">
                <a:solidFill>
                  <a:prstClr val="black"/>
                </a:solidFill>
              </a:rPr>
              <a:t>právnych predpisov</a:t>
            </a:r>
          </a:p>
          <a:p>
            <a:r>
              <a:rPr lang="sk-SK" sz="1600" b="1" dirty="0">
                <a:solidFill>
                  <a:prstClr val="black"/>
                </a:solidFill>
              </a:rPr>
              <a:t> </a:t>
            </a:r>
            <a:r>
              <a:rPr lang="sk-SK" sz="1600" b="1" dirty="0" smtClean="0">
                <a:solidFill>
                  <a:prstClr val="black"/>
                </a:solidFill>
              </a:rPr>
              <a:t>     </a:t>
            </a:r>
            <a:r>
              <a:rPr lang="sk-SK" sz="1600" b="1" dirty="0" smtClean="0">
                <a:solidFill>
                  <a:srgbClr val="55B848"/>
                </a:solidFill>
              </a:rPr>
              <a:t>podmienky sa sprísňujú od 1.1.2016</a:t>
            </a:r>
          </a:p>
          <a:p>
            <a:endParaRPr lang="sk-SK" sz="800" b="1" dirty="0" smtClean="0">
              <a:solidFill>
                <a:srgbClr val="55B848"/>
              </a:solidFill>
            </a:endParaRPr>
          </a:p>
          <a:p>
            <a:pPr marL="285750" indent="-285750">
              <a:buFont typeface="Arial" panose="020B0604020202020204" pitchFamily="34" charset="0"/>
              <a:buChar char="•"/>
            </a:pPr>
            <a:r>
              <a:rPr lang="sk-SK" sz="1600" dirty="0" smtClean="0"/>
              <a:t>obnovená budova musí byť nízkoenergetická, </a:t>
            </a:r>
            <a:r>
              <a:rPr lang="sk-SK" sz="1600" dirty="0" err="1" smtClean="0"/>
              <a:t>ultranízkoenergetická</a:t>
            </a:r>
            <a:r>
              <a:rPr lang="sk-SK" sz="1600" dirty="0" smtClean="0"/>
              <a:t> alebo s nulovou potrebou energie,</a:t>
            </a:r>
          </a:p>
          <a:p>
            <a:pPr marL="285750" indent="-285750">
              <a:buFont typeface="Arial" panose="020B0604020202020204" pitchFamily="34" charset="0"/>
              <a:buChar char="•"/>
            </a:pPr>
            <a:r>
              <a:rPr lang="sk-SK" sz="1600" dirty="0"/>
              <a:t>prioritou je zníženie potreby energie a následne pokrytie nevyhnutnej potreby </a:t>
            </a:r>
            <a:r>
              <a:rPr lang="sk-SK" sz="1600" b="1" dirty="0"/>
              <a:t>z účinných systémov CZT</a:t>
            </a:r>
            <a:r>
              <a:rPr lang="sk-SK" sz="1600" dirty="0"/>
              <a:t> alebo prostredníctvom </a:t>
            </a:r>
            <a:r>
              <a:rPr lang="sk-SK" sz="1600" b="1" dirty="0"/>
              <a:t>inštalácie zariadení na využívanie OZE,</a:t>
            </a:r>
          </a:p>
          <a:p>
            <a:pPr marL="285750" indent="-285750">
              <a:buFont typeface="Arial" panose="020B0604020202020204" pitchFamily="34" charset="0"/>
              <a:buChar char="•"/>
            </a:pPr>
            <a:endParaRPr lang="sk-SK" sz="1600" b="1" dirty="0" smtClean="0"/>
          </a:p>
          <a:p>
            <a:pPr marL="285750" indent="-285750">
              <a:buFont typeface="Arial" panose="020B0604020202020204" pitchFamily="34" charset="0"/>
              <a:buChar char="•"/>
            </a:pPr>
            <a:r>
              <a:rPr lang="sk-SK" sz="1600" b="1" dirty="0" smtClean="0">
                <a:solidFill>
                  <a:prstClr val="black"/>
                </a:solidFill>
              </a:rPr>
              <a:t>a iné...</a:t>
            </a:r>
            <a:r>
              <a:rPr lang="sk-SK" sz="1600" dirty="0"/>
              <a:t> </a:t>
            </a:r>
            <a:r>
              <a:rPr lang="sk-SK" sz="1200" dirty="0" smtClean="0"/>
              <a:t>(</a:t>
            </a:r>
            <a:r>
              <a:rPr lang="sk-SK" sz="1200" dirty="0"/>
              <a:t>uvedené v </a:t>
            </a:r>
            <a:r>
              <a:rPr lang="sk-SK" sz="1200" dirty="0" smtClean="0"/>
              <a:t>OP </a:t>
            </a:r>
            <a:r>
              <a:rPr lang="sk-SK" sz="1200" dirty="0"/>
              <a:t>KŽP a následne podrobnejšie vo výzve</a:t>
            </a:r>
            <a:r>
              <a:rPr lang="sk-SK" sz="1200" dirty="0" smtClean="0"/>
              <a:t>)</a:t>
            </a:r>
            <a:endParaRPr lang="sk-SK" sz="1200" b="1" dirty="0" smtClean="0">
              <a:solidFill>
                <a:prstClr val="black"/>
              </a:solidFill>
            </a:endParaRPr>
          </a:p>
        </p:txBody>
      </p:sp>
    </p:spTree>
    <p:extLst>
      <p:ext uri="{BB962C8B-B14F-4D97-AF65-F5344CB8AC3E}">
        <p14:creationId xmlns:p14="http://schemas.microsoft.com/office/powerpoint/2010/main" val="31964279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čísla snímky 3"/>
          <p:cNvSpPr>
            <a:spLocks noGrp="1"/>
          </p:cNvSpPr>
          <p:nvPr>
            <p:ph type="sldNum" sz="quarter" idx="12"/>
          </p:nvPr>
        </p:nvSpPr>
        <p:spPr/>
        <p:txBody>
          <a:bodyPr/>
          <a:lstStyle/>
          <a:p>
            <a:pPr>
              <a:defRPr/>
            </a:pPr>
            <a:fld id="{4B88E068-CD81-431D-836E-A8C50DE5D218}" type="slidenum">
              <a:rPr lang="sk-SK" smtClean="0"/>
              <a:pPr>
                <a:defRPr/>
              </a:pPr>
              <a:t>7</a:t>
            </a:fld>
            <a:endParaRPr lang="sk-SK"/>
          </a:p>
        </p:txBody>
      </p:sp>
      <p:sp>
        <p:nvSpPr>
          <p:cNvPr id="3" name="BlokTextu 2"/>
          <p:cNvSpPr txBox="1"/>
          <p:nvPr/>
        </p:nvSpPr>
        <p:spPr>
          <a:xfrm>
            <a:off x="395536" y="1700808"/>
            <a:ext cx="8136904" cy="4770537"/>
          </a:xfrm>
          <a:prstGeom prst="rect">
            <a:avLst/>
          </a:prstGeom>
          <a:noFill/>
        </p:spPr>
        <p:txBody>
          <a:bodyPr wrap="square" rtlCol="0">
            <a:spAutoFit/>
          </a:bodyPr>
          <a:lstStyle/>
          <a:p>
            <a:pPr algn="just">
              <a:spcBef>
                <a:spcPts val="600"/>
              </a:spcBef>
            </a:pPr>
            <a:r>
              <a:rPr lang="sk-SK" b="1" dirty="0" smtClean="0">
                <a:ea typeface="Tahoma" pitchFamily="34" charset="0"/>
                <a:cs typeface="Tahoma" pitchFamily="34" charset="0"/>
              </a:rPr>
              <a:t>B. Príprava na opätovné použite a zhodnocovanie so zameraním na recykláciu nie nebezpečných odpadov vrátane podpory systémov triedeného zberu komunálnych odpadov a podpory predchádzania vzniku biologicky rozložiteľných komunálnych odpadov</a:t>
            </a:r>
          </a:p>
          <a:p>
            <a:pPr algn="just">
              <a:spcBef>
                <a:spcPts val="600"/>
              </a:spcBef>
            </a:pPr>
            <a:endParaRPr lang="sk-SK" sz="1600" dirty="0" smtClean="0">
              <a:ea typeface="Tahoma" pitchFamily="34" charset="0"/>
              <a:cs typeface="Tahoma" pitchFamily="34" charset="0"/>
            </a:endParaRPr>
          </a:p>
          <a:p>
            <a:pPr algn="just">
              <a:spcBef>
                <a:spcPts val="600"/>
              </a:spcBef>
            </a:pPr>
            <a:r>
              <a:rPr lang="sk-SK" sz="1600" b="1" dirty="0" smtClean="0">
                <a:ea typeface="Tahoma" pitchFamily="34" charset="0"/>
                <a:cs typeface="Tahoma" pitchFamily="34" charset="0"/>
              </a:rPr>
              <a:t>Podpora </a:t>
            </a:r>
            <a:r>
              <a:rPr lang="sk-SK" sz="1600" b="1" dirty="0">
                <a:ea typeface="Tahoma" pitchFamily="34" charset="0"/>
                <a:cs typeface="Tahoma" pitchFamily="34" charset="0"/>
              </a:rPr>
              <a:t>predchádzania vzniku biologicky rozložiteľných komunálnych odpadov (napríklad podporou domáceho kompostovania a zariadení na anaeróbny rozklad biologicky rozložiteľného komunálneho odpadu u prevádzkovateľov kuchynských a reštauračných zariadení</a:t>
            </a:r>
            <a:r>
              <a:rPr lang="sk-SK" sz="1600" b="1" dirty="0" smtClean="0">
                <a:ea typeface="Tahoma" pitchFamily="34" charset="0"/>
                <a:cs typeface="Tahoma" pitchFamily="34" charset="0"/>
              </a:rPr>
              <a:t>) </a:t>
            </a:r>
          </a:p>
          <a:p>
            <a:pPr algn="just">
              <a:spcBef>
                <a:spcPts val="600"/>
              </a:spcBef>
            </a:pPr>
            <a:r>
              <a:rPr lang="sk-SK" sz="1600" dirty="0" smtClean="0">
                <a:ea typeface="Tahoma" pitchFamily="34" charset="0"/>
                <a:cs typeface="Tahoma" pitchFamily="34" charset="0"/>
              </a:rPr>
              <a:t>– nákup </a:t>
            </a:r>
            <a:r>
              <a:rPr lang="sk-SK" sz="1600" dirty="0" err="1" smtClean="0">
                <a:ea typeface="Tahoma" pitchFamily="34" charset="0"/>
                <a:cs typeface="Tahoma" pitchFamily="34" charset="0"/>
              </a:rPr>
              <a:t>kompostérov</a:t>
            </a:r>
            <a:r>
              <a:rPr lang="sk-SK" sz="1600" dirty="0">
                <a:ea typeface="Tahoma" pitchFamily="34" charset="0"/>
                <a:cs typeface="Tahoma" pitchFamily="34" charset="0"/>
              </a:rPr>
              <a:t> </a:t>
            </a:r>
            <a:r>
              <a:rPr lang="sk-SK" sz="1600" dirty="0" smtClean="0">
                <a:ea typeface="Tahoma" pitchFamily="34" charset="0"/>
                <a:cs typeface="Tahoma" pitchFamily="34" charset="0"/>
              </a:rPr>
              <a:t>pre domácnosti do individuálnej bytovej výstavby, nákup elektrických </a:t>
            </a:r>
            <a:r>
              <a:rPr lang="sk-SK" sz="1600" dirty="0" err="1" smtClean="0">
                <a:ea typeface="Tahoma" pitchFamily="34" charset="0"/>
                <a:cs typeface="Tahoma" pitchFamily="34" charset="0"/>
              </a:rPr>
              <a:t>kompostérov</a:t>
            </a:r>
            <a:r>
              <a:rPr lang="sk-SK" sz="1600" dirty="0" smtClean="0">
                <a:ea typeface="Tahoma" pitchFamily="34" charset="0"/>
                <a:cs typeface="Tahoma" pitchFamily="34" charset="0"/>
              </a:rPr>
              <a:t> pre školské kuchyne</a:t>
            </a:r>
          </a:p>
          <a:p>
            <a:pPr algn="just">
              <a:spcBef>
                <a:spcPts val="600"/>
              </a:spcBef>
            </a:pPr>
            <a:endParaRPr lang="sk-SK" sz="1600" dirty="0" smtClean="0">
              <a:ea typeface="Tahoma" pitchFamily="34" charset="0"/>
              <a:cs typeface="Tahoma" pitchFamily="34" charset="0"/>
            </a:endParaRPr>
          </a:p>
          <a:p>
            <a:pPr algn="just">
              <a:spcBef>
                <a:spcPts val="600"/>
              </a:spcBef>
            </a:pPr>
            <a:r>
              <a:rPr lang="sk-SK" sz="1600" b="1" dirty="0" smtClean="0">
                <a:ea typeface="Tahoma" pitchFamily="34" charset="0"/>
                <a:cs typeface="Tahoma" pitchFamily="34" charset="0"/>
              </a:rPr>
              <a:t>Výstavba </a:t>
            </a:r>
            <a:r>
              <a:rPr lang="sk-SK" sz="1600" b="1" dirty="0">
                <a:ea typeface="Tahoma" pitchFamily="34" charset="0"/>
                <a:cs typeface="Tahoma" pitchFamily="34" charset="0"/>
              </a:rPr>
              <a:t>nových zariadení pre prípravu na opätovné použitie </a:t>
            </a:r>
            <a:r>
              <a:rPr lang="sk-SK" sz="1600" b="1" dirty="0" smtClean="0">
                <a:ea typeface="Tahoma" pitchFamily="34" charset="0"/>
                <a:cs typeface="Tahoma" pitchFamily="34" charset="0"/>
              </a:rPr>
              <a:t>odpadov </a:t>
            </a:r>
          </a:p>
          <a:p>
            <a:pPr algn="just">
              <a:spcBef>
                <a:spcPts val="600"/>
              </a:spcBef>
            </a:pPr>
            <a:r>
              <a:rPr lang="sk-SK" sz="1600" dirty="0" smtClean="0">
                <a:ea typeface="Tahoma" pitchFamily="34" charset="0"/>
                <a:cs typeface="Tahoma" pitchFamily="34" charset="0"/>
              </a:rPr>
              <a:t>– napríklad centrá pre opätovné spracovanie elektronických zariadení</a:t>
            </a:r>
            <a:endParaRPr lang="sk-SK" sz="1600" dirty="0">
              <a:ea typeface="Tahoma" pitchFamily="34" charset="0"/>
              <a:cs typeface="Tahoma" pitchFamily="34" charset="0"/>
            </a:endParaRPr>
          </a:p>
          <a:p>
            <a:pPr algn="just">
              <a:spcBef>
                <a:spcPts val="600"/>
              </a:spcBef>
            </a:pPr>
            <a:endParaRPr lang="sk-SK" sz="1600" dirty="0" smtClean="0">
              <a:ea typeface="Tahoma" pitchFamily="34" charset="0"/>
              <a:cs typeface="Tahoma" pitchFamily="34" charset="0"/>
            </a:endParaRPr>
          </a:p>
          <a:p>
            <a:pPr algn="just">
              <a:spcBef>
                <a:spcPts val="600"/>
              </a:spcBef>
            </a:pPr>
            <a:endParaRPr lang="sk-SK" sz="1600" u="sng" dirty="0">
              <a:ea typeface="Tahoma" pitchFamily="34" charset="0"/>
              <a:cs typeface="Tahoma" pitchFamily="34" charset="0"/>
            </a:endParaRPr>
          </a:p>
        </p:txBody>
      </p:sp>
    </p:spTree>
    <p:extLst>
      <p:ext uri="{BB962C8B-B14F-4D97-AF65-F5344CB8AC3E}">
        <p14:creationId xmlns:p14="http://schemas.microsoft.com/office/powerpoint/2010/main" val="41038183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ál 5"/>
          <p:cNvSpPr/>
          <p:nvPr/>
        </p:nvSpPr>
        <p:spPr>
          <a:xfrm>
            <a:off x="6588224" y="545318"/>
            <a:ext cx="2520280" cy="2520280"/>
          </a:xfrm>
          <a:prstGeom prst="ellipse">
            <a:avLst/>
          </a:prstGeom>
          <a:gradFill flip="none" rotWithShape="1">
            <a:gsLst>
              <a:gs pos="0">
                <a:schemeClr val="accent1">
                  <a:tint val="66000"/>
                  <a:satMod val="160000"/>
                </a:schemeClr>
              </a:gs>
              <a:gs pos="50000">
                <a:srgbClr val="D2DDF2"/>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prstClr val="white"/>
              </a:solidFill>
            </a:endParaRPr>
          </a:p>
        </p:txBody>
      </p:sp>
      <p:sp>
        <p:nvSpPr>
          <p:cNvPr id="4" name="Zástupný symbol čísla snímky 3"/>
          <p:cNvSpPr>
            <a:spLocks noGrp="1"/>
          </p:cNvSpPr>
          <p:nvPr>
            <p:ph type="sldNum" sz="quarter" idx="12"/>
          </p:nvPr>
        </p:nvSpPr>
        <p:spPr/>
        <p:txBody>
          <a:bodyPr/>
          <a:lstStyle/>
          <a:p>
            <a:fld id="{8EF97D0C-7238-4109-A26B-BD75EB33D0D4}" type="slidenum">
              <a:rPr lang="sk-SK" smtClean="0">
                <a:solidFill>
                  <a:prstClr val="white"/>
                </a:solidFill>
              </a:rPr>
              <a:pPr/>
              <a:t>70</a:t>
            </a:fld>
            <a:endParaRPr lang="sk-SK" dirty="0">
              <a:solidFill>
                <a:prstClr val="white"/>
              </a:solidFill>
            </a:endParaRPr>
          </a:p>
        </p:txBody>
      </p:sp>
      <p:sp>
        <p:nvSpPr>
          <p:cNvPr id="2" name="Obdĺžnik 1"/>
          <p:cNvSpPr/>
          <p:nvPr/>
        </p:nvSpPr>
        <p:spPr>
          <a:xfrm>
            <a:off x="296106" y="1412771"/>
            <a:ext cx="8452358" cy="4647426"/>
          </a:xfrm>
          <a:prstGeom prst="rect">
            <a:avLst/>
          </a:prstGeom>
        </p:spPr>
        <p:txBody>
          <a:bodyPr wrap="square">
            <a:spAutoFit/>
          </a:bodyPr>
          <a:lstStyle/>
          <a:p>
            <a:r>
              <a:rPr lang="sk-SK" b="1" cap="all" dirty="0">
                <a:ln w="0"/>
                <a:solidFill>
                  <a:prstClr val="black"/>
                </a:solidFill>
                <a:cs typeface="Arial"/>
              </a:rPr>
              <a:t>Investičná priorita </a:t>
            </a:r>
            <a:r>
              <a:rPr lang="sk-SK" b="1" cap="all" dirty="0" smtClean="0">
                <a:ln w="0"/>
                <a:solidFill>
                  <a:prstClr val="black"/>
                </a:solidFill>
                <a:cs typeface="Arial"/>
              </a:rPr>
              <a:t>4.3</a:t>
            </a:r>
            <a:endParaRPr lang="sk-SK" b="1" cap="all" dirty="0">
              <a:ln w="0"/>
              <a:solidFill>
                <a:prstClr val="black"/>
              </a:solidFill>
              <a:cs typeface="Arial"/>
            </a:endParaRPr>
          </a:p>
          <a:p>
            <a:endParaRPr lang="sk-SK" sz="800" b="1" dirty="0">
              <a:solidFill>
                <a:srgbClr val="00B050"/>
              </a:solidFill>
            </a:endParaRPr>
          </a:p>
          <a:p>
            <a:pPr marL="342900" indent="-342900">
              <a:buFont typeface="+mj-lt"/>
              <a:buAutoNum type="alphaUcPeriod"/>
            </a:pPr>
            <a:r>
              <a:rPr lang="sk-SK" sz="1600" b="1" cap="all" dirty="0">
                <a:solidFill>
                  <a:srgbClr val="448CCA"/>
                </a:solidFill>
              </a:rPr>
              <a:t>Zníženie spotreby energie pri prevádzke verejných budov</a:t>
            </a:r>
            <a:endParaRPr lang="sk-SK" sz="1600" b="1" cap="all" dirty="0" smtClean="0">
              <a:solidFill>
                <a:srgbClr val="448CCA"/>
              </a:solidFill>
            </a:endParaRPr>
          </a:p>
          <a:p>
            <a:endParaRPr lang="sk-SK" sz="1600" b="1" dirty="0" smtClean="0">
              <a:solidFill>
                <a:prstClr val="black"/>
              </a:solidFill>
            </a:endParaRPr>
          </a:p>
          <a:p>
            <a:endParaRPr lang="sk-SK" sz="1600" b="1" dirty="0" smtClean="0">
              <a:solidFill>
                <a:prstClr val="black"/>
              </a:solidFill>
            </a:endParaRPr>
          </a:p>
          <a:p>
            <a:r>
              <a:rPr lang="sk-SK" sz="1600" b="1" u="sng" dirty="0" smtClean="0">
                <a:solidFill>
                  <a:prstClr val="black"/>
                </a:solidFill>
              </a:rPr>
              <a:t>Ďalšie podmienky a princípy výberu projektov</a:t>
            </a:r>
            <a:endParaRPr lang="sk-SK" sz="1600" b="1" u="sng" dirty="0">
              <a:solidFill>
                <a:prstClr val="black"/>
              </a:solidFill>
            </a:endParaRPr>
          </a:p>
          <a:p>
            <a:pPr marL="285750" indent="-285750">
              <a:buFont typeface="Arial" panose="020B0604020202020204" pitchFamily="34" charset="0"/>
              <a:buChar char="•"/>
            </a:pPr>
            <a:r>
              <a:rPr lang="sk-SK" sz="1600" dirty="0" smtClean="0">
                <a:solidFill>
                  <a:prstClr val="black"/>
                </a:solidFill>
              </a:rPr>
              <a:t>inštalácia </a:t>
            </a:r>
            <a:r>
              <a:rPr lang="sk-SK" sz="1600" dirty="0">
                <a:solidFill>
                  <a:prstClr val="black"/>
                </a:solidFill>
              </a:rPr>
              <a:t>OZE na budovách </a:t>
            </a:r>
            <a:r>
              <a:rPr lang="sk-SK" sz="1600" dirty="0" smtClean="0">
                <a:solidFill>
                  <a:prstClr val="black"/>
                </a:solidFill>
              </a:rPr>
              <a:t>len </a:t>
            </a:r>
            <a:r>
              <a:rPr lang="sk-SK" sz="1600" dirty="0">
                <a:solidFill>
                  <a:prstClr val="black"/>
                </a:solidFill>
              </a:rPr>
              <a:t>ako súčasť komplexného projektu na </a:t>
            </a:r>
            <a:r>
              <a:rPr lang="sk-SK" sz="1600" dirty="0" smtClean="0">
                <a:solidFill>
                  <a:prstClr val="black"/>
                </a:solidFill>
              </a:rPr>
              <a:t>zlepšenie energetickej </a:t>
            </a:r>
            <a:r>
              <a:rPr lang="sk-SK" sz="1600" dirty="0">
                <a:solidFill>
                  <a:prstClr val="black"/>
                </a:solidFill>
              </a:rPr>
              <a:t>hospodárnosti verejných budov, </a:t>
            </a:r>
            <a:r>
              <a:rPr lang="sk-SK" sz="1600" dirty="0" smtClean="0">
                <a:solidFill>
                  <a:prstClr val="black"/>
                </a:solidFill>
              </a:rPr>
              <a:t>pričom </a:t>
            </a:r>
            <a:r>
              <a:rPr lang="sk-SK" sz="1600" b="1" dirty="0" smtClean="0">
                <a:solidFill>
                  <a:prstClr val="black"/>
                </a:solidFill>
              </a:rPr>
              <a:t>nesmie dôjsť k zvýšeniu emisií znečisťujúcich látok do ovzdušia,</a:t>
            </a:r>
          </a:p>
          <a:p>
            <a:pPr marL="285750" indent="-285750">
              <a:buFont typeface="Arial" panose="020B0604020202020204" pitchFamily="34" charset="0"/>
              <a:buChar char="•"/>
            </a:pPr>
            <a:r>
              <a:rPr lang="sk-SK" sz="1600" b="1" dirty="0" smtClean="0">
                <a:solidFill>
                  <a:prstClr val="black"/>
                </a:solidFill>
              </a:rPr>
              <a:t>NEBUDÚ PODPORENÉ </a:t>
            </a:r>
            <a:r>
              <a:rPr lang="sk-SK" sz="1600" dirty="0" smtClean="0">
                <a:solidFill>
                  <a:prstClr val="black"/>
                </a:solidFill>
              </a:rPr>
              <a:t>projekty, v ktorých bude navrhované </a:t>
            </a:r>
            <a:r>
              <a:rPr lang="sk-SK" sz="1600" b="1" dirty="0" smtClean="0">
                <a:solidFill>
                  <a:prstClr val="black"/>
                </a:solidFill>
              </a:rPr>
              <a:t>odpojenie od účinných systémov CZT </a:t>
            </a:r>
            <a:r>
              <a:rPr lang="sk-SK" sz="1600" dirty="0" smtClean="0">
                <a:solidFill>
                  <a:prstClr val="black"/>
                </a:solidFill>
              </a:rPr>
              <a:t>ani aktivity, ktoré nesúvisia so zlepšením EE,</a:t>
            </a:r>
          </a:p>
          <a:p>
            <a:pPr marL="285750" indent="-285750">
              <a:buFont typeface="Arial" panose="020B0604020202020204" pitchFamily="34" charset="0"/>
              <a:buChar char="•"/>
            </a:pPr>
            <a:r>
              <a:rPr lang="sk-SK" sz="1600" dirty="0">
                <a:solidFill>
                  <a:prstClr val="black"/>
                </a:solidFill>
              </a:rPr>
              <a:t>realizácia projektu nesmie viesť k zmene charakteru využitia </a:t>
            </a:r>
            <a:r>
              <a:rPr lang="sk-SK" sz="1600" dirty="0" smtClean="0">
                <a:solidFill>
                  <a:prstClr val="black"/>
                </a:solidFill>
              </a:rPr>
              <a:t>budovy,</a:t>
            </a:r>
            <a:endParaRPr lang="sk-SK" sz="1600" dirty="0">
              <a:solidFill>
                <a:prstClr val="black"/>
              </a:solidFill>
            </a:endParaRPr>
          </a:p>
          <a:p>
            <a:pPr marL="285750" indent="-285750">
              <a:buFont typeface="Arial" panose="020B0604020202020204" pitchFamily="34" charset="0"/>
              <a:buChar char="•"/>
            </a:pPr>
            <a:r>
              <a:rPr lang="sk-SK" sz="1600" b="1" dirty="0" smtClean="0">
                <a:solidFill>
                  <a:prstClr val="black"/>
                </a:solidFill>
              </a:rPr>
              <a:t>splnenie </a:t>
            </a:r>
            <a:r>
              <a:rPr lang="sk-SK" sz="1600" b="1" dirty="0">
                <a:solidFill>
                  <a:prstClr val="black"/>
                </a:solidFill>
              </a:rPr>
              <a:t>kritérií udržateľného využívania biomasy </a:t>
            </a:r>
            <a:r>
              <a:rPr lang="sk-SK" sz="1600" dirty="0">
                <a:solidFill>
                  <a:srgbClr val="898989"/>
                </a:solidFill>
              </a:rPr>
              <a:t>(v príprave</a:t>
            </a:r>
            <a:r>
              <a:rPr lang="sk-SK" sz="1600" dirty="0" smtClean="0">
                <a:solidFill>
                  <a:srgbClr val="898989"/>
                </a:solidFill>
              </a:rPr>
              <a:t>),</a:t>
            </a:r>
            <a:endParaRPr lang="sk-SK" sz="1600" dirty="0">
              <a:solidFill>
                <a:prstClr val="black"/>
              </a:solidFill>
            </a:endParaRPr>
          </a:p>
          <a:p>
            <a:pPr marL="285750" indent="-285750">
              <a:buFont typeface="Arial" panose="020B0604020202020204" pitchFamily="34" charset="0"/>
              <a:buChar char="•"/>
            </a:pPr>
            <a:r>
              <a:rPr lang="sk-SK" sz="1600" dirty="0" smtClean="0">
                <a:solidFill>
                  <a:prstClr val="black"/>
                </a:solidFill>
              </a:rPr>
              <a:t>na úrovni projektov budú sledované emisie častíc PM a vybrané znečisťujúce látky SO</a:t>
            </a:r>
            <a:r>
              <a:rPr lang="sk-SK" sz="1600" baseline="-25000" dirty="0" smtClean="0">
                <a:solidFill>
                  <a:prstClr val="black"/>
                </a:solidFill>
              </a:rPr>
              <a:t>2</a:t>
            </a:r>
            <a:r>
              <a:rPr lang="sk-SK" sz="1600" dirty="0" smtClean="0">
                <a:solidFill>
                  <a:prstClr val="black"/>
                </a:solidFill>
              </a:rPr>
              <a:t> a </a:t>
            </a:r>
            <a:r>
              <a:rPr lang="sk-SK" sz="1600" dirty="0" err="1" smtClean="0">
                <a:solidFill>
                  <a:prstClr val="black"/>
                </a:solidFill>
              </a:rPr>
              <a:t>NOx</a:t>
            </a:r>
            <a:r>
              <a:rPr lang="sk-SK" sz="1600" dirty="0" smtClean="0">
                <a:solidFill>
                  <a:prstClr val="black"/>
                </a:solidFill>
              </a:rPr>
              <a:t>,</a:t>
            </a:r>
          </a:p>
          <a:p>
            <a:r>
              <a:rPr lang="sk-SK" sz="1600" b="1" dirty="0"/>
              <a:t> </a:t>
            </a:r>
            <a:r>
              <a:rPr lang="sk-SK" sz="1600" b="1" dirty="0" smtClean="0"/>
              <a:t>     </a:t>
            </a:r>
          </a:p>
          <a:p>
            <a:r>
              <a:rPr lang="sk-SK" sz="1600" b="1" dirty="0">
                <a:ln w="0"/>
                <a:solidFill>
                  <a:srgbClr val="55B848"/>
                </a:solidFill>
                <a:cs typeface="Arial"/>
              </a:rPr>
              <a:t> </a:t>
            </a:r>
            <a:r>
              <a:rPr lang="sk-SK" sz="1600" b="1" dirty="0" smtClean="0">
                <a:ln w="0"/>
                <a:solidFill>
                  <a:srgbClr val="55B848"/>
                </a:solidFill>
                <a:cs typeface="Arial"/>
              </a:rPr>
              <a:t>     → </a:t>
            </a:r>
            <a:r>
              <a:rPr lang="sk-SK" sz="1600" b="1" dirty="0" smtClean="0">
                <a:solidFill>
                  <a:srgbClr val="55B848"/>
                </a:solidFill>
              </a:rPr>
              <a:t>Odporúčania </a:t>
            </a:r>
            <a:r>
              <a:rPr lang="sk-SK" sz="1600" b="1" dirty="0">
                <a:solidFill>
                  <a:srgbClr val="55B848"/>
                </a:solidFill>
              </a:rPr>
              <a:t>na spracovanie energetického auditu verejnej </a:t>
            </a:r>
            <a:r>
              <a:rPr lang="sk-SK" sz="1600" b="1" dirty="0" smtClean="0">
                <a:solidFill>
                  <a:srgbClr val="55B848"/>
                </a:solidFill>
              </a:rPr>
              <a:t>budovy: </a:t>
            </a:r>
            <a:r>
              <a:rPr lang="sk-SK" sz="1600" b="1" dirty="0" err="1" smtClean="0">
                <a:solidFill>
                  <a:srgbClr val="448CCA"/>
                </a:solidFill>
                <a:hlinkClick r:id="rId2"/>
              </a:rPr>
              <a:t>www.siea.sk</a:t>
            </a:r>
            <a:r>
              <a:rPr lang="sk-SK" sz="1600" b="1" dirty="0" smtClean="0">
                <a:solidFill>
                  <a:srgbClr val="448CCA"/>
                </a:solidFill>
              </a:rPr>
              <a:t> </a:t>
            </a:r>
            <a:endParaRPr lang="sk-SK" sz="1600" dirty="0">
              <a:solidFill>
                <a:srgbClr val="448CCA"/>
              </a:solidFill>
            </a:endParaRPr>
          </a:p>
          <a:p>
            <a:pPr marL="285750" indent="-285750">
              <a:buFont typeface="Arial" panose="020B0604020202020204" pitchFamily="34" charset="0"/>
              <a:buChar char="•"/>
            </a:pPr>
            <a:endParaRPr lang="sk-SK" sz="1600" dirty="0" smtClean="0">
              <a:solidFill>
                <a:prstClr val="black"/>
              </a:solidFill>
            </a:endParaRPr>
          </a:p>
          <a:p>
            <a:pPr marL="285750" indent="-285750">
              <a:buFont typeface="Arial" panose="020B0604020202020204" pitchFamily="34" charset="0"/>
              <a:buChar char="•"/>
            </a:pPr>
            <a:r>
              <a:rPr lang="sk-SK" sz="1600" b="1" dirty="0" smtClean="0">
                <a:solidFill>
                  <a:prstClr val="black"/>
                </a:solidFill>
              </a:rPr>
              <a:t>a iné...</a:t>
            </a:r>
            <a:r>
              <a:rPr lang="sk-SK" sz="1600" dirty="0">
                <a:solidFill>
                  <a:prstClr val="black"/>
                </a:solidFill>
              </a:rPr>
              <a:t> </a:t>
            </a:r>
            <a:r>
              <a:rPr lang="sk-SK" sz="1200" dirty="0" smtClean="0">
                <a:solidFill>
                  <a:prstClr val="black"/>
                </a:solidFill>
              </a:rPr>
              <a:t>(</a:t>
            </a:r>
            <a:r>
              <a:rPr lang="sk-SK" sz="1200" dirty="0">
                <a:solidFill>
                  <a:prstClr val="black"/>
                </a:solidFill>
              </a:rPr>
              <a:t>uvedené v </a:t>
            </a:r>
            <a:r>
              <a:rPr lang="sk-SK" sz="1200" dirty="0" smtClean="0">
                <a:solidFill>
                  <a:prstClr val="black"/>
                </a:solidFill>
              </a:rPr>
              <a:t>OP </a:t>
            </a:r>
            <a:r>
              <a:rPr lang="sk-SK" sz="1200" dirty="0">
                <a:solidFill>
                  <a:prstClr val="black"/>
                </a:solidFill>
              </a:rPr>
              <a:t>KŽP a následne podrobnejšie vo výzve</a:t>
            </a:r>
            <a:r>
              <a:rPr lang="sk-SK" sz="1200" dirty="0" smtClean="0">
                <a:solidFill>
                  <a:prstClr val="black"/>
                </a:solidFill>
              </a:rPr>
              <a:t>)</a:t>
            </a:r>
            <a:endParaRPr lang="sk-SK" sz="1200" b="1" dirty="0" smtClean="0">
              <a:solidFill>
                <a:prstClr val="black"/>
              </a:solidFill>
            </a:endParaRPr>
          </a:p>
          <a:p>
            <a:pPr marL="285750" indent="-285750">
              <a:buFont typeface="Arial" panose="020B0604020202020204" pitchFamily="34" charset="0"/>
              <a:buChar char="•"/>
            </a:pPr>
            <a:endParaRPr lang="sk-SK" sz="1400" b="1" dirty="0">
              <a:solidFill>
                <a:srgbClr val="00B050"/>
              </a:solidFill>
            </a:endParaRPr>
          </a:p>
        </p:txBody>
      </p:sp>
      <p:sp>
        <p:nvSpPr>
          <p:cNvPr id="7" name="BlokTextu 6"/>
          <p:cNvSpPr txBox="1"/>
          <p:nvPr/>
        </p:nvSpPr>
        <p:spPr>
          <a:xfrm>
            <a:off x="7092280" y="1124744"/>
            <a:ext cx="2232248" cy="1077218"/>
          </a:xfrm>
          <a:prstGeom prst="rect">
            <a:avLst/>
          </a:prstGeom>
          <a:noFill/>
        </p:spPr>
        <p:txBody>
          <a:bodyPr wrap="square" rtlCol="0">
            <a:spAutoFit/>
          </a:bodyPr>
          <a:lstStyle/>
          <a:p>
            <a:r>
              <a:rPr lang="sk-SK" sz="1600" b="1" dirty="0" smtClean="0">
                <a:solidFill>
                  <a:srgbClr val="4F81BD">
                    <a:lumMod val="75000"/>
                  </a:srgbClr>
                </a:solidFill>
              </a:rPr>
              <a:t>Plánovaná výzva</a:t>
            </a:r>
          </a:p>
          <a:p>
            <a:r>
              <a:rPr lang="sk-SK" sz="1600" b="1" dirty="0" smtClean="0">
                <a:solidFill>
                  <a:srgbClr val="4F81BD">
                    <a:lumMod val="75000"/>
                  </a:srgbClr>
                </a:solidFill>
              </a:rPr>
              <a:t>10/2015</a:t>
            </a:r>
          </a:p>
          <a:p>
            <a:r>
              <a:rPr lang="sk-SK" sz="1600" b="1" dirty="0" smtClean="0">
                <a:solidFill>
                  <a:srgbClr val="4F81BD">
                    <a:lumMod val="75000"/>
                  </a:srgbClr>
                </a:solidFill>
              </a:rPr>
              <a:t>otvorená</a:t>
            </a:r>
          </a:p>
          <a:p>
            <a:r>
              <a:rPr lang="sk-SK" sz="1600" b="1" dirty="0" smtClean="0">
                <a:solidFill>
                  <a:srgbClr val="4F81BD">
                    <a:lumMod val="75000"/>
                  </a:srgbClr>
                </a:solidFill>
              </a:rPr>
              <a:t>150 mil. €</a:t>
            </a:r>
            <a:endParaRPr lang="sk-SK" sz="1600" b="1" dirty="0">
              <a:solidFill>
                <a:srgbClr val="4F81BD">
                  <a:lumMod val="75000"/>
                </a:srgbClr>
              </a:solidFill>
            </a:endParaRPr>
          </a:p>
        </p:txBody>
      </p:sp>
    </p:spTree>
    <p:extLst>
      <p:ext uri="{BB962C8B-B14F-4D97-AF65-F5344CB8AC3E}">
        <p14:creationId xmlns:p14="http://schemas.microsoft.com/office/powerpoint/2010/main" val="188025410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aoblený obdĺžnik 7"/>
          <p:cNvSpPr/>
          <p:nvPr/>
        </p:nvSpPr>
        <p:spPr>
          <a:xfrm>
            <a:off x="179512" y="4002831"/>
            <a:ext cx="6120680" cy="1154361"/>
          </a:xfrm>
          <a:prstGeom prst="roundRect">
            <a:avLst/>
          </a:prstGeom>
          <a:solidFill>
            <a:srgbClr val="B1DFAB"/>
          </a:solidFill>
          <a:ln>
            <a:solidFill>
              <a:srgbClr val="55B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 name="Zástupný symbol obsahu 2"/>
          <p:cNvSpPr>
            <a:spLocks noGrp="1"/>
          </p:cNvSpPr>
          <p:nvPr>
            <p:ph idx="1"/>
          </p:nvPr>
        </p:nvSpPr>
        <p:spPr>
          <a:xfrm>
            <a:off x="323528" y="1340768"/>
            <a:ext cx="8496944" cy="5328592"/>
          </a:xfrm>
        </p:spPr>
        <p:txBody>
          <a:bodyPr/>
          <a:lstStyle/>
          <a:p>
            <a:pPr marL="0" indent="0">
              <a:buNone/>
            </a:pPr>
            <a:r>
              <a:rPr lang="sk-SK" sz="1800" b="1" cap="all" dirty="0" smtClean="0">
                <a:ln w="0"/>
                <a:cs typeface="Arial"/>
              </a:rPr>
              <a:t>Investičná priorita 4.4</a:t>
            </a:r>
          </a:p>
          <a:p>
            <a:pPr marL="0" indent="0">
              <a:buNone/>
            </a:pPr>
            <a:r>
              <a:rPr lang="sk-SK" sz="1800" b="1" dirty="0" err="1" smtClean="0">
                <a:ln w="0"/>
                <a:solidFill>
                  <a:schemeClr val="bg1">
                    <a:lumMod val="50000"/>
                  </a:schemeClr>
                </a:solidFill>
                <a:cs typeface="Arial"/>
              </a:rPr>
              <a:t>Nízkouhlíkových</a:t>
            </a:r>
            <a:r>
              <a:rPr lang="sk-SK" sz="1800" b="1" dirty="0" smtClean="0">
                <a:ln w="0"/>
                <a:solidFill>
                  <a:schemeClr val="bg1">
                    <a:lumMod val="50000"/>
                  </a:schemeClr>
                </a:solidFill>
                <a:cs typeface="Arial"/>
              </a:rPr>
              <a:t> </a:t>
            </a:r>
            <a:r>
              <a:rPr lang="sk-SK" sz="1800" b="1" dirty="0">
                <a:ln w="0"/>
                <a:solidFill>
                  <a:schemeClr val="bg1">
                    <a:lumMod val="50000"/>
                  </a:schemeClr>
                </a:solidFill>
                <a:cs typeface="Arial"/>
              </a:rPr>
              <a:t>stratégií pre všetky typy území, najmä pre </a:t>
            </a:r>
            <a:r>
              <a:rPr lang="sk-SK" sz="1800" b="1" dirty="0" smtClean="0">
                <a:ln w="0"/>
                <a:solidFill>
                  <a:schemeClr val="bg1">
                    <a:lumMod val="50000"/>
                  </a:schemeClr>
                </a:solidFill>
                <a:cs typeface="Arial"/>
              </a:rPr>
              <a:t>mestské </a:t>
            </a:r>
            <a:r>
              <a:rPr lang="sk-SK" sz="1800" b="1" dirty="0">
                <a:ln w="0"/>
                <a:solidFill>
                  <a:schemeClr val="bg1">
                    <a:lumMod val="50000"/>
                  </a:schemeClr>
                </a:solidFill>
                <a:cs typeface="Arial"/>
              </a:rPr>
              <a:t>oblasti, vrátane podpory udržateľnej mestskej mobility </a:t>
            </a:r>
            <a:r>
              <a:rPr lang="sk-SK" sz="1800" b="1" dirty="0" smtClean="0">
                <a:ln w="0"/>
                <a:solidFill>
                  <a:schemeClr val="bg1">
                    <a:lumMod val="50000"/>
                  </a:schemeClr>
                </a:solidFill>
                <a:cs typeface="Arial"/>
              </a:rPr>
              <a:t>a</a:t>
            </a:r>
            <a:r>
              <a:rPr lang="sk-SK" sz="1800" b="1" dirty="0">
                <a:ln w="0"/>
                <a:solidFill>
                  <a:schemeClr val="bg1">
                    <a:lumMod val="50000"/>
                  </a:schemeClr>
                </a:solidFill>
                <a:cs typeface="Arial"/>
              </a:rPr>
              <a:t> adaptačných opatrení na zmiernenie zmeny klímy</a:t>
            </a:r>
          </a:p>
          <a:p>
            <a:pPr marL="0" indent="0">
              <a:buNone/>
            </a:pPr>
            <a:r>
              <a:rPr lang="sk-SK" sz="1600" b="1" dirty="0" smtClean="0">
                <a:ln w="0"/>
                <a:solidFill>
                  <a:srgbClr val="448CCA"/>
                </a:solidFill>
                <a:cs typeface="Arial"/>
              </a:rPr>
              <a:t>→ </a:t>
            </a:r>
            <a:r>
              <a:rPr lang="sk-SK" sz="1600" b="1" dirty="0">
                <a:ln w="0"/>
                <a:solidFill>
                  <a:srgbClr val="448CCA"/>
                </a:solidFill>
                <a:cs typeface="Arial"/>
              </a:rPr>
              <a:t>60 mil. €</a:t>
            </a:r>
          </a:p>
          <a:p>
            <a:pPr marL="0" lvl="0" indent="0">
              <a:spcBef>
                <a:spcPts val="0"/>
              </a:spcBef>
              <a:buNone/>
            </a:pPr>
            <a:endParaRPr lang="sk-SK" sz="800" b="1" dirty="0" smtClean="0">
              <a:solidFill>
                <a:prstClr val="black"/>
              </a:solidFill>
            </a:endParaRPr>
          </a:p>
          <a:p>
            <a:pPr marL="0" lvl="0" indent="0">
              <a:spcBef>
                <a:spcPts val="0"/>
              </a:spcBef>
              <a:buNone/>
            </a:pPr>
            <a:r>
              <a:rPr lang="sk-SK" sz="1600" b="1" dirty="0" smtClean="0">
                <a:solidFill>
                  <a:prstClr val="black"/>
                </a:solidFill>
              </a:rPr>
              <a:t>ŠC </a:t>
            </a:r>
            <a:r>
              <a:rPr lang="sk-SK" sz="1600" b="1" dirty="0">
                <a:solidFill>
                  <a:prstClr val="black"/>
                </a:solidFill>
              </a:rPr>
              <a:t>4.4.1</a:t>
            </a:r>
            <a:r>
              <a:rPr lang="sk-SK" sz="1600" dirty="0">
                <a:solidFill>
                  <a:prstClr val="black"/>
                </a:solidFill>
              </a:rPr>
              <a:t>: 	Zvyšovanie počtu miestnych plánov a opatrení </a:t>
            </a:r>
            <a:r>
              <a:rPr lang="sk-SK" sz="1600" dirty="0" smtClean="0">
                <a:solidFill>
                  <a:prstClr val="black"/>
                </a:solidFill>
              </a:rPr>
              <a:t>súvisiacich </a:t>
            </a:r>
            <a:r>
              <a:rPr lang="sk-SK" sz="1600" dirty="0">
                <a:solidFill>
                  <a:prstClr val="black"/>
                </a:solidFill>
              </a:rPr>
              <a:t>s </a:t>
            </a:r>
            <a:r>
              <a:rPr lang="sk-SK" sz="1600" dirty="0" err="1">
                <a:solidFill>
                  <a:prstClr val="black"/>
                </a:solidFill>
              </a:rPr>
              <a:t>nízkouhlíkovou</a:t>
            </a:r>
            <a:r>
              <a:rPr lang="sk-SK" sz="1600" dirty="0">
                <a:solidFill>
                  <a:prstClr val="black"/>
                </a:solidFill>
              </a:rPr>
              <a:t> stratégiou </a:t>
            </a:r>
            <a:endParaRPr lang="sk-SK" sz="1600" dirty="0" smtClean="0">
              <a:solidFill>
                <a:prstClr val="black"/>
              </a:solidFill>
            </a:endParaRPr>
          </a:p>
          <a:p>
            <a:pPr marL="0" lvl="0" indent="0">
              <a:spcBef>
                <a:spcPts val="0"/>
              </a:spcBef>
              <a:buNone/>
            </a:pPr>
            <a:r>
              <a:rPr lang="sk-SK" sz="1600" dirty="0">
                <a:solidFill>
                  <a:prstClr val="black"/>
                </a:solidFill>
              </a:rPr>
              <a:t> </a:t>
            </a:r>
            <a:r>
              <a:rPr lang="sk-SK" sz="1600" dirty="0" smtClean="0">
                <a:solidFill>
                  <a:prstClr val="black"/>
                </a:solidFill>
              </a:rPr>
              <a:t>                   pre </a:t>
            </a:r>
            <a:r>
              <a:rPr lang="sk-SK" sz="1600" dirty="0">
                <a:solidFill>
                  <a:prstClr val="black"/>
                </a:solidFill>
              </a:rPr>
              <a:t>všetky typy </a:t>
            </a:r>
            <a:r>
              <a:rPr lang="sk-SK" sz="1600" dirty="0" smtClean="0">
                <a:solidFill>
                  <a:prstClr val="black"/>
                </a:solidFill>
              </a:rPr>
              <a:t>území</a:t>
            </a:r>
            <a:endParaRPr lang="sk-SK" sz="1400" b="1" dirty="0">
              <a:solidFill>
                <a:srgbClr val="00B050"/>
              </a:solidFill>
            </a:endParaRPr>
          </a:p>
          <a:p>
            <a:pPr marL="0" lvl="0" indent="0">
              <a:buNone/>
            </a:pPr>
            <a:endParaRPr lang="sk-SK" sz="800" b="1" dirty="0" smtClean="0">
              <a:solidFill>
                <a:prstClr val="black"/>
              </a:solidFill>
            </a:endParaRPr>
          </a:p>
          <a:p>
            <a:pPr marL="0" lvl="0" indent="0">
              <a:buNone/>
            </a:pPr>
            <a:r>
              <a:rPr lang="sk-SK" sz="1600" b="1" dirty="0" smtClean="0">
                <a:solidFill>
                  <a:prstClr val="black"/>
                </a:solidFill>
              </a:rPr>
              <a:t>Hlavné </a:t>
            </a:r>
            <a:r>
              <a:rPr lang="sk-SK" sz="1600" b="1" dirty="0">
                <a:solidFill>
                  <a:prstClr val="black"/>
                </a:solidFill>
              </a:rPr>
              <a:t>skupiny </a:t>
            </a:r>
            <a:r>
              <a:rPr lang="sk-SK" sz="1600" b="1" dirty="0" smtClean="0">
                <a:solidFill>
                  <a:prstClr val="black"/>
                </a:solidFill>
              </a:rPr>
              <a:t>aktivít</a:t>
            </a:r>
          </a:p>
          <a:p>
            <a:pPr marL="0" lvl="0" indent="0">
              <a:buNone/>
            </a:pPr>
            <a:endParaRPr lang="sk-SK" sz="800" b="1" dirty="0">
              <a:solidFill>
                <a:prstClr val="black"/>
              </a:solidFill>
            </a:endParaRPr>
          </a:p>
          <a:p>
            <a:pPr marL="0" lvl="0" indent="0">
              <a:buNone/>
            </a:pPr>
            <a:r>
              <a:rPr lang="sk-SK" sz="1400" b="1" dirty="0" smtClean="0">
                <a:solidFill>
                  <a:prstClr val="black"/>
                </a:solidFill>
              </a:rPr>
              <a:t>A.  Vypracovanie </a:t>
            </a:r>
            <a:r>
              <a:rPr lang="sk-SK" sz="1400" b="1" dirty="0">
                <a:solidFill>
                  <a:prstClr val="black"/>
                </a:solidFill>
              </a:rPr>
              <a:t>a implementácia </a:t>
            </a:r>
            <a:r>
              <a:rPr lang="sk-SK" sz="1400" b="1" dirty="0" err="1">
                <a:solidFill>
                  <a:prstClr val="black"/>
                </a:solidFill>
              </a:rPr>
              <a:t>nízkouhlíkových</a:t>
            </a:r>
            <a:r>
              <a:rPr lang="sk-SK" sz="1400" b="1" dirty="0">
                <a:solidFill>
                  <a:prstClr val="black"/>
                </a:solidFill>
              </a:rPr>
              <a:t> stratégií vrátane koncepcií </a:t>
            </a:r>
          </a:p>
          <a:p>
            <a:pPr marL="0" lvl="0" indent="0">
              <a:buNone/>
            </a:pPr>
            <a:r>
              <a:rPr lang="sk-SK" sz="1400" b="1" dirty="0">
                <a:solidFill>
                  <a:prstClr val="black"/>
                </a:solidFill>
              </a:rPr>
              <a:t> </a:t>
            </a:r>
            <a:r>
              <a:rPr lang="sk-SK" sz="1400" b="1" dirty="0" smtClean="0">
                <a:solidFill>
                  <a:prstClr val="black"/>
                </a:solidFill>
              </a:rPr>
              <a:t>      obcí </a:t>
            </a:r>
            <a:r>
              <a:rPr lang="sk-SK" sz="1400" b="1" dirty="0">
                <a:solidFill>
                  <a:prstClr val="black"/>
                </a:solidFill>
              </a:rPr>
              <a:t>v tepelnej </a:t>
            </a:r>
            <a:r>
              <a:rPr lang="sk-SK" sz="1400" b="1" dirty="0" smtClean="0">
                <a:solidFill>
                  <a:prstClr val="black"/>
                </a:solidFill>
              </a:rPr>
              <a:t>energetike</a:t>
            </a:r>
            <a:endParaRPr lang="sk-SK" sz="1400" b="1" dirty="0">
              <a:solidFill>
                <a:prstClr val="black"/>
              </a:solidFill>
            </a:endParaRPr>
          </a:p>
          <a:p>
            <a:pPr marL="0" lvl="0" indent="0">
              <a:buNone/>
            </a:pPr>
            <a:r>
              <a:rPr lang="sk-SK" sz="1400" b="1" dirty="0" smtClean="0">
                <a:solidFill>
                  <a:prstClr val="black"/>
                </a:solidFill>
              </a:rPr>
              <a:t>B.  Zavádzanie </a:t>
            </a:r>
            <a:r>
              <a:rPr lang="sk-SK" sz="1400" b="1" dirty="0">
                <a:solidFill>
                  <a:prstClr val="black"/>
                </a:solidFill>
              </a:rPr>
              <a:t>systémov energetického a environmentálneho </a:t>
            </a:r>
            <a:r>
              <a:rPr lang="sk-SK" sz="1400" b="1" dirty="0" smtClean="0">
                <a:solidFill>
                  <a:prstClr val="black"/>
                </a:solidFill>
              </a:rPr>
              <a:t>manažérstva</a:t>
            </a:r>
          </a:p>
          <a:p>
            <a:pPr marL="0" lvl="0" indent="0">
              <a:buNone/>
            </a:pPr>
            <a:r>
              <a:rPr lang="sk-SK" sz="1400" b="1" dirty="0" smtClean="0">
                <a:solidFill>
                  <a:prstClr val="black"/>
                </a:solidFill>
              </a:rPr>
              <a:t>C.  Rozvoj </a:t>
            </a:r>
            <a:r>
              <a:rPr lang="sk-SK" sz="1400" b="1" dirty="0">
                <a:solidFill>
                  <a:prstClr val="black"/>
                </a:solidFill>
              </a:rPr>
              <a:t>energetických služieb na regionálnej a miestnej </a:t>
            </a:r>
            <a:r>
              <a:rPr lang="sk-SK" sz="1400" b="1" dirty="0" smtClean="0">
                <a:solidFill>
                  <a:prstClr val="black"/>
                </a:solidFill>
              </a:rPr>
              <a:t>úrovni</a:t>
            </a:r>
          </a:p>
          <a:p>
            <a:pPr marL="228600" lvl="0" indent="-228600">
              <a:buFont typeface="+mj-lt"/>
              <a:buAutoNum type="alphaUcPeriod"/>
            </a:pPr>
            <a:endParaRPr lang="sk-SK" sz="800" dirty="0">
              <a:solidFill>
                <a:prstClr val="black"/>
              </a:solidFill>
            </a:endParaRPr>
          </a:p>
          <a:p>
            <a:pPr marL="0" lvl="0" indent="0">
              <a:buNone/>
            </a:pPr>
            <a:r>
              <a:rPr lang="sk-SK" sz="1400" dirty="0" smtClean="0">
                <a:solidFill>
                  <a:prstClr val="black"/>
                </a:solidFill>
              </a:rPr>
              <a:t>D.  Zvyšovanie </a:t>
            </a:r>
            <a:r>
              <a:rPr lang="sk-SK" sz="1400" dirty="0">
                <a:solidFill>
                  <a:prstClr val="black"/>
                </a:solidFill>
              </a:rPr>
              <a:t>informovanosti v oblasti </a:t>
            </a:r>
            <a:r>
              <a:rPr lang="sk-SK" sz="1400" dirty="0" err="1">
                <a:solidFill>
                  <a:prstClr val="black"/>
                </a:solidFill>
              </a:rPr>
              <a:t>nízkouhlíkových</a:t>
            </a:r>
            <a:r>
              <a:rPr lang="sk-SK" sz="1400" dirty="0">
                <a:solidFill>
                  <a:prstClr val="black"/>
                </a:solidFill>
              </a:rPr>
              <a:t> opatrení, EE a </a:t>
            </a:r>
            <a:endParaRPr lang="sk-SK" sz="1400" dirty="0" smtClean="0">
              <a:solidFill>
                <a:prstClr val="black"/>
              </a:solidFill>
            </a:endParaRPr>
          </a:p>
          <a:p>
            <a:pPr marL="0" lvl="0" indent="0">
              <a:buNone/>
            </a:pPr>
            <a:r>
              <a:rPr lang="sk-SK" sz="1400" dirty="0" smtClean="0">
                <a:solidFill>
                  <a:prstClr val="black"/>
                </a:solidFill>
              </a:rPr>
              <a:t>      využívania OZE</a:t>
            </a:r>
            <a:endParaRPr lang="sk-SK" sz="1400" dirty="0">
              <a:solidFill>
                <a:prstClr val="black"/>
              </a:solidFill>
            </a:endParaRPr>
          </a:p>
          <a:p>
            <a:pPr marL="0" lvl="0" indent="0">
              <a:buNone/>
            </a:pPr>
            <a:r>
              <a:rPr lang="sk-SK" sz="1400" dirty="0" smtClean="0">
                <a:solidFill>
                  <a:prstClr val="black"/>
                </a:solidFill>
              </a:rPr>
              <a:t>E.  Zavádzanie </a:t>
            </a:r>
            <a:r>
              <a:rPr lang="sk-SK" sz="1400" dirty="0">
                <a:solidFill>
                  <a:prstClr val="black"/>
                </a:solidFill>
              </a:rPr>
              <a:t>systému pravidelného poradenstva a zvyšovania </a:t>
            </a:r>
            <a:r>
              <a:rPr lang="sk-SK" sz="1400" dirty="0" smtClean="0">
                <a:solidFill>
                  <a:prstClr val="black"/>
                </a:solidFill>
              </a:rPr>
              <a:t>informovanosti</a:t>
            </a:r>
            <a:endParaRPr lang="sk-SK" sz="1400" dirty="0">
              <a:solidFill>
                <a:prstClr val="black"/>
              </a:solidFill>
            </a:endParaRPr>
          </a:p>
          <a:p>
            <a:pPr marL="0" lvl="0" indent="0">
              <a:buNone/>
            </a:pPr>
            <a:r>
              <a:rPr lang="sk-SK" sz="1400" dirty="0" smtClean="0">
                <a:solidFill>
                  <a:prstClr val="black"/>
                </a:solidFill>
              </a:rPr>
              <a:t>F.  Rozšírenie </a:t>
            </a:r>
            <a:r>
              <a:rPr lang="sk-SK" sz="1400" dirty="0">
                <a:solidFill>
                  <a:prstClr val="black"/>
                </a:solidFill>
              </a:rPr>
              <a:t>monitorovania energetickej efektívnosti, využívania OZE a i. 	</a:t>
            </a:r>
            <a:endParaRPr lang="sk-SK" sz="1400" dirty="0" smtClean="0">
              <a:solidFill>
                <a:prstClr val="black"/>
              </a:solidFill>
            </a:endParaRPr>
          </a:p>
          <a:p>
            <a:pPr marL="0" lvl="0" indent="0">
              <a:buNone/>
            </a:pPr>
            <a:endParaRPr lang="sk-SK" sz="1400" b="1" dirty="0" smtClean="0">
              <a:solidFill>
                <a:prstClr val="black"/>
              </a:solidFill>
            </a:endParaRPr>
          </a:p>
          <a:p>
            <a:pPr lvl="0">
              <a:buFont typeface="+mj-lt"/>
              <a:buAutoNum type="alphaUcPeriod"/>
            </a:pPr>
            <a:endParaRPr lang="sk-SK" sz="1400" dirty="0">
              <a:solidFill>
                <a:prstClr val="black"/>
              </a:solidFill>
            </a:endParaRPr>
          </a:p>
          <a:p>
            <a:pPr marL="0" lvl="0" indent="0">
              <a:buNone/>
            </a:pPr>
            <a:endParaRPr lang="sk-SK" sz="1400" dirty="0">
              <a:solidFill>
                <a:prstClr val="black"/>
              </a:solidFill>
            </a:endParaRPr>
          </a:p>
          <a:p>
            <a:pPr marL="0" lvl="0" indent="0">
              <a:buNone/>
            </a:pPr>
            <a:endParaRPr lang="sk-SK" sz="1400" dirty="0">
              <a:solidFill>
                <a:prstClr val="black"/>
              </a:solidFill>
            </a:endParaRPr>
          </a:p>
          <a:p>
            <a:pPr marL="0" indent="0">
              <a:buNone/>
            </a:pPr>
            <a:r>
              <a:rPr lang="sk-SK" sz="1200" dirty="0" smtClean="0">
                <a:ln w="0"/>
                <a:solidFill>
                  <a:srgbClr val="448CCA"/>
                </a:solidFill>
                <a:cs typeface="Arial"/>
              </a:rPr>
              <a:t>			</a:t>
            </a:r>
          </a:p>
          <a:p>
            <a:pPr marL="0" indent="0">
              <a:buNone/>
            </a:pPr>
            <a:r>
              <a:rPr lang="sk-SK" sz="1800" dirty="0">
                <a:ln w="0"/>
                <a:solidFill>
                  <a:srgbClr val="448CCA"/>
                </a:solidFill>
                <a:cs typeface="Arial"/>
              </a:rPr>
              <a:t>	</a:t>
            </a:r>
            <a:r>
              <a:rPr lang="sk-SK" sz="1800" dirty="0" smtClean="0">
                <a:ln w="0"/>
                <a:solidFill>
                  <a:srgbClr val="448CCA"/>
                </a:solidFill>
                <a:cs typeface="Arial"/>
              </a:rPr>
              <a:t>			</a:t>
            </a:r>
            <a:endParaRPr lang="sk-SK" b="1" dirty="0" smtClean="0">
              <a:ln w="0"/>
              <a:solidFill>
                <a:schemeClr val="bg1">
                  <a:lumMod val="50000"/>
                </a:schemeClr>
              </a:solidFill>
              <a:effectLst>
                <a:outerShdw blurRad="38100" dist="38100" dir="2700000" algn="tl">
                  <a:srgbClr val="000000">
                    <a:alpha val="43137"/>
                  </a:srgbClr>
                </a:outerShdw>
              </a:effectLst>
              <a:cs typeface="Arial"/>
            </a:endParaRPr>
          </a:p>
        </p:txBody>
      </p:sp>
      <p:sp>
        <p:nvSpPr>
          <p:cNvPr id="4" name="Zástupný symbol čísla snímky 3"/>
          <p:cNvSpPr>
            <a:spLocks noGrp="1"/>
          </p:cNvSpPr>
          <p:nvPr>
            <p:ph type="sldNum" sz="quarter" idx="12"/>
          </p:nvPr>
        </p:nvSpPr>
        <p:spPr/>
        <p:txBody>
          <a:bodyPr/>
          <a:lstStyle/>
          <a:p>
            <a:fld id="{8EF97D0C-7238-4109-A26B-BD75EB33D0D4}" type="slidenum">
              <a:rPr lang="sk-SK" smtClean="0">
                <a:solidFill>
                  <a:prstClr val="white"/>
                </a:solidFill>
              </a:rPr>
              <a:pPr/>
              <a:t>71</a:t>
            </a:fld>
            <a:endParaRPr lang="sk-SK" dirty="0">
              <a:solidFill>
                <a:prstClr val="white"/>
              </a:solidFill>
            </a:endParaRPr>
          </a:p>
        </p:txBody>
      </p:sp>
      <p:sp>
        <p:nvSpPr>
          <p:cNvPr id="7" name="Zaoblený obdĺžnik 6"/>
          <p:cNvSpPr/>
          <p:nvPr/>
        </p:nvSpPr>
        <p:spPr>
          <a:xfrm>
            <a:off x="179512" y="5229200"/>
            <a:ext cx="6120680" cy="1036275"/>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 name="BlokTextu 8"/>
          <p:cNvSpPr txBox="1"/>
          <p:nvPr/>
        </p:nvSpPr>
        <p:spPr>
          <a:xfrm>
            <a:off x="6359014" y="5435932"/>
            <a:ext cx="2784986" cy="369332"/>
          </a:xfrm>
          <a:prstGeom prst="rect">
            <a:avLst/>
          </a:prstGeom>
          <a:noFill/>
        </p:spPr>
        <p:txBody>
          <a:bodyPr wrap="square" rtlCol="0">
            <a:spAutoFit/>
          </a:bodyPr>
          <a:lstStyle/>
          <a:p>
            <a:r>
              <a:rPr lang="sk-SK" dirty="0" smtClean="0">
                <a:solidFill>
                  <a:srgbClr val="0070C0"/>
                </a:solidFill>
              </a:rPr>
              <a:t>Národné projekty SIEA</a:t>
            </a:r>
          </a:p>
        </p:txBody>
      </p:sp>
      <p:sp>
        <p:nvSpPr>
          <p:cNvPr id="5" name="Obdĺžnik 4"/>
          <p:cNvSpPr/>
          <p:nvPr/>
        </p:nvSpPr>
        <p:spPr>
          <a:xfrm>
            <a:off x="6359014" y="3933056"/>
            <a:ext cx="2605474" cy="1255728"/>
          </a:xfrm>
          <a:prstGeom prst="rect">
            <a:avLst/>
          </a:prstGeom>
        </p:spPr>
        <p:txBody>
          <a:bodyPr wrap="square">
            <a:spAutoFit/>
          </a:bodyPr>
          <a:lstStyle/>
          <a:p>
            <a:pPr lvl="0">
              <a:spcBef>
                <a:spcPct val="20000"/>
              </a:spcBef>
            </a:pPr>
            <a:r>
              <a:rPr lang="sk-SK" sz="1400" b="1" dirty="0">
                <a:solidFill>
                  <a:prstClr val="black"/>
                </a:solidFill>
              </a:rPr>
              <a:t>Oprávnení </a:t>
            </a:r>
            <a:r>
              <a:rPr lang="sk-SK" sz="1400" b="1" dirty="0" smtClean="0">
                <a:solidFill>
                  <a:prstClr val="black"/>
                </a:solidFill>
              </a:rPr>
              <a:t>prijímatelia</a:t>
            </a:r>
          </a:p>
          <a:p>
            <a:pPr lvl="0">
              <a:spcBef>
                <a:spcPct val="20000"/>
              </a:spcBef>
            </a:pPr>
            <a:r>
              <a:rPr lang="sk-SK" sz="1400" b="1" dirty="0" smtClean="0">
                <a:solidFill>
                  <a:prstClr val="black"/>
                </a:solidFill>
              </a:rPr>
              <a:t>(podľa typu aktivity) </a:t>
            </a:r>
          </a:p>
          <a:p>
            <a:pPr lvl="0">
              <a:spcBef>
                <a:spcPct val="20000"/>
              </a:spcBef>
            </a:pPr>
            <a:r>
              <a:rPr lang="sk-SK" sz="1400" dirty="0">
                <a:solidFill>
                  <a:prstClr val="black"/>
                </a:solidFill>
              </a:rPr>
              <a:t>s</a:t>
            </a:r>
            <a:r>
              <a:rPr lang="sk-SK" sz="1400" dirty="0" smtClean="0">
                <a:solidFill>
                  <a:prstClr val="black"/>
                </a:solidFill>
              </a:rPr>
              <a:t>ubjekty územnej </a:t>
            </a:r>
            <a:r>
              <a:rPr lang="sk-SK" sz="1400" dirty="0">
                <a:solidFill>
                  <a:prstClr val="black"/>
                </a:solidFill>
              </a:rPr>
              <a:t>samosprávy, </a:t>
            </a:r>
            <a:r>
              <a:rPr lang="sk-SK" sz="1400" dirty="0" err="1" smtClean="0">
                <a:solidFill>
                  <a:prstClr val="black"/>
                </a:solidFill>
              </a:rPr>
              <a:t>n.o</a:t>
            </a:r>
            <a:r>
              <a:rPr lang="sk-SK" sz="1400" dirty="0" smtClean="0">
                <a:solidFill>
                  <a:prstClr val="black"/>
                </a:solidFill>
              </a:rPr>
              <a:t>. (+ subjekty ústrednej správy v prípade aktivít B a C)</a:t>
            </a:r>
            <a:endParaRPr lang="sk-SK" sz="1400" dirty="0">
              <a:ln w="0"/>
              <a:solidFill>
                <a:prstClr val="black"/>
              </a:solidFill>
              <a:cs typeface="Arial"/>
            </a:endParaRPr>
          </a:p>
        </p:txBody>
      </p:sp>
    </p:spTree>
    <p:extLst>
      <p:ext uri="{BB962C8B-B14F-4D97-AF65-F5344CB8AC3E}">
        <p14:creationId xmlns:p14="http://schemas.microsoft.com/office/powerpoint/2010/main" val="332132975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čísla snímky 3"/>
          <p:cNvSpPr>
            <a:spLocks noGrp="1"/>
          </p:cNvSpPr>
          <p:nvPr>
            <p:ph type="sldNum" sz="quarter" idx="12"/>
          </p:nvPr>
        </p:nvSpPr>
        <p:spPr/>
        <p:txBody>
          <a:bodyPr/>
          <a:lstStyle/>
          <a:p>
            <a:fld id="{8EF97D0C-7238-4109-A26B-BD75EB33D0D4}" type="slidenum">
              <a:rPr lang="sk-SK" smtClean="0">
                <a:solidFill>
                  <a:prstClr val="white"/>
                </a:solidFill>
              </a:rPr>
              <a:pPr/>
              <a:t>72</a:t>
            </a:fld>
            <a:endParaRPr lang="sk-SK" dirty="0">
              <a:solidFill>
                <a:prstClr val="white"/>
              </a:solidFill>
            </a:endParaRPr>
          </a:p>
        </p:txBody>
      </p:sp>
      <p:sp>
        <p:nvSpPr>
          <p:cNvPr id="2" name="Obdĺžnik 1"/>
          <p:cNvSpPr/>
          <p:nvPr/>
        </p:nvSpPr>
        <p:spPr>
          <a:xfrm>
            <a:off x="296106" y="1268760"/>
            <a:ext cx="8236334" cy="5139869"/>
          </a:xfrm>
          <a:prstGeom prst="rect">
            <a:avLst/>
          </a:prstGeom>
        </p:spPr>
        <p:txBody>
          <a:bodyPr wrap="square">
            <a:spAutoFit/>
          </a:bodyPr>
          <a:lstStyle/>
          <a:p>
            <a:r>
              <a:rPr lang="sk-SK" b="1" cap="all" dirty="0">
                <a:ln w="0"/>
                <a:solidFill>
                  <a:prstClr val="black"/>
                </a:solidFill>
                <a:cs typeface="Arial"/>
              </a:rPr>
              <a:t>Investičná priorita </a:t>
            </a:r>
            <a:r>
              <a:rPr lang="sk-SK" b="1" cap="all" dirty="0" smtClean="0">
                <a:ln w="0"/>
                <a:solidFill>
                  <a:prstClr val="black"/>
                </a:solidFill>
                <a:cs typeface="Arial"/>
              </a:rPr>
              <a:t>4.4</a:t>
            </a:r>
            <a:endParaRPr lang="sk-SK" b="1" cap="all" dirty="0">
              <a:ln w="0"/>
              <a:solidFill>
                <a:prstClr val="black"/>
              </a:solidFill>
              <a:cs typeface="Arial"/>
            </a:endParaRPr>
          </a:p>
          <a:p>
            <a:endParaRPr lang="sk-SK" sz="800" b="1" dirty="0">
              <a:solidFill>
                <a:srgbClr val="00B050"/>
              </a:solidFill>
            </a:endParaRPr>
          </a:p>
          <a:p>
            <a:pPr marL="342900" indent="-342900">
              <a:buFont typeface="+mj-lt"/>
              <a:buAutoNum type="alphaUcPeriod"/>
            </a:pPr>
            <a:r>
              <a:rPr lang="sk-SK" sz="1600" b="1" cap="all" dirty="0" smtClean="0">
                <a:solidFill>
                  <a:srgbClr val="448CCA"/>
                </a:solidFill>
              </a:rPr>
              <a:t>Vypracovanie </a:t>
            </a:r>
            <a:r>
              <a:rPr lang="sk-SK" sz="1600" b="1" cap="all" dirty="0">
                <a:solidFill>
                  <a:srgbClr val="448CCA"/>
                </a:solidFill>
              </a:rPr>
              <a:t>a implementácia </a:t>
            </a:r>
            <a:r>
              <a:rPr lang="sk-SK" sz="1600" b="1" cap="all" dirty="0" err="1">
                <a:solidFill>
                  <a:srgbClr val="448CCA"/>
                </a:solidFill>
              </a:rPr>
              <a:t>nízkouhlíkových</a:t>
            </a:r>
            <a:r>
              <a:rPr lang="sk-SK" sz="1600" b="1" cap="all" dirty="0">
                <a:solidFill>
                  <a:srgbClr val="448CCA"/>
                </a:solidFill>
              </a:rPr>
              <a:t> stratégií pre všetky typy území, najmä pre mestské oblasti vrátane aktualizácie a implementácie koncepcií rozvoja obcí v oblasti tepelnej energetiky</a:t>
            </a:r>
            <a:r>
              <a:rPr lang="sk-SK" sz="1400" b="1" dirty="0" smtClean="0">
                <a:solidFill>
                  <a:srgbClr val="55B848"/>
                </a:solidFill>
              </a:rPr>
              <a:t>        </a:t>
            </a:r>
          </a:p>
          <a:p>
            <a:r>
              <a:rPr lang="sk-SK" sz="1400" b="1" dirty="0">
                <a:ln w="0"/>
                <a:solidFill>
                  <a:srgbClr val="55B848"/>
                </a:solidFill>
                <a:cs typeface="Arial"/>
              </a:rPr>
              <a:t> </a:t>
            </a:r>
            <a:r>
              <a:rPr lang="sk-SK" sz="1400" b="1" dirty="0" smtClean="0">
                <a:ln w="0"/>
                <a:solidFill>
                  <a:srgbClr val="55B848"/>
                </a:solidFill>
                <a:cs typeface="Arial"/>
              </a:rPr>
              <a:t>        </a:t>
            </a:r>
            <a:r>
              <a:rPr lang="sk-SK" sz="1600" b="1" dirty="0" smtClean="0">
                <a:ln w="0"/>
                <a:solidFill>
                  <a:srgbClr val="55B848"/>
                </a:solidFill>
                <a:cs typeface="Arial"/>
              </a:rPr>
              <a:t>→ 10 </a:t>
            </a:r>
            <a:r>
              <a:rPr lang="sk-SK" sz="1600" b="1" dirty="0">
                <a:ln w="0"/>
                <a:solidFill>
                  <a:srgbClr val="55B848"/>
                </a:solidFill>
                <a:cs typeface="Arial"/>
              </a:rPr>
              <a:t>mil. €</a:t>
            </a:r>
          </a:p>
          <a:p>
            <a:endParaRPr lang="sk-SK" sz="1400" b="1" dirty="0" smtClean="0">
              <a:solidFill>
                <a:srgbClr val="00B050"/>
              </a:solidFill>
            </a:endParaRPr>
          </a:p>
          <a:p>
            <a:r>
              <a:rPr lang="sk-SK" sz="1600" b="1" u="sng" dirty="0" smtClean="0">
                <a:solidFill>
                  <a:prstClr val="black"/>
                </a:solidFill>
              </a:rPr>
              <a:t>Podporované opatrenia/ aktivity</a:t>
            </a:r>
            <a:endParaRPr lang="sk-SK" sz="1600" b="1" u="sng" dirty="0">
              <a:solidFill>
                <a:prstClr val="black"/>
              </a:solidFill>
            </a:endParaRPr>
          </a:p>
          <a:p>
            <a:pPr marL="285750" indent="-285750">
              <a:buFont typeface="Arial" panose="020B0604020202020204" pitchFamily="34" charset="0"/>
              <a:buChar char="•"/>
            </a:pPr>
            <a:r>
              <a:rPr lang="sk-SK" sz="1600" dirty="0"/>
              <a:t>vypracovanie a implementácia regionálnych a </a:t>
            </a:r>
            <a:r>
              <a:rPr lang="sk-SK" sz="1600" dirty="0" smtClean="0"/>
              <a:t>lokálnych </a:t>
            </a:r>
            <a:r>
              <a:rPr lang="sk-SK" sz="1600" dirty="0" err="1" smtClean="0"/>
              <a:t>nízkouhlíkových</a:t>
            </a:r>
            <a:r>
              <a:rPr lang="sk-SK" sz="1600" dirty="0" smtClean="0"/>
              <a:t> </a:t>
            </a:r>
            <a:r>
              <a:rPr lang="sk-SK" sz="1600" dirty="0"/>
              <a:t>stratégií alebo ich č</a:t>
            </a:r>
            <a:r>
              <a:rPr lang="sk-SK" sz="1600" dirty="0" smtClean="0"/>
              <a:t>astí </a:t>
            </a:r>
            <a:r>
              <a:rPr lang="sk-SK" sz="1600" dirty="0"/>
              <a:t>s </a:t>
            </a:r>
            <a:r>
              <a:rPr lang="sk-SK" sz="1600" b="1" dirty="0"/>
              <a:t>posúdením </a:t>
            </a:r>
            <a:r>
              <a:rPr lang="sk-SK" sz="1600" b="1" dirty="0" smtClean="0"/>
              <a:t>stavu zásobovania </a:t>
            </a:r>
            <a:r>
              <a:rPr lang="sk-SK" sz="1600" b="1" dirty="0"/>
              <a:t>všetkými dostupnými formami </a:t>
            </a:r>
            <a:r>
              <a:rPr lang="sk-SK" sz="1600" b="1" dirty="0" smtClean="0"/>
              <a:t>využiteľnej </a:t>
            </a:r>
            <a:r>
              <a:rPr lang="sk-SK" sz="1600" b="1" dirty="0"/>
              <a:t>energie</a:t>
            </a:r>
            <a:r>
              <a:rPr lang="sk-SK" sz="1600" dirty="0" smtClean="0"/>
              <a:t>, vrátane </a:t>
            </a:r>
            <a:r>
              <a:rPr lang="sk-SK" sz="1600" dirty="0"/>
              <a:t>energie používanej v </a:t>
            </a:r>
            <a:r>
              <a:rPr lang="sk-SK" sz="1600" dirty="0" smtClean="0"/>
              <a:t>doprave,</a:t>
            </a:r>
            <a:endParaRPr lang="sk-SK" sz="1600" dirty="0"/>
          </a:p>
          <a:p>
            <a:pPr marL="285750" indent="-285750">
              <a:buFont typeface="Arial" panose="020B0604020202020204" pitchFamily="34" charset="0"/>
              <a:buChar char="•"/>
            </a:pPr>
            <a:r>
              <a:rPr lang="pl-PL" sz="1600" dirty="0" smtClean="0"/>
              <a:t>ak </a:t>
            </a:r>
            <a:r>
              <a:rPr lang="pl-PL" sz="1600" dirty="0"/>
              <a:t>je v predmetnej lokalite </a:t>
            </a:r>
            <a:r>
              <a:rPr lang="pl-PL" sz="1600" b="1" dirty="0"/>
              <a:t>systém </a:t>
            </a:r>
            <a:r>
              <a:rPr lang="sk-SK" sz="1600" b="1" dirty="0" smtClean="0"/>
              <a:t>CZT</a:t>
            </a:r>
            <a:r>
              <a:rPr lang="sk-SK" sz="1600" dirty="0" smtClean="0"/>
              <a:t>, neoddeliteľnou súčasťou </a:t>
            </a:r>
            <a:r>
              <a:rPr lang="sk-SK" sz="1600" dirty="0" err="1" smtClean="0"/>
              <a:t>nízkouhlíkovej</a:t>
            </a:r>
            <a:r>
              <a:rPr lang="sk-SK" sz="1600" dirty="0" smtClean="0"/>
              <a:t> </a:t>
            </a:r>
            <a:r>
              <a:rPr lang="sk-SK" sz="1600" dirty="0"/>
              <a:t>stratégie </a:t>
            </a:r>
            <a:r>
              <a:rPr lang="sk-SK" sz="1600" dirty="0" smtClean="0"/>
              <a:t>musí byť aj </a:t>
            </a:r>
            <a:r>
              <a:rPr lang="sk-SK" sz="1600" b="1" dirty="0"/>
              <a:t>aktualizácia koncepcie rozvoja </a:t>
            </a:r>
            <a:r>
              <a:rPr lang="sk-SK" sz="1600" b="1" dirty="0" smtClean="0"/>
              <a:t>obce v </a:t>
            </a:r>
            <a:r>
              <a:rPr lang="sk-SK" sz="1600" b="1" dirty="0"/>
              <a:t>oblasti tepelnej </a:t>
            </a:r>
            <a:r>
              <a:rPr lang="sk-SK" sz="1600" b="1" dirty="0" smtClean="0"/>
              <a:t>energetiky,</a:t>
            </a:r>
          </a:p>
          <a:p>
            <a:pPr marL="285750" indent="-285750">
              <a:buFont typeface="Arial" panose="020B0604020202020204" pitchFamily="34" charset="0"/>
              <a:buChar char="•"/>
            </a:pPr>
            <a:endParaRPr lang="sk-SK" sz="800" b="1" dirty="0" smtClean="0"/>
          </a:p>
          <a:p>
            <a:pPr marL="285750" indent="-285750">
              <a:buFont typeface="Arial" panose="020B0604020202020204" pitchFamily="34" charset="0"/>
              <a:buChar char="•"/>
            </a:pPr>
            <a:r>
              <a:rPr lang="sk-SK" sz="1400" dirty="0" smtClean="0"/>
              <a:t>príprava </a:t>
            </a:r>
            <a:r>
              <a:rPr lang="sk-SK" sz="1400" dirty="0"/>
              <a:t>konkrétnych </a:t>
            </a:r>
            <a:r>
              <a:rPr lang="sk-SK" sz="1400" dirty="0" smtClean="0"/>
              <a:t>projektov </a:t>
            </a:r>
            <a:r>
              <a:rPr lang="sk-SK" sz="1400" dirty="0" err="1" smtClean="0"/>
              <a:t>nízkouhlíkových</a:t>
            </a:r>
            <a:r>
              <a:rPr lang="sk-SK" sz="1400" dirty="0" smtClean="0"/>
              <a:t> </a:t>
            </a:r>
            <a:r>
              <a:rPr lang="sk-SK" sz="1400" dirty="0"/>
              <a:t>opatrení na </a:t>
            </a:r>
            <a:r>
              <a:rPr lang="sk-SK" sz="1400" u="sng" dirty="0"/>
              <a:t>financovanie z </a:t>
            </a:r>
            <a:r>
              <a:rPr lang="sk-SK" sz="1400" u="sng" dirty="0" smtClean="0"/>
              <a:t>vlastných rozpočtových </a:t>
            </a:r>
            <a:r>
              <a:rPr lang="sk-SK" sz="1400" u="sng" dirty="0"/>
              <a:t>prostriedkov alebo z dostupných </a:t>
            </a:r>
            <a:r>
              <a:rPr lang="sk-SK" sz="1400" u="sng" dirty="0" smtClean="0"/>
              <a:t>dotačných </a:t>
            </a:r>
            <a:r>
              <a:rPr lang="pl-PL" sz="1400" u="sng" dirty="0" smtClean="0"/>
              <a:t>programov</a:t>
            </a:r>
            <a:r>
              <a:rPr lang="pl-PL" sz="1400" dirty="0"/>
              <a:t>, ale len </a:t>
            </a:r>
            <a:r>
              <a:rPr lang="pl-PL" sz="1400" dirty="0" smtClean="0"/>
              <a:t>v prípade projektov, ktoré </a:t>
            </a:r>
            <a:r>
              <a:rPr lang="sk-SK" sz="1400" dirty="0" smtClean="0"/>
              <a:t>priamo </a:t>
            </a:r>
            <a:r>
              <a:rPr lang="sk-SK" sz="1400" dirty="0"/>
              <a:t>prispievajú k plneniu </a:t>
            </a:r>
            <a:r>
              <a:rPr lang="sk-SK" sz="1400" dirty="0" smtClean="0"/>
              <a:t>cieľov </a:t>
            </a:r>
            <a:r>
              <a:rPr lang="sk-SK" sz="1400" dirty="0"/>
              <a:t>uvedených v </a:t>
            </a:r>
            <a:r>
              <a:rPr lang="sk-SK" sz="1400" dirty="0" smtClean="0"/>
              <a:t>stratégii,</a:t>
            </a:r>
          </a:p>
          <a:p>
            <a:endParaRPr lang="sk-SK" sz="1400" dirty="0" smtClean="0"/>
          </a:p>
          <a:p>
            <a:endParaRPr lang="sk-SK" sz="1400" dirty="0" smtClean="0"/>
          </a:p>
          <a:p>
            <a:pPr marL="285750" indent="-285750">
              <a:buFont typeface="Arial" panose="020B0604020202020204" pitchFamily="34" charset="0"/>
              <a:buChar char="•"/>
            </a:pPr>
            <a:endParaRPr lang="pl-PL" sz="1400" dirty="0" smtClean="0"/>
          </a:p>
          <a:p>
            <a:pPr marL="285750" indent="-285750">
              <a:buFont typeface="Arial" panose="020B0604020202020204" pitchFamily="34" charset="0"/>
              <a:buChar char="•"/>
            </a:pPr>
            <a:r>
              <a:rPr lang="pl-PL" sz="1400" dirty="0" smtClean="0"/>
              <a:t>vytvorenie </a:t>
            </a:r>
            <a:r>
              <a:rPr lang="pl-PL" sz="1400" dirty="0"/>
              <a:t>pracovných miest </a:t>
            </a:r>
            <a:r>
              <a:rPr lang="pl-PL" sz="1400" dirty="0" smtClean="0"/>
              <a:t>na </a:t>
            </a:r>
            <a:r>
              <a:rPr lang="sk-SK" sz="1400" dirty="0" smtClean="0"/>
              <a:t>koordináciu </a:t>
            </a:r>
            <a:r>
              <a:rPr lang="sk-SK" sz="1400" dirty="0"/>
              <a:t>prípravy projektov zo schválených stratégií, </a:t>
            </a:r>
            <a:r>
              <a:rPr lang="sk-SK" sz="1400" dirty="0" smtClean="0"/>
              <a:t>pričom </a:t>
            </a:r>
            <a:r>
              <a:rPr lang="sk-SK" sz="1400" u="sng" dirty="0" smtClean="0"/>
              <a:t>počet </a:t>
            </a:r>
            <a:r>
              <a:rPr lang="sk-SK" sz="1400" u="sng" dirty="0"/>
              <a:t>pracovných miest bude priamo </a:t>
            </a:r>
            <a:r>
              <a:rPr lang="sk-SK" sz="1400" u="sng" dirty="0" smtClean="0"/>
              <a:t>súvisieť </a:t>
            </a:r>
            <a:r>
              <a:rPr lang="sk-SK" sz="1400" u="sng" dirty="0"/>
              <a:t>s </a:t>
            </a:r>
            <a:r>
              <a:rPr lang="sk-SK" sz="1400" u="sng" dirty="0" smtClean="0"/>
              <a:t>počtom a </a:t>
            </a:r>
            <a:r>
              <a:rPr lang="sk-SK" sz="1400" u="sng" dirty="0"/>
              <a:t>rozsahom pripravovaných a realizovaných </a:t>
            </a:r>
            <a:r>
              <a:rPr lang="sk-SK" sz="1400" u="sng" dirty="0" smtClean="0"/>
              <a:t>projektov.</a:t>
            </a:r>
          </a:p>
        </p:txBody>
      </p:sp>
      <p:sp>
        <p:nvSpPr>
          <p:cNvPr id="3" name="Šípka dolu 2"/>
          <p:cNvSpPr/>
          <p:nvPr/>
        </p:nvSpPr>
        <p:spPr>
          <a:xfrm>
            <a:off x="3635896" y="5229200"/>
            <a:ext cx="36004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264608837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čísla snímky 3"/>
          <p:cNvSpPr>
            <a:spLocks noGrp="1"/>
          </p:cNvSpPr>
          <p:nvPr>
            <p:ph type="sldNum" sz="quarter" idx="12"/>
          </p:nvPr>
        </p:nvSpPr>
        <p:spPr/>
        <p:txBody>
          <a:bodyPr/>
          <a:lstStyle/>
          <a:p>
            <a:fld id="{8EF97D0C-7238-4109-A26B-BD75EB33D0D4}" type="slidenum">
              <a:rPr lang="sk-SK" smtClean="0">
                <a:solidFill>
                  <a:prstClr val="white"/>
                </a:solidFill>
              </a:rPr>
              <a:pPr/>
              <a:t>73</a:t>
            </a:fld>
            <a:endParaRPr lang="sk-SK" dirty="0">
              <a:solidFill>
                <a:prstClr val="white"/>
              </a:solidFill>
            </a:endParaRPr>
          </a:p>
        </p:txBody>
      </p:sp>
      <p:sp>
        <p:nvSpPr>
          <p:cNvPr id="2" name="Obdĺžnik 1"/>
          <p:cNvSpPr/>
          <p:nvPr/>
        </p:nvSpPr>
        <p:spPr>
          <a:xfrm>
            <a:off x="296106" y="1333212"/>
            <a:ext cx="8236334" cy="4832092"/>
          </a:xfrm>
          <a:prstGeom prst="rect">
            <a:avLst/>
          </a:prstGeom>
        </p:spPr>
        <p:txBody>
          <a:bodyPr wrap="square">
            <a:spAutoFit/>
          </a:bodyPr>
          <a:lstStyle/>
          <a:p>
            <a:r>
              <a:rPr lang="sk-SK" b="1" cap="all" dirty="0">
                <a:ln w="0"/>
                <a:solidFill>
                  <a:prstClr val="black"/>
                </a:solidFill>
                <a:cs typeface="Arial"/>
              </a:rPr>
              <a:t>Investičná priorita </a:t>
            </a:r>
            <a:r>
              <a:rPr lang="sk-SK" b="1" cap="all" dirty="0" smtClean="0">
                <a:ln w="0"/>
                <a:solidFill>
                  <a:prstClr val="black"/>
                </a:solidFill>
                <a:cs typeface="Arial"/>
              </a:rPr>
              <a:t>4.4</a:t>
            </a:r>
            <a:endParaRPr lang="sk-SK" b="1" cap="all" dirty="0">
              <a:ln w="0"/>
              <a:solidFill>
                <a:prstClr val="black"/>
              </a:solidFill>
              <a:cs typeface="Arial"/>
            </a:endParaRPr>
          </a:p>
          <a:p>
            <a:endParaRPr lang="sk-SK" sz="800" b="1" dirty="0">
              <a:solidFill>
                <a:srgbClr val="00B050"/>
              </a:solidFill>
            </a:endParaRPr>
          </a:p>
          <a:p>
            <a:pPr marL="342900" indent="-342900">
              <a:buFont typeface="+mj-lt"/>
              <a:buAutoNum type="alphaUcPeriod"/>
            </a:pPr>
            <a:r>
              <a:rPr lang="sk-SK" sz="1600" b="1" cap="all" dirty="0" smtClean="0">
                <a:solidFill>
                  <a:srgbClr val="448CCA"/>
                </a:solidFill>
              </a:rPr>
              <a:t>Vypracovanie </a:t>
            </a:r>
            <a:r>
              <a:rPr lang="sk-SK" sz="1600" b="1" cap="all" dirty="0">
                <a:solidFill>
                  <a:srgbClr val="448CCA"/>
                </a:solidFill>
              </a:rPr>
              <a:t>a implementácia </a:t>
            </a:r>
            <a:r>
              <a:rPr lang="sk-SK" sz="1600" b="1" cap="all" dirty="0" err="1">
                <a:solidFill>
                  <a:srgbClr val="448CCA"/>
                </a:solidFill>
              </a:rPr>
              <a:t>nízkouhlíkových</a:t>
            </a:r>
            <a:r>
              <a:rPr lang="sk-SK" sz="1600" b="1" cap="all" dirty="0">
                <a:solidFill>
                  <a:srgbClr val="448CCA"/>
                </a:solidFill>
              </a:rPr>
              <a:t> stratégií pre všetky typy území, najmä pre mestské oblasti vrátane aktualizácie a implementácie koncepcií rozvoja obcí v oblasti tepelnej energetiky</a:t>
            </a:r>
            <a:r>
              <a:rPr lang="sk-SK" sz="1400" b="1" dirty="0" smtClean="0">
                <a:solidFill>
                  <a:srgbClr val="55B848"/>
                </a:solidFill>
              </a:rPr>
              <a:t>        </a:t>
            </a:r>
          </a:p>
          <a:p>
            <a:r>
              <a:rPr lang="sk-SK" sz="1400" b="1" dirty="0">
                <a:ln w="0"/>
                <a:solidFill>
                  <a:srgbClr val="55B848"/>
                </a:solidFill>
                <a:cs typeface="Arial"/>
              </a:rPr>
              <a:t> </a:t>
            </a:r>
            <a:r>
              <a:rPr lang="sk-SK" sz="1400" b="1" dirty="0" smtClean="0">
                <a:ln w="0"/>
                <a:solidFill>
                  <a:srgbClr val="55B848"/>
                </a:solidFill>
                <a:cs typeface="Arial"/>
              </a:rPr>
              <a:t>        </a:t>
            </a:r>
            <a:endParaRPr lang="sk-SK" sz="1600" b="1" dirty="0">
              <a:ln w="0"/>
              <a:solidFill>
                <a:srgbClr val="55B848"/>
              </a:solidFill>
              <a:cs typeface="Arial"/>
            </a:endParaRPr>
          </a:p>
          <a:p>
            <a:endParaRPr lang="sk-SK" sz="1400" b="1" dirty="0" smtClean="0">
              <a:solidFill>
                <a:srgbClr val="00B050"/>
              </a:solidFill>
            </a:endParaRPr>
          </a:p>
          <a:p>
            <a:r>
              <a:rPr lang="sk-SK" sz="1600" b="1" u="sng" dirty="0" smtClean="0">
                <a:solidFill>
                  <a:prstClr val="black"/>
                </a:solidFill>
              </a:rPr>
              <a:t>Podmienky a princípy výberu projektov</a:t>
            </a:r>
            <a:endParaRPr lang="sk-SK" sz="1600" b="1" u="sng" dirty="0">
              <a:solidFill>
                <a:prstClr val="black"/>
              </a:solidFill>
            </a:endParaRPr>
          </a:p>
          <a:p>
            <a:pPr marL="285750" lvl="0" indent="-285750">
              <a:buFont typeface="Arial" panose="020B0604020202020204" pitchFamily="34" charset="0"/>
              <a:buChar char="•"/>
            </a:pPr>
            <a:r>
              <a:rPr lang="sk-SK" sz="1600" dirty="0"/>
              <a:t>zvýhodňované budú projekty, ktoré budú, v rámci navrhovaných </a:t>
            </a:r>
            <a:r>
              <a:rPr lang="sk-SK" sz="1600" dirty="0" err="1"/>
              <a:t>nízkouhlíkových</a:t>
            </a:r>
            <a:r>
              <a:rPr lang="sk-SK" sz="1600" dirty="0"/>
              <a:t> stratégií, zamerané na najlepšie využívanie lokálneho resp. regionálneho potenciálu </a:t>
            </a:r>
            <a:r>
              <a:rPr lang="sk-SK" sz="1600" dirty="0" err="1"/>
              <a:t>nízkouhlíkových</a:t>
            </a:r>
            <a:r>
              <a:rPr lang="sk-SK" sz="1600" dirty="0"/>
              <a:t> opatrení pri rešpektovaní ekonomickej </a:t>
            </a:r>
            <a:r>
              <a:rPr lang="sk-SK" sz="1600" dirty="0" smtClean="0"/>
              <a:t>rentability,</a:t>
            </a:r>
            <a:endParaRPr lang="sk-SK" sz="1600" dirty="0"/>
          </a:p>
          <a:p>
            <a:pPr marL="285750" lvl="0" indent="-285750">
              <a:buFont typeface="Arial" panose="020B0604020202020204" pitchFamily="34" charset="0"/>
              <a:buChar char="•"/>
            </a:pPr>
            <a:r>
              <a:rPr lang="sk-SK" sz="1600" dirty="0"/>
              <a:t>zvýhodňované budú projekty zamerané na </a:t>
            </a:r>
            <a:r>
              <a:rPr lang="sk-SK" sz="1600" b="1" dirty="0"/>
              <a:t>spoluprácu medzi viacerými subjektmi verejného alebo súkromného sektora pri riešení možností vytvorenia udržateľného energetického hospodárenia v „spádovej“ oblasti </a:t>
            </a:r>
            <a:r>
              <a:rPr lang="sk-SK" sz="1600" dirty="0"/>
              <a:t>(napr. využívanie odpadov a biomasy z obecných družstiev, súkromných farmárov, lesného odpadu a ich spracovanie a využitie v oblasti zásobovania energiou</a:t>
            </a:r>
            <a:r>
              <a:rPr lang="sk-SK" sz="1600" dirty="0" smtClean="0"/>
              <a:t>),</a:t>
            </a:r>
            <a:endParaRPr lang="sk-SK" sz="1600" dirty="0"/>
          </a:p>
          <a:p>
            <a:pPr marL="285750" indent="-285750">
              <a:buFont typeface="Arial" panose="020B0604020202020204" pitchFamily="34" charset="0"/>
              <a:buChar char="•"/>
            </a:pPr>
            <a:r>
              <a:rPr lang="sk-SK" sz="1600" dirty="0" smtClean="0"/>
              <a:t>zvýhodnené budú projekty</a:t>
            </a:r>
            <a:r>
              <a:rPr lang="sk-SK" sz="1600" dirty="0"/>
              <a:t>, ktoré v rámci navrhovaných </a:t>
            </a:r>
            <a:r>
              <a:rPr lang="sk-SK" sz="1600" dirty="0" err="1"/>
              <a:t>nízkouhlíkových</a:t>
            </a:r>
            <a:r>
              <a:rPr lang="sk-SK" sz="1600" dirty="0"/>
              <a:t> stratégií zohľadnia aj sprísnené opatrenia na zlepšenie kvality </a:t>
            </a:r>
            <a:r>
              <a:rPr lang="sk-SK" sz="1600" dirty="0" smtClean="0"/>
              <a:t>ovzdušia,</a:t>
            </a:r>
          </a:p>
          <a:p>
            <a:pPr marL="285750" indent="-285750">
              <a:buFont typeface="Arial" panose="020B0604020202020204" pitchFamily="34" charset="0"/>
              <a:buChar char="•"/>
            </a:pPr>
            <a:r>
              <a:rPr lang="sk-SK" sz="1600" dirty="0" smtClean="0">
                <a:solidFill>
                  <a:prstClr val="black"/>
                </a:solidFill>
              </a:rPr>
              <a:t>iné</a:t>
            </a:r>
            <a:r>
              <a:rPr lang="sk-SK" sz="1200" dirty="0" smtClean="0">
                <a:solidFill>
                  <a:prstClr val="black"/>
                </a:solidFill>
              </a:rPr>
              <a:t>...  (</a:t>
            </a:r>
            <a:r>
              <a:rPr lang="sk-SK" sz="1200" dirty="0">
                <a:solidFill>
                  <a:prstClr val="black"/>
                </a:solidFill>
              </a:rPr>
              <a:t>uvedené </a:t>
            </a:r>
            <a:r>
              <a:rPr lang="sk-SK" sz="1200" dirty="0" smtClean="0">
                <a:solidFill>
                  <a:prstClr val="black"/>
                </a:solidFill>
              </a:rPr>
              <a:t>vo </a:t>
            </a:r>
            <a:r>
              <a:rPr lang="sk-SK" sz="1200" dirty="0">
                <a:solidFill>
                  <a:prstClr val="black"/>
                </a:solidFill>
              </a:rPr>
              <a:t>výzve)</a:t>
            </a:r>
          </a:p>
          <a:p>
            <a:pPr marL="285750" indent="-285750">
              <a:buFont typeface="Arial" panose="020B0604020202020204" pitchFamily="34" charset="0"/>
              <a:buChar char="•"/>
            </a:pPr>
            <a:endParaRPr lang="sk-SK" sz="1400" b="1" dirty="0">
              <a:solidFill>
                <a:srgbClr val="00B050"/>
              </a:solidFill>
            </a:endParaRPr>
          </a:p>
        </p:txBody>
      </p:sp>
    </p:spTree>
    <p:extLst>
      <p:ext uri="{BB962C8B-B14F-4D97-AF65-F5344CB8AC3E}">
        <p14:creationId xmlns:p14="http://schemas.microsoft.com/office/powerpoint/2010/main" val="394889430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čísla snímky 3"/>
          <p:cNvSpPr>
            <a:spLocks noGrp="1"/>
          </p:cNvSpPr>
          <p:nvPr>
            <p:ph type="sldNum" sz="quarter" idx="12"/>
          </p:nvPr>
        </p:nvSpPr>
        <p:spPr/>
        <p:txBody>
          <a:bodyPr/>
          <a:lstStyle/>
          <a:p>
            <a:fld id="{8EF97D0C-7238-4109-A26B-BD75EB33D0D4}" type="slidenum">
              <a:rPr lang="sk-SK" smtClean="0">
                <a:solidFill>
                  <a:prstClr val="white"/>
                </a:solidFill>
              </a:rPr>
              <a:pPr/>
              <a:t>74</a:t>
            </a:fld>
            <a:endParaRPr lang="sk-SK" dirty="0">
              <a:solidFill>
                <a:prstClr val="white"/>
              </a:solidFill>
            </a:endParaRPr>
          </a:p>
        </p:txBody>
      </p:sp>
      <p:sp>
        <p:nvSpPr>
          <p:cNvPr id="2" name="Obdĺžnik 1"/>
          <p:cNvSpPr/>
          <p:nvPr/>
        </p:nvSpPr>
        <p:spPr>
          <a:xfrm>
            <a:off x="296106" y="1344825"/>
            <a:ext cx="8236334" cy="4493538"/>
          </a:xfrm>
          <a:prstGeom prst="rect">
            <a:avLst/>
          </a:prstGeom>
        </p:spPr>
        <p:txBody>
          <a:bodyPr wrap="square">
            <a:spAutoFit/>
          </a:bodyPr>
          <a:lstStyle/>
          <a:p>
            <a:r>
              <a:rPr lang="sk-SK" b="1" cap="all" dirty="0">
                <a:ln w="0"/>
                <a:solidFill>
                  <a:prstClr val="black"/>
                </a:solidFill>
                <a:cs typeface="Arial"/>
              </a:rPr>
              <a:t>Investičná priorita </a:t>
            </a:r>
            <a:r>
              <a:rPr lang="sk-SK" b="1" cap="all" dirty="0" smtClean="0">
                <a:ln w="0"/>
                <a:solidFill>
                  <a:prstClr val="black"/>
                </a:solidFill>
                <a:cs typeface="Arial"/>
              </a:rPr>
              <a:t>4.4</a:t>
            </a:r>
            <a:endParaRPr lang="sk-SK" b="1" cap="all" dirty="0">
              <a:ln w="0"/>
              <a:solidFill>
                <a:prstClr val="black"/>
              </a:solidFill>
              <a:cs typeface="Arial"/>
            </a:endParaRPr>
          </a:p>
          <a:p>
            <a:endParaRPr lang="sk-SK" sz="800" b="1" dirty="0">
              <a:solidFill>
                <a:srgbClr val="00B050"/>
              </a:solidFill>
            </a:endParaRPr>
          </a:p>
          <a:p>
            <a:pPr marL="342900" indent="-342900">
              <a:buAutoNum type="alphaUcPeriod" startAt="2"/>
            </a:pPr>
            <a:r>
              <a:rPr lang="sk-SK" sz="1600" b="1" cap="all" dirty="0" smtClean="0">
                <a:solidFill>
                  <a:srgbClr val="448CCA"/>
                </a:solidFill>
              </a:rPr>
              <a:t>Zavádzanie </a:t>
            </a:r>
            <a:r>
              <a:rPr lang="sk-SK" sz="1600" b="1" cap="all" dirty="0">
                <a:solidFill>
                  <a:srgbClr val="448CCA"/>
                </a:solidFill>
              </a:rPr>
              <a:t>systémov energetického a environmentálneho manažérstva </a:t>
            </a:r>
            <a:r>
              <a:rPr lang="sk-SK" sz="1600" b="1" cap="all" dirty="0" smtClean="0">
                <a:solidFill>
                  <a:srgbClr val="448CCA"/>
                </a:solidFill>
              </a:rPr>
              <a:t> </a:t>
            </a:r>
          </a:p>
          <a:p>
            <a:r>
              <a:rPr lang="sk-SK" sz="1600" b="1" cap="all" dirty="0">
                <a:solidFill>
                  <a:srgbClr val="448CCA"/>
                </a:solidFill>
              </a:rPr>
              <a:t> </a:t>
            </a:r>
            <a:r>
              <a:rPr lang="sk-SK" sz="1600" b="1" cap="all" dirty="0" smtClean="0">
                <a:solidFill>
                  <a:srgbClr val="448CCA"/>
                </a:solidFill>
              </a:rPr>
              <a:t>      vrátane </a:t>
            </a:r>
            <a:r>
              <a:rPr lang="sk-SK" sz="1600" b="1" cap="all" dirty="0">
                <a:solidFill>
                  <a:srgbClr val="448CCA"/>
                </a:solidFill>
              </a:rPr>
              <a:t>energetických auditov a schémy EÚ pre environmentálne </a:t>
            </a:r>
            <a:endParaRPr lang="sk-SK" sz="1600" b="1" cap="all" dirty="0" smtClean="0">
              <a:solidFill>
                <a:srgbClr val="448CCA"/>
              </a:solidFill>
            </a:endParaRPr>
          </a:p>
          <a:p>
            <a:r>
              <a:rPr lang="sk-SK" sz="1600" b="1" cap="all" dirty="0">
                <a:solidFill>
                  <a:srgbClr val="448CCA"/>
                </a:solidFill>
              </a:rPr>
              <a:t> </a:t>
            </a:r>
            <a:r>
              <a:rPr lang="sk-SK" sz="1600" b="1" cap="all" dirty="0" smtClean="0">
                <a:solidFill>
                  <a:srgbClr val="448CCA"/>
                </a:solidFill>
              </a:rPr>
              <a:t>      manažérstvo </a:t>
            </a:r>
            <a:r>
              <a:rPr lang="sk-SK" sz="1600" b="1" cap="all" dirty="0">
                <a:solidFill>
                  <a:srgbClr val="448CCA"/>
                </a:solidFill>
              </a:rPr>
              <a:t>a audit (EMAS</a:t>
            </a:r>
            <a:r>
              <a:rPr lang="sk-SK" sz="1600" b="1" cap="all" dirty="0" smtClean="0">
                <a:solidFill>
                  <a:srgbClr val="448CCA"/>
                </a:solidFill>
              </a:rPr>
              <a:t>)</a:t>
            </a:r>
          </a:p>
          <a:p>
            <a:r>
              <a:rPr lang="sk-SK" sz="1400" b="1" dirty="0" smtClean="0">
                <a:ln w="0"/>
                <a:solidFill>
                  <a:srgbClr val="55B848"/>
                </a:solidFill>
                <a:cs typeface="Arial"/>
              </a:rPr>
              <a:t>         </a:t>
            </a:r>
            <a:r>
              <a:rPr lang="sk-SK" sz="1600" b="1" dirty="0" smtClean="0">
                <a:ln w="0"/>
                <a:solidFill>
                  <a:srgbClr val="55B848"/>
                </a:solidFill>
                <a:cs typeface="Arial"/>
              </a:rPr>
              <a:t>→ </a:t>
            </a:r>
            <a:r>
              <a:rPr lang="sk-SK" sz="1600" b="1" dirty="0">
                <a:ln w="0"/>
                <a:solidFill>
                  <a:srgbClr val="55B848"/>
                </a:solidFill>
                <a:cs typeface="Arial"/>
              </a:rPr>
              <a:t>3</a:t>
            </a:r>
            <a:r>
              <a:rPr lang="sk-SK" sz="1600" b="1" dirty="0" smtClean="0">
                <a:ln w="0"/>
                <a:solidFill>
                  <a:srgbClr val="55B848"/>
                </a:solidFill>
                <a:cs typeface="Arial"/>
              </a:rPr>
              <a:t> </a:t>
            </a:r>
            <a:r>
              <a:rPr lang="sk-SK" sz="1600" b="1" dirty="0">
                <a:ln w="0"/>
                <a:solidFill>
                  <a:srgbClr val="55B848"/>
                </a:solidFill>
                <a:cs typeface="Arial"/>
              </a:rPr>
              <a:t>mil. €</a:t>
            </a:r>
          </a:p>
          <a:p>
            <a:endParaRPr lang="sk-SK" sz="1400" b="1" dirty="0" smtClean="0">
              <a:solidFill>
                <a:srgbClr val="00B050"/>
              </a:solidFill>
            </a:endParaRPr>
          </a:p>
          <a:p>
            <a:endParaRPr lang="sk-SK" sz="1400" dirty="0" smtClean="0">
              <a:solidFill>
                <a:prstClr val="black"/>
              </a:solidFill>
            </a:endParaRPr>
          </a:p>
          <a:p>
            <a:pPr marL="342900" indent="-342900">
              <a:buAutoNum type="alphaUcPeriod" startAt="3"/>
            </a:pPr>
            <a:r>
              <a:rPr lang="sk-SK" sz="1600" b="1" cap="all" dirty="0" smtClean="0">
                <a:solidFill>
                  <a:srgbClr val="448CCA"/>
                </a:solidFill>
              </a:rPr>
              <a:t>Rozvoj </a:t>
            </a:r>
            <a:r>
              <a:rPr lang="sk-SK" sz="1600" b="1" cap="all" dirty="0">
                <a:solidFill>
                  <a:srgbClr val="448CCA"/>
                </a:solidFill>
              </a:rPr>
              <a:t>energetických služieb na regionálnej a miestnej </a:t>
            </a:r>
            <a:r>
              <a:rPr lang="sk-SK" sz="1600" b="1" cap="all" dirty="0" smtClean="0">
                <a:solidFill>
                  <a:srgbClr val="448CCA"/>
                </a:solidFill>
              </a:rPr>
              <a:t>úrovni</a:t>
            </a:r>
          </a:p>
          <a:p>
            <a:r>
              <a:rPr lang="sk-SK" sz="1600" b="1" dirty="0" smtClean="0">
                <a:ln w="0"/>
                <a:solidFill>
                  <a:srgbClr val="55B848"/>
                </a:solidFill>
                <a:cs typeface="Arial"/>
              </a:rPr>
              <a:t>        → 12 </a:t>
            </a:r>
            <a:r>
              <a:rPr lang="sk-SK" sz="1600" b="1" dirty="0">
                <a:ln w="0"/>
                <a:solidFill>
                  <a:srgbClr val="55B848"/>
                </a:solidFill>
                <a:cs typeface="Arial"/>
              </a:rPr>
              <a:t>mil. </a:t>
            </a:r>
            <a:r>
              <a:rPr lang="sk-SK" sz="1600" b="1" dirty="0" smtClean="0">
                <a:ln w="0"/>
                <a:solidFill>
                  <a:srgbClr val="55B848"/>
                </a:solidFill>
                <a:cs typeface="Arial"/>
              </a:rPr>
              <a:t>€</a:t>
            </a:r>
          </a:p>
          <a:p>
            <a:endParaRPr lang="sk-SK" sz="800" b="1" u="sng" dirty="0" smtClean="0">
              <a:solidFill>
                <a:prstClr val="black"/>
              </a:solidFill>
            </a:endParaRPr>
          </a:p>
          <a:p>
            <a:r>
              <a:rPr lang="sk-SK" sz="1600" b="1" u="sng" dirty="0" smtClean="0">
                <a:solidFill>
                  <a:prstClr val="black"/>
                </a:solidFill>
              </a:rPr>
              <a:t>Podporované </a:t>
            </a:r>
            <a:r>
              <a:rPr lang="sk-SK" sz="1600" b="1" u="sng" dirty="0">
                <a:solidFill>
                  <a:prstClr val="black"/>
                </a:solidFill>
              </a:rPr>
              <a:t>opatrenia/ </a:t>
            </a:r>
            <a:r>
              <a:rPr lang="sk-SK" sz="1600" b="1" u="sng" dirty="0" smtClean="0">
                <a:solidFill>
                  <a:prstClr val="black"/>
                </a:solidFill>
              </a:rPr>
              <a:t>aktivity</a:t>
            </a:r>
            <a:endParaRPr lang="sk-SK" sz="1600" b="1" u="sng" dirty="0">
              <a:solidFill>
                <a:prstClr val="black"/>
              </a:solidFill>
            </a:endParaRPr>
          </a:p>
          <a:p>
            <a:pPr marL="285750" indent="-285750">
              <a:buFont typeface="Arial" panose="020B0604020202020204" pitchFamily="34" charset="0"/>
              <a:buChar char="•"/>
            </a:pPr>
            <a:r>
              <a:rPr lang="sk-SK" sz="1600" dirty="0" smtClean="0"/>
              <a:t>vypracovanie </a:t>
            </a:r>
            <a:r>
              <a:rPr lang="sk-SK" sz="1600" dirty="0"/>
              <a:t>účelových energetických auditov s cieľom návrhu opatrení energetickej efektívnosti splácaných z úspor nákladov na </a:t>
            </a:r>
            <a:r>
              <a:rPr lang="sk-SK" sz="1600" dirty="0" smtClean="0"/>
              <a:t>energiu,</a:t>
            </a:r>
            <a:endParaRPr lang="sk-SK" sz="1600" dirty="0"/>
          </a:p>
          <a:p>
            <a:pPr marL="285750" indent="-285750">
              <a:buFont typeface="Arial" panose="020B0604020202020204" pitchFamily="34" charset="0"/>
              <a:buChar char="•"/>
            </a:pPr>
            <a:r>
              <a:rPr lang="sk-SK" sz="1600" dirty="0"/>
              <a:t>v</a:t>
            </a:r>
            <a:r>
              <a:rPr lang="sk-SK" sz="1600" dirty="0" smtClean="0"/>
              <a:t> prípade, že projekt </a:t>
            </a:r>
            <a:r>
              <a:rPr lang="sk-SK" sz="1600" dirty="0"/>
              <a:t>nebude následne realizovaný prostredníctvom poskytnutia energetickej služby alebo zabezpečením financovania z iných zdrojov, </a:t>
            </a:r>
            <a:r>
              <a:rPr lang="sk-SK" sz="1600" dirty="0" smtClean="0"/>
              <a:t>z dôvodu, </a:t>
            </a:r>
            <a:r>
              <a:rPr lang="sk-SK" sz="1600" dirty="0"/>
              <a:t>že poskytnutie energetickej služby nie je nákladovo efektívne, bude </a:t>
            </a:r>
            <a:r>
              <a:rPr lang="sk-SK" sz="1600" dirty="0" smtClean="0"/>
              <a:t>vypracovanie EA podporené </a:t>
            </a:r>
            <a:r>
              <a:rPr lang="sk-SK" sz="1600" b="1" dirty="0"/>
              <a:t>s významne nižšou intenzitou pomoci </a:t>
            </a:r>
            <a:r>
              <a:rPr lang="sk-SK" sz="1600" dirty="0" smtClean="0"/>
              <a:t>a len za </a:t>
            </a:r>
            <a:r>
              <a:rPr lang="sk-SK" sz="1600" dirty="0"/>
              <a:t>predpokladu, že </a:t>
            </a:r>
            <a:r>
              <a:rPr lang="sk-SK" sz="1600" dirty="0" smtClean="0"/>
              <a:t>bol </a:t>
            </a:r>
            <a:r>
              <a:rPr lang="sk-SK" sz="1600" dirty="0"/>
              <a:t>pripravený s vysokou odbornou </a:t>
            </a:r>
            <a:r>
              <a:rPr lang="sk-SK" sz="1600" dirty="0" smtClean="0"/>
              <a:t>starostlivosťou.</a:t>
            </a:r>
          </a:p>
        </p:txBody>
      </p:sp>
    </p:spTree>
    <p:extLst>
      <p:ext uri="{BB962C8B-B14F-4D97-AF65-F5344CB8AC3E}">
        <p14:creationId xmlns:p14="http://schemas.microsoft.com/office/powerpoint/2010/main" val="285234147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295513" y="1412776"/>
            <a:ext cx="5428615" cy="1296144"/>
          </a:xfrm>
        </p:spPr>
        <p:txBody>
          <a:bodyPr/>
          <a:lstStyle/>
          <a:p>
            <a:pPr marL="0" indent="0">
              <a:buNone/>
            </a:pPr>
            <a:r>
              <a:rPr lang="sk-SK" sz="1800" b="1" cap="all" dirty="0" smtClean="0">
                <a:ln w="0"/>
                <a:cs typeface="Arial"/>
              </a:rPr>
              <a:t>Investičná priorita 4.5</a:t>
            </a:r>
          </a:p>
          <a:p>
            <a:pPr marL="0" indent="0">
              <a:buNone/>
            </a:pPr>
            <a:r>
              <a:rPr lang="sk-SK" sz="1800" b="1" dirty="0" smtClean="0">
                <a:ln w="0"/>
                <a:solidFill>
                  <a:schemeClr val="bg1">
                    <a:lumMod val="50000"/>
                  </a:schemeClr>
                </a:solidFill>
                <a:cs typeface="Arial"/>
              </a:rPr>
              <a:t>Využívanie </a:t>
            </a:r>
            <a:r>
              <a:rPr lang="sk-SK" sz="1800" b="1" dirty="0">
                <a:ln w="0"/>
                <a:solidFill>
                  <a:schemeClr val="bg1">
                    <a:lumMod val="50000"/>
                  </a:schemeClr>
                </a:solidFill>
                <a:cs typeface="Arial"/>
              </a:rPr>
              <a:t>vysoko účinnej kombinovanej </a:t>
            </a:r>
            <a:r>
              <a:rPr lang="sk-SK" sz="1800" b="1" dirty="0" smtClean="0">
                <a:ln w="0"/>
                <a:solidFill>
                  <a:schemeClr val="bg1">
                    <a:lumMod val="50000"/>
                  </a:schemeClr>
                </a:solidFill>
                <a:cs typeface="Arial"/>
              </a:rPr>
              <a:t>výroby tepla a elektrickej </a:t>
            </a:r>
            <a:r>
              <a:rPr lang="sk-SK" sz="1800" b="1" dirty="0">
                <a:ln w="0"/>
                <a:solidFill>
                  <a:schemeClr val="bg1">
                    <a:lumMod val="50000"/>
                  </a:schemeClr>
                </a:solidFill>
                <a:cs typeface="Arial"/>
              </a:rPr>
              <a:t>energie			</a:t>
            </a:r>
            <a:endParaRPr lang="sk-SK" sz="1800" b="1" dirty="0" smtClean="0">
              <a:ln w="0"/>
              <a:solidFill>
                <a:schemeClr val="bg1">
                  <a:lumMod val="50000"/>
                </a:schemeClr>
              </a:solidFill>
              <a:cs typeface="Arial"/>
            </a:endParaRPr>
          </a:p>
          <a:p>
            <a:pPr marL="0" indent="0">
              <a:buNone/>
            </a:pPr>
            <a:r>
              <a:rPr lang="sk-SK" sz="1600" b="1" dirty="0" smtClean="0">
                <a:ln w="0"/>
                <a:solidFill>
                  <a:srgbClr val="448CCA"/>
                </a:solidFill>
                <a:cs typeface="Arial"/>
              </a:rPr>
              <a:t>→ </a:t>
            </a:r>
            <a:r>
              <a:rPr lang="sk-SK" sz="1600" b="1" dirty="0">
                <a:ln w="0"/>
                <a:solidFill>
                  <a:srgbClr val="448CCA"/>
                </a:solidFill>
                <a:cs typeface="Arial"/>
              </a:rPr>
              <a:t>185 mil. €</a:t>
            </a:r>
          </a:p>
          <a:p>
            <a:pPr marL="0" indent="0">
              <a:buNone/>
            </a:pPr>
            <a:endParaRPr lang="sk-SK" sz="1800" b="1" dirty="0" smtClean="0">
              <a:ln w="0"/>
              <a:solidFill>
                <a:schemeClr val="bg1">
                  <a:lumMod val="50000"/>
                </a:schemeClr>
              </a:solidFill>
              <a:cs typeface="Arial"/>
            </a:endParaRPr>
          </a:p>
        </p:txBody>
      </p:sp>
      <p:sp>
        <p:nvSpPr>
          <p:cNvPr id="4" name="Zástupný symbol čísla snímky 3"/>
          <p:cNvSpPr>
            <a:spLocks noGrp="1"/>
          </p:cNvSpPr>
          <p:nvPr>
            <p:ph type="sldNum" sz="quarter" idx="12"/>
          </p:nvPr>
        </p:nvSpPr>
        <p:spPr/>
        <p:txBody>
          <a:bodyPr/>
          <a:lstStyle/>
          <a:p>
            <a:fld id="{8EF97D0C-7238-4109-A26B-BD75EB33D0D4}" type="slidenum">
              <a:rPr lang="sk-SK" smtClean="0">
                <a:solidFill>
                  <a:prstClr val="white"/>
                </a:solidFill>
              </a:rPr>
              <a:pPr/>
              <a:t>75</a:t>
            </a:fld>
            <a:endParaRPr lang="sk-SK" dirty="0">
              <a:solidFill>
                <a:prstClr val="white"/>
              </a:solidFill>
            </a:endParaRPr>
          </a:p>
        </p:txBody>
      </p:sp>
      <p:sp>
        <p:nvSpPr>
          <p:cNvPr id="2" name="Obdĺžnik 1"/>
          <p:cNvSpPr/>
          <p:nvPr/>
        </p:nvSpPr>
        <p:spPr>
          <a:xfrm>
            <a:off x="323528" y="2984172"/>
            <a:ext cx="7560840" cy="2893100"/>
          </a:xfrm>
          <a:prstGeom prst="rect">
            <a:avLst/>
          </a:prstGeom>
        </p:spPr>
        <p:txBody>
          <a:bodyPr wrap="square">
            <a:spAutoFit/>
          </a:bodyPr>
          <a:lstStyle/>
          <a:p>
            <a:r>
              <a:rPr lang="sk-SK" sz="1600" b="1" dirty="0" smtClean="0">
                <a:solidFill>
                  <a:prstClr val="black"/>
                </a:solidFill>
              </a:rPr>
              <a:t>ŠC 4.5.1</a:t>
            </a:r>
            <a:r>
              <a:rPr lang="sk-SK" sz="1600" dirty="0">
                <a:solidFill>
                  <a:prstClr val="black"/>
                </a:solidFill>
              </a:rPr>
              <a:t>: </a:t>
            </a:r>
            <a:r>
              <a:rPr lang="sk-SK" sz="1600" dirty="0" smtClean="0">
                <a:solidFill>
                  <a:prstClr val="black"/>
                </a:solidFill>
              </a:rPr>
              <a:t>	</a:t>
            </a:r>
            <a:r>
              <a:rPr lang="sk-SK" sz="1600" dirty="0">
                <a:solidFill>
                  <a:prstClr val="black"/>
                </a:solidFill>
              </a:rPr>
              <a:t>Rozvoj účinnejších systémov </a:t>
            </a:r>
            <a:r>
              <a:rPr lang="sk-SK" sz="1600" dirty="0" smtClean="0">
                <a:solidFill>
                  <a:prstClr val="black"/>
                </a:solidFill>
              </a:rPr>
              <a:t>CZT založených </a:t>
            </a:r>
            <a:r>
              <a:rPr lang="sk-SK" sz="1600" dirty="0">
                <a:solidFill>
                  <a:prstClr val="black"/>
                </a:solidFill>
              </a:rPr>
              <a:t>na </a:t>
            </a:r>
            <a:r>
              <a:rPr lang="sk-SK" sz="1600" dirty="0" smtClean="0">
                <a:solidFill>
                  <a:prstClr val="black"/>
                </a:solidFill>
              </a:rPr>
              <a:t>dopyte </a:t>
            </a:r>
          </a:p>
          <a:p>
            <a:r>
              <a:rPr lang="sk-SK" sz="1600" dirty="0">
                <a:solidFill>
                  <a:prstClr val="black"/>
                </a:solidFill>
              </a:rPr>
              <a:t> </a:t>
            </a:r>
            <a:r>
              <a:rPr lang="sk-SK" sz="1600" dirty="0" smtClean="0">
                <a:solidFill>
                  <a:prstClr val="black"/>
                </a:solidFill>
              </a:rPr>
              <a:t>                   po </a:t>
            </a:r>
            <a:r>
              <a:rPr lang="sk-SK" sz="1600" dirty="0">
                <a:solidFill>
                  <a:prstClr val="black"/>
                </a:solidFill>
              </a:rPr>
              <a:t>využiteľnom teple</a:t>
            </a:r>
            <a:r>
              <a:rPr lang="sk-SK" sz="1600" i="1" dirty="0" smtClean="0">
                <a:solidFill>
                  <a:prstClr val="black"/>
                </a:solidFill>
              </a:rPr>
              <a:t>	</a:t>
            </a:r>
            <a:endParaRPr lang="sk-SK" sz="1600" b="1" dirty="0">
              <a:solidFill>
                <a:srgbClr val="00B050"/>
              </a:solidFill>
            </a:endParaRPr>
          </a:p>
          <a:p>
            <a:endParaRPr lang="sk-SK" sz="1400" b="1" dirty="0" smtClean="0">
              <a:solidFill>
                <a:srgbClr val="00B050"/>
              </a:solidFill>
            </a:endParaRPr>
          </a:p>
          <a:p>
            <a:r>
              <a:rPr lang="sk-SK" sz="1600" b="1" dirty="0"/>
              <a:t>Hlavné skupiny </a:t>
            </a:r>
            <a:r>
              <a:rPr lang="sk-SK" sz="1600" b="1" dirty="0" smtClean="0"/>
              <a:t>aktivít</a:t>
            </a:r>
            <a:endParaRPr lang="sk-SK" sz="1600" b="1" dirty="0"/>
          </a:p>
          <a:p>
            <a:pPr marL="342900" indent="-342900">
              <a:buFont typeface="+mj-lt"/>
              <a:buAutoNum type="alphaUcPeriod"/>
            </a:pPr>
            <a:r>
              <a:rPr lang="sk-SK" sz="1600" dirty="0" smtClean="0"/>
              <a:t>Výstavba, rekonštrukcia a modernizácia rozvodov tepla</a:t>
            </a:r>
            <a:endParaRPr lang="sk-SK" sz="1600" b="1" dirty="0">
              <a:ln w="0"/>
              <a:solidFill>
                <a:srgbClr val="55B848"/>
              </a:solidFill>
              <a:cs typeface="Arial"/>
            </a:endParaRPr>
          </a:p>
          <a:p>
            <a:pPr marL="342900" indent="-342900">
              <a:buFont typeface="+mj-lt"/>
              <a:buAutoNum type="alphaUcPeriod"/>
            </a:pPr>
            <a:r>
              <a:rPr lang="sk-SK" sz="1600" dirty="0" smtClean="0"/>
              <a:t>Výstavba</a:t>
            </a:r>
            <a:r>
              <a:rPr lang="sk-SK" sz="1600" dirty="0"/>
              <a:t>, rekonštrukcia a modernizácia </a:t>
            </a:r>
            <a:r>
              <a:rPr lang="sk-SK" sz="1600" dirty="0" smtClean="0"/>
              <a:t>zariadení na výrobu elektriny a tepla vysoko účinnou kombinovanou výrobu s max. tepelným príkonom 20 MW</a:t>
            </a:r>
            <a:endParaRPr lang="sk-SK" sz="1600" b="1" dirty="0">
              <a:ln w="0"/>
              <a:solidFill>
                <a:srgbClr val="55B848"/>
              </a:solidFill>
              <a:cs typeface="Arial"/>
            </a:endParaRPr>
          </a:p>
          <a:p>
            <a:pPr marL="342900" indent="-342900">
              <a:buFont typeface="+mj-lt"/>
              <a:buAutoNum type="alphaUcPeriod"/>
            </a:pPr>
            <a:endParaRPr lang="sk-SK" sz="1400" b="1" dirty="0">
              <a:solidFill>
                <a:srgbClr val="00B050"/>
              </a:solidFill>
            </a:endParaRPr>
          </a:p>
          <a:p>
            <a:r>
              <a:rPr lang="sk-SK" sz="1600" b="1" dirty="0"/>
              <a:t>Oprávnení prijímatelia (v závislosti od typu aktivity</a:t>
            </a:r>
            <a:r>
              <a:rPr lang="sk-SK" sz="1600" b="1" dirty="0" smtClean="0"/>
              <a:t>)</a:t>
            </a:r>
            <a:endParaRPr lang="sk-SK" sz="1600" b="1" dirty="0"/>
          </a:p>
          <a:p>
            <a:r>
              <a:rPr lang="sk-SK" sz="1400" dirty="0"/>
              <a:t>FO/PO oprávnené na </a:t>
            </a:r>
            <a:r>
              <a:rPr lang="sk-SK" sz="1400" dirty="0" smtClean="0"/>
              <a:t>podnikanie, </a:t>
            </a:r>
            <a:r>
              <a:rPr lang="sk-SK" sz="1400" dirty="0"/>
              <a:t>združenia </a:t>
            </a:r>
            <a:r>
              <a:rPr lang="sk-SK" sz="1400" dirty="0" smtClean="0"/>
              <a:t>FO/PO, subjekty </a:t>
            </a:r>
            <a:r>
              <a:rPr lang="sk-SK" sz="1400" dirty="0"/>
              <a:t>ústrednej </a:t>
            </a:r>
            <a:r>
              <a:rPr lang="sk-SK" sz="1400" dirty="0" smtClean="0"/>
              <a:t>správy a </a:t>
            </a:r>
            <a:r>
              <a:rPr lang="sk-SK" sz="1400" dirty="0"/>
              <a:t>územnej </a:t>
            </a:r>
            <a:r>
              <a:rPr lang="sk-SK" sz="1400" dirty="0" smtClean="0"/>
              <a:t>samosprávy.</a:t>
            </a:r>
            <a:endParaRPr lang="sk-SK" sz="1400" dirty="0"/>
          </a:p>
          <a:p>
            <a:endParaRPr lang="sk-SK" sz="1400" b="1" dirty="0">
              <a:solidFill>
                <a:srgbClr val="00B050"/>
              </a:solidFill>
            </a:endParaRPr>
          </a:p>
          <a:p>
            <a:endParaRPr lang="sk-SK" sz="1400" b="1" dirty="0">
              <a:solidFill>
                <a:srgbClr val="00B050"/>
              </a:solidFill>
            </a:endParaRPr>
          </a:p>
        </p:txBody>
      </p:sp>
    </p:spTree>
    <p:extLst>
      <p:ext uri="{BB962C8B-B14F-4D97-AF65-F5344CB8AC3E}">
        <p14:creationId xmlns:p14="http://schemas.microsoft.com/office/powerpoint/2010/main" val="137895196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ál 5"/>
          <p:cNvSpPr/>
          <p:nvPr/>
        </p:nvSpPr>
        <p:spPr>
          <a:xfrm>
            <a:off x="6588224" y="545318"/>
            <a:ext cx="2520280" cy="2520280"/>
          </a:xfrm>
          <a:prstGeom prst="ellipse">
            <a:avLst/>
          </a:prstGeom>
          <a:gradFill flip="none" rotWithShape="1">
            <a:gsLst>
              <a:gs pos="0">
                <a:schemeClr val="accent1">
                  <a:tint val="66000"/>
                  <a:satMod val="160000"/>
                </a:schemeClr>
              </a:gs>
              <a:gs pos="50000">
                <a:srgbClr val="D2DDF2"/>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prstClr val="white"/>
              </a:solidFill>
            </a:endParaRPr>
          </a:p>
        </p:txBody>
      </p:sp>
      <p:sp>
        <p:nvSpPr>
          <p:cNvPr id="4" name="Zástupný symbol čísla snímky 3"/>
          <p:cNvSpPr>
            <a:spLocks noGrp="1"/>
          </p:cNvSpPr>
          <p:nvPr>
            <p:ph type="sldNum" sz="quarter" idx="12"/>
          </p:nvPr>
        </p:nvSpPr>
        <p:spPr/>
        <p:txBody>
          <a:bodyPr/>
          <a:lstStyle/>
          <a:p>
            <a:fld id="{8EF97D0C-7238-4109-A26B-BD75EB33D0D4}" type="slidenum">
              <a:rPr lang="sk-SK" smtClean="0">
                <a:solidFill>
                  <a:prstClr val="white"/>
                </a:solidFill>
              </a:rPr>
              <a:pPr/>
              <a:t>76</a:t>
            </a:fld>
            <a:endParaRPr lang="sk-SK" dirty="0">
              <a:solidFill>
                <a:prstClr val="white"/>
              </a:solidFill>
            </a:endParaRPr>
          </a:p>
        </p:txBody>
      </p:sp>
      <p:sp>
        <p:nvSpPr>
          <p:cNvPr id="2" name="Obdĺžnik 1"/>
          <p:cNvSpPr/>
          <p:nvPr/>
        </p:nvSpPr>
        <p:spPr>
          <a:xfrm>
            <a:off x="296106" y="1412771"/>
            <a:ext cx="8452358" cy="4370427"/>
          </a:xfrm>
          <a:prstGeom prst="rect">
            <a:avLst/>
          </a:prstGeom>
        </p:spPr>
        <p:txBody>
          <a:bodyPr wrap="square">
            <a:spAutoFit/>
          </a:bodyPr>
          <a:lstStyle/>
          <a:p>
            <a:r>
              <a:rPr lang="sk-SK" b="1" cap="all" dirty="0">
                <a:ln w="0"/>
                <a:solidFill>
                  <a:prstClr val="black"/>
                </a:solidFill>
                <a:cs typeface="Arial"/>
              </a:rPr>
              <a:t>Investičná priorita </a:t>
            </a:r>
            <a:r>
              <a:rPr lang="sk-SK" b="1" cap="all" dirty="0" smtClean="0">
                <a:ln w="0"/>
                <a:solidFill>
                  <a:prstClr val="black"/>
                </a:solidFill>
                <a:cs typeface="Arial"/>
              </a:rPr>
              <a:t>4.5</a:t>
            </a:r>
            <a:endParaRPr lang="sk-SK" b="1" cap="all" dirty="0">
              <a:ln w="0"/>
              <a:solidFill>
                <a:prstClr val="black"/>
              </a:solidFill>
              <a:cs typeface="Arial"/>
            </a:endParaRPr>
          </a:p>
          <a:p>
            <a:endParaRPr lang="sk-SK" sz="800" b="1" dirty="0">
              <a:solidFill>
                <a:srgbClr val="00B050"/>
              </a:solidFill>
            </a:endParaRPr>
          </a:p>
          <a:p>
            <a:pPr marL="342900" indent="-342900">
              <a:buFont typeface="+mj-lt"/>
              <a:buAutoNum type="alphaUcPeriod"/>
            </a:pPr>
            <a:r>
              <a:rPr lang="sk-SK" sz="1600" b="1" cap="all" dirty="0">
                <a:solidFill>
                  <a:srgbClr val="448CCA"/>
                </a:solidFill>
              </a:rPr>
              <a:t>Výstavba, rekonštrukcia a modernizácia rozvodov tepla </a:t>
            </a:r>
            <a:endParaRPr lang="sk-SK" sz="1600" b="1" cap="all" dirty="0" smtClean="0">
              <a:solidFill>
                <a:srgbClr val="448CCA"/>
              </a:solidFill>
            </a:endParaRPr>
          </a:p>
          <a:p>
            <a:r>
              <a:rPr lang="sk-SK" sz="1600" b="1" dirty="0" smtClean="0">
                <a:ln w="0"/>
                <a:solidFill>
                  <a:srgbClr val="55B848"/>
                </a:solidFill>
                <a:cs typeface="Arial"/>
              </a:rPr>
              <a:t>       → </a:t>
            </a:r>
            <a:r>
              <a:rPr lang="sk-SK" sz="1600" b="1" dirty="0">
                <a:ln w="0"/>
                <a:solidFill>
                  <a:srgbClr val="55B848"/>
                </a:solidFill>
                <a:cs typeface="Arial"/>
              </a:rPr>
              <a:t>160 mil. €</a:t>
            </a:r>
          </a:p>
          <a:p>
            <a:endParaRPr lang="sk-SK" sz="1600" b="1" u="sng" cap="all" dirty="0" smtClean="0">
              <a:solidFill>
                <a:srgbClr val="448CCA"/>
              </a:solidFill>
            </a:endParaRPr>
          </a:p>
          <a:p>
            <a:endParaRPr lang="sk-SK" sz="1600" b="1" u="sng" cap="all" dirty="0" smtClean="0">
              <a:solidFill>
                <a:srgbClr val="448CCA"/>
              </a:solidFill>
            </a:endParaRPr>
          </a:p>
          <a:p>
            <a:endParaRPr lang="sk-SK" sz="1600" b="1" u="sng" cap="all" dirty="0">
              <a:solidFill>
                <a:srgbClr val="448CCA"/>
              </a:solidFill>
            </a:endParaRPr>
          </a:p>
          <a:p>
            <a:r>
              <a:rPr lang="sk-SK" sz="1600" b="1" u="sng" dirty="0" smtClean="0">
                <a:solidFill>
                  <a:prstClr val="black"/>
                </a:solidFill>
              </a:rPr>
              <a:t>Podporované opatrenia a princípy výberu projektov</a:t>
            </a:r>
            <a:endParaRPr lang="sk-SK" sz="1600" b="1" u="sng" dirty="0">
              <a:solidFill>
                <a:prstClr val="black"/>
              </a:solidFill>
            </a:endParaRPr>
          </a:p>
          <a:p>
            <a:pPr marL="285750" indent="-285750">
              <a:buFont typeface="Arial" panose="020B0604020202020204" pitchFamily="34" charset="0"/>
              <a:buChar char="•"/>
            </a:pPr>
            <a:r>
              <a:rPr lang="sk-SK" sz="1600" dirty="0"/>
              <a:t>prispôsobenie rozvodov a zdrojov tepla dopytu po využiteľnom teple, ktorý sa znižuje najmä v dôsledku realizácie opatrení v oblasti znižovania energetickej náročnosti budov napr. </a:t>
            </a:r>
            <a:r>
              <a:rPr lang="sk-SK" sz="1600" dirty="0" smtClean="0"/>
              <a:t>zatepľovaním,</a:t>
            </a:r>
          </a:p>
          <a:p>
            <a:pPr marL="285750" indent="-285750">
              <a:buFont typeface="Arial" panose="020B0604020202020204" pitchFamily="34" charset="0"/>
              <a:buChar char="•"/>
            </a:pPr>
            <a:r>
              <a:rPr lang="sk-SK" sz="1600" dirty="0" smtClean="0"/>
              <a:t>implementácia </a:t>
            </a:r>
            <a:r>
              <a:rPr lang="sk-SK" sz="1600" dirty="0"/>
              <a:t>opatrení </a:t>
            </a:r>
            <a:r>
              <a:rPr lang="sk-SK" sz="1600" dirty="0" err="1"/>
              <a:t>nízkouhlíkových</a:t>
            </a:r>
            <a:r>
              <a:rPr lang="sk-SK" sz="1600" dirty="0"/>
              <a:t> stratégií </a:t>
            </a:r>
            <a:r>
              <a:rPr lang="sk-SK" sz="1600" dirty="0" smtClean="0"/>
              <a:t>,</a:t>
            </a:r>
          </a:p>
          <a:p>
            <a:pPr marL="285750" indent="-285750">
              <a:buFont typeface="Arial" panose="020B0604020202020204" pitchFamily="34" charset="0"/>
              <a:buChar char="•"/>
            </a:pPr>
            <a:r>
              <a:rPr lang="sk-SK" sz="1600" dirty="0" smtClean="0"/>
              <a:t>zvýhodnené </a:t>
            </a:r>
            <a:r>
              <a:rPr lang="sk-SK" sz="1600" dirty="0"/>
              <a:t>budú projekty, ktoré dosiahnu najnižšie hodnoty </a:t>
            </a:r>
            <a:r>
              <a:rPr lang="sk-SK" sz="1600" dirty="0" smtClean="0"/>
              <a:t>investičných výdavkov na predpokladaný objem </a:t>
            </a:r>
            <a:r>
              <a:rPr lang="sk-SK" sz="1600" dirty="0"/>
              <a:t>úspory </a:t>
            </a:r>
            <a:r>
              <a:rPr lang="sk-SK" sz="1600" dirty="0" smtClean="0"/>
              <a:t>PEZ (v EUR/</a:t>
            </a:r>
            <a:r>
              <a:rPr lang="sk-SK" sz="1600" dirty="0" err="1" smtClean="0"/>
              <a:t>MWh</a:t>
            </a:r>
            <a:r>
              <a:rPr lang="sk-SK" sz="1600" dirty="0" smtClean="0"/>
              <a:t>) - </a:t>
            </a:r>
            <a:r>
              <a:rPr lang="sk-SK" sz="1400" dirty="0"/>
              <a:t>merná investičná náročnosť vzhľadom na výsledné </a:t>
            </a:r>
            <a:r>
              <a:rPr lang="sk-SK" sz="1400" dirty="0" smtClean="0"/>
              <a:t>úspory PEZ v systémoch CZT</a:t>
            </a:r>
          </a:p>
          <a:p>
            <a:endParaRPr lang="sk-SK" sz="1600" dirty="0" smtClean="0">
              <a:solidFill>
                <a:prstClr val="black"/>
              </a:solidFill>
            </a:endParaRPr>
          </a:p>
          <a:p>
            <a:pPr marL="285750" indent="-285750">
              <a:buFont typeface="Arial" panose="020B0604020202020204" pitchFamily="34" charset="0"/>
              <a:buChar char="•"/>
            </a:pPr>
            <a:r>
              <a:rPr lang="sk-SK" sz="1600" b="1" dirty="0" smtClean="0">
                <a:solidFill>
                  <a:prstClr val="black"/>
                </a:solidFill>
              </a:rPr>
              <a:t>a iné...</a:t>
            </a:r>
            <a:r>
              <a:rPr lang="sk-SK" sz="1400" dirty="0">
                <a:solidFill>
                  <a:prstClr val="black"/>
                </a:solidFill>
              </a:rPr>
              <a:t> </a:t>
            </a:r>
            <a:r>
              <a:rPr lang="sk-SK" sz="1200" dirty="0" smtClean="0">
                <a:solidFill>
                  <a:prstClr val="black"/>
                </a:solidFill>
              </a:rPr>
              <a:t>(</a:t>
            </a:r>
            <a:r>
              <a:rPr lang="sk-SK" sz="1200" dirty="0">
                <a:solidFill>
                  <a:prstClr val="black"/>
                </a:solidFill>
              </a:rPr>
              <a:t>uvedené v </a:t>
            </a:r>
            <a:r>
              <a:rPr lang="sk-SK" sz="1200" dirty="0" smtClean="0">
                <a:solidFill>
                  <a:prstClr val="black"/>
                </a:solidFill>
              </a:rPr>
              <a:t>OP </a:t>
            </a:r>
            <a:r>
              <a:rPr lang="sk-SK" sz="1200" dirty="0">
                <a:solidFill>
                  <a:prstClr val="black"/>
                </a:solidFill>
              </a:rPr>
              <a:t>KŽP a následne podrobnejšie vo výzve</a:t>
            </a:r>
            <a:r>
              <a:rPr lang="sk-SK" sz="1200" dirty="0" smtClean="0">
                <a:solidFill>
                  <a:prstClr val="black"/>
                </a:solidFill>
              </a:rPr>
              <a:t>)</a:t>
            </a:r>
            <a:endParaRPr lang="sk-SK" sz="1200" b="1" dirty="0" smtClean="0">
              <a:solidFill>
                <a:prstClr val="black"/>
              </a:solidFill>
            </a:endParaRPr>
          </a:p>
          <a:p>
            <a:pPr marL="285750" indent="-285750">
              <a:buFont typeface="Arial" panose="020B0604020202020204" pitchFamily="34" charset="0"/>
              <a:buChar char="•"/>
            </a:pPr>
            <a:endParaRPr lang="sk-SK" sz="1400" b="1" dirty="0">
              <a:solidFill>
                <a:srgbClr val="00B050"/>
              </a:solidFill>
            </a:endParaRPr>
          </a:p>
        </p:txBody>
      </p:sp>
      <p:sp>
        <p:nvSpPr>
          <p:cNvPr id="7" name="BlokTextu 6"/>
          <p:cNvSpPr txBox="1"/>
          <p:nvPr/>
        </p:nvSpPr>
        <p:spPr>
          <a:xfrm>
            <a:off x="7092280" y="1124744"/>
            <a:ext cx="2232248" cy="1077218"/>
          </a:xfrm>
          <a:prstGeom prst="rect">
            <a:avLst/>
          </a:prstGeom>
          <a:noFill/>
        </p:spPr>
        <p:txBody>
          <a:bodyPr wrap="square" rtlCol="0">
            <a:spAutoFit/>
          </a:bodyPr>
          <a:lstStyle/>
          <a:p>
            <a:r>
              <a:rPr lang="sk-SK" sz="1600" b="1" dirty="0" smtClean="0">
                <a:solidFill>
                  <a:srgbClr val="4F81BD">
                    <a:lumMod val="75000"/>
                  </a:srgbClr>
                </a:solidFill>
              </a:rPr>
              <a:t>Plánovaná výzva</a:t>
            </a:r>
          </a:p>
          <a:p>
            <a:r>
              <a:rPr lang="sk-SK" sz="1600" b="1" dirty="0" smtClean="0">
                <a:solidFill>
                  <a:srgbClr val="4F81BD">
                    <a:lumMod val="75000"/>
                  </a:srgbClr>
                </a:solidFill>
              </a:rPr>
              <a:t>12/2015 </a:t>
            </a:r>
          </a:p>
          <a:p>
            <a:r>
              <a:rPr lang="sk-SK" sz="1600" b="1" dirty="0" smtClean="0">
                <a:solidFill>
                  <a:srgbClr val="4F81BD">
                    <a:lumMod val="75000"/>
                  </a:srgbClr>
                </a:solidFill>
              </a:rPr>
              <a:t>otvorená</a:t>
            </a:r>
          </a:p>
          <a:p>
            <a:r>
              <a:rPr lang="sk-SK" sz="1600" b="1" dirty="0" smtClean="0">
                <a:solidFill>
                  <a:srgbClr val="4F81BD">
                    <a:lumMod val="75000"/>
                  </a:srgbClr>
                </a:solidFill>
              </a:rPr>
              <a:t>160 mil. €</a:t>
            </a:r>
          </a:p>
        </p:txBody>
      </p:sp>
    </p:spTree>
    <p:extLst>
      <p:ext uri="{BB962C8B-B14F-4D97-AF65-F5344CB8AC3E}">
        <p14:creationId xmlns:p14="http://schemas.microsoft.com/office/powerpoint/2010/main" val="30685762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ál 5"/>
          <p:cNvSpPr/>
          <p:nvPr/>
        </p:nvSpPr>
        <p:spPr>
          <a:xfrm>
            <a:off x="6588224" y="545318"/>
            <a:ext cx="2520280" cy="2520280"/>
          </a:xfrm>
          <a:prstGeom prst="ellipse">
            <a:avLst/>
          </a:prstGeom>
          <a:gradFill flip="none" rotWithShape="1">
            <a:gsLst>
              <a:gs pos="0">
                <a:schemeClr val="accent1">
                  <a:tint val="66000"/>
                  <a:satMod val="160000"/>
                </a:schemeClr>
              </a:gs>
              <a:gs pos="50000">
                <a:srgbClr val="D2DDF2"/>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prstClr val="white"/>
              </a:solidFill>
            </a:endParaRPr>
          </a:p>
        </p:txBody>
      </p:sp>
      <p:sp>
        <p:nvSpPr>
          <p:cNvPr id="4" name="Zástupný symbol čísla snímky 3"/>
          <p:cNvSpPr>
            <a:spLocks noGrp="1"/>
          </p:cNvSpPr>
          <p:nvPr>
            <p:ph type="sldNum" sz="quarter" idx="12"/>
          </p:nvPr>
        </p:nvSpPr>
        <p:spPr/>
        <p:txBody>
          <a:bodyPr/>
          <a:lstStyle/>
          <a:p>
            <a:fld id="{8EF97D0C-7238-4109-A26B-BD75EB33D0D4}" type="slidenum">
              <a:rPr lang="sk-SK" smtClean="0">
                <a:solidFill>
                  <a:prstClr val="white"/>
                </a:solidFill>
              </a:rPr>
              <a:pPr/>
              <a:t>77</a:t>
            </a:fld>
            <a:endParaRPr lang="sk-SK" dirty="0">
              <a:solidFill>
                <a:prstClr val="white"/>
              </a:solidFill>
            </a:endParaRPr>
          </a:p>
        </p:txBody>
      </p:sp>
      <p:sp>
        <p:nvSpPr>
          <p:cNvPr id="2" name="Obdĺžnik 1"/>
          <p:cNvSpPr/>
          <p:nvPr/>
        </p:nvSpPr>
        <p:spPr>
          <a:xfrm>
            <a:off x="296106" y="1412771"/>
            <a:ext cx="8452358" cy="4862870"/>
          </a:xfrm>
          <a:prstGeom prst="rect">
            <a:avLst/>
          </a:prstGeom>
        </p:spPr>
        <p:txBody>
          <a:bodyPr wrap="square">
            <a:spAutoFit/>
          </a:bodyPr>
          <a:lstStyle/>
          <a:p>
            <a:r>
              <a:rPr lang="sk-SK" b="1" cap="all" dirty="0">
                <a:ln w="0"/>
                <a:solidFill>
                  <a:prstClr val="black"/>
                </a:solidFill>
                <a:cs typeface="Arial"/>
              </a:rPr>
              <a:t>Investičná priorita </a:t>
            </a:r>
            <a:r>
              <a:rPr lang="sk-SK" b="1" cap="all" dirty="0" smtClean="0">
                <a:ln w="0"/>
                <a:solidFill>
                  <a:prstClr val="black"/>
                </a:solidFill>
                <a:cs typeface="Arial"/>
              </a:rPr>
              <a:t>4.5</a:t>
            </a:r>
            <a:endParaRPr lang="sk-SK" b="1" cap="all" dirty="0">
              <a:ln w="0"/>
              <a:solidFill>
                <a:prstClr val="black"/>
              </a:solidFill>
              <a:cs typeface="Arial"/>
            </a:endParaRPr>
          </a:p>
          <a:p>
            <a:endParaRPr lang="sk-SK" sz="800" b="1" dirty="0">
              <a:solidFill>
                <a:srgbClr val="00B050"/>
              </a:solidFill>
            </a:endParaRPr>
          </a:p>
          <a:p>
            <a:r>
              <a:rPr lang="sk-SK" sz="1600" b="1" cap="all" smtClean="0">
                <a:solidFill>
                  <a:srgbClr val="448CCA"/>
                </a:solidFill>
              </a:rPr>
              <a:t>B.    Výstavba</a:t>
            </a:r>
            <a:r>
              <a:rPr lang="sk-SK" sz="1600" b="1" cap="all" dirty="0">
                <a:solidFill>
                  <a:srgbClr val="448CCA"/>
                </a:solidFill>
              </a:rPr>
              <a:t>, rekonštrukcia a modernizácia zariadení </a:t>
            </a:r>
            <a:endParaRPr lang="sk-SK" sz="1600" b="1" cap="all" dirty="0" smtClean="0">
              <a:solidFill>
                <a:srgbClr val="448CCA"/>
              </a:solidFill>
            </a:endParaRPr>
          </a:p>
          <a:p>
            <a:r>
              <a:rPr lang="sk-SK" sz="1600" b="1" cap="all" dirty="0">
                <a:solidFill>
                  <a:srgbClr val="448CCA"/>
                </a:solidFill>
              </a:rPr>
              <a:t> </a:t>
            </a:r>
            <a:r>
              <a:rPr lang="sk-SK" sz="1600" b="1" cap="all" dirty="0" smtClean="0">
                <a:solidFill>
                  <a:srgbClr val="448CCA"/>
                </a:solidFill>
              </a:rPr>
              <a:t>       na </a:t>
            </a:r>
            <a:r>
              <a:rPr lang="sk-SK" sz="1600" b="1" cap="all" dirty="0">
                <a:solidFill>
                  <a:srgbClr val="448CCA"/>
                </a:solidFill>
              </a:rPr>
              <a:t>výrobu elektriny a tepla vysoko účinnou kombinovanou </a:t>
            </a:r>
            <a:endParaRPr lang="sk-SK" sz="1600" b="1" cap="all" dirty="0" smtClean="0">
              <a:solidFill>
                <a:srgbClr val="448CCA"/>
              </a:solidFill>
            </a:endParaRPr>
          </a:p>
          <a:p>
            <a:r>
              <a:rPr lang="sk-SK" sz="1600" b="1" cap="all" dirty="0">
                <a:solidFill>
                  <a:srgbClr val="448CCA"/>
                </a:solidFill>
              </a:rPr>
              <a:t> </a:t>
            </a:r>
            <a:r>
              <a:rPr lang="sk-SK" sz="1600" b="1" cap="all" dirty="0" smtClean="0">
                <a:solidFill>
                  <a:srgbClr val="448CCA"/>
                </a:solidFill>
              </a:rPr>
              <a:t>       výrobu </a:t>
            </a:r>
            <a:r>
              <a:rPr lang="sk-SK" sz="1600" b="1" cap="all" dirty="0">
                <a:solidFill>
                  <a:srgbClr val="448CCA"/>
                </a:solidFill>
              </a:rPr>
              <a:t>s max. tepelným príkonom 20 MW</a:t>
            </a:r>
          </a:p>
          <a:p>
            <a:r>
              <a:rPr lang="sk-SK" sz="1600" b="1" dirty="0" smtClean="0">
                <a:ln w="0"/>
                <a:solidFill>
                  <a:srgbClr val="55B848"/>
                </a:solidFill>
                <a:cs typeface="Arial"/>
              </a:rPr>
              <a:t>        → 25 </a:t>
            </a:r>
            <a:r>
              <a:rPr lang="sk-SK" sz="1600" b="1" dirty="0">
                <a:ln w="0"/>
                <a:solidFill>
                  <a:srgbClr val="55B848"/>
                </a:solidFill>
                <a:cs typeface="Arial"/>
              </a:rPr>
              <a:t>mil. €</a:t>
            </a:r>
          </a:p>
          <a:p>
            <a:endParaRPr lang="sk-SK" sz="1600" b="1" u="sng" cap="all" dirty="0">
              <a:solidFill>
                <a:srgbClr val="448CCA"/>
              </a:solidFill>
            </a:endParaRPr>
          </a:p>
          <a:p>
            <a:r>
              <a:rPr lang="sk-SK" sz="1600" b="1" u="sng" dirty="0" smtClean="0">
                <a:solidFill>
                  <a:prstClr val="black"/>
                </a:solidFill>
              </a:rPr>
              <a:t>Niektoré podmienky a princípy výberu projektov</a:t>
            </a:r>
            <a:endParaRPr lang="sk-SK" sz="1600" b="1" u="sng" dirty="0">
              <a:solidFill>
                <a:prstClr val="black"/>
              </a:solidFill>
            </a:endParaRPr>
          </a:p>
          <a:p>
            <a:pPr marL="285750" indent="-285750">
              <a:buFont typeface="Arial" panose="020B0604020202020204" pitchFamily="34" charset="0"/>
              <a:buChar char="•"/>
            </a:pPr>
            <a:r>
              <a:rPr lang="sk-SK" sz="1600" dirty="0"/>
              <a:t>technológie </a:t>
            </a:r>
            <a:r>
              <a:rPr lang="sk-SK" sz="1600" dirty="0" smtClean="0"/>
              <a:t>KVET založené </a:t>
            </a:r>
            <a:r>
              <a:rPr lang="sk-SK" sz="1600" dirty="0"/>
              <a:t>na dopyte po využiteľnom teple, pričom </a:t>
            </a:r>
            <a:r>
              <a:rPr lang="sk-SK" sz="1600" b="1" dirty="0"/>
              <a:t>nebude podporovaná výstavba zariadení na báze </a:t>
            </a:r>
            <a:r>
              <a:rPr lang="sk-SK" sz="1600" b="1" dirty="0" smtClean="0"/>
              <a:t>uhlia,</a:t>
            </a:r>
            <a:endParaRPr lang="sk-SK" sz="1600" dirty="0" smtClean="0"/>
          </a:p>
          <a:p>
            <a:pPr marL="285750" indent="-285750">
              <a:buFont typeface="Arial" panose="020B0604020202020204" pitchFamily="34" charset="0"/>
              <a:buChar char="•"/>
            </a:pPr>
            <a:r>
              <a:rPr lang="sk-SK" sz="1600" dirty="0" smtClean="0"/>
              <a:t>v </a:t>
            </a:r>
            <a:r>
              <a:rPr lang="sk-SK" sz="1600" dirty="0"/>
              <a:t>prípade projektov, ktorých súčasťou sú zariadenia spaľujúce </a:t>
            </a:r>
            <a:r>
              <a:rPr lang="sk-SK" sz="1600" b="1" dirty="0"/>
              <a:t>biomasu</a:t>
            </a:r>
            <a:r>
              <a:rPr lang="sk-SK" sz="1600" dirty="0"/>
              <a:t> alebo </a:t>
            </a:r>
            <a:r>
              <a:rPr lang="sk-SK" sz="1600" b="1" dirty="0"/>
              <a:t>bioplyn</a:t>
            </a:r>
            <a:r>
              <a:rPr lang="sk-SK" sz="1600" dirty="0"/>
              <a:t>, budú podporené len </a:t>
            </a:r>
            <a:r>
              <a:rPr lang="sk-SK" sz="1600" b="1" dirty="0"/>
              <a:t>technológie </a:t>
            </a:r>
            <a:r>
              <a:rPr lang="sk-SK" sz="1600" b="1" dirty="0" smtClean="0"/>
              <a:t>KVET bez </a:t>
            </a:r>
            <a:r>
              <a:rPr lang="sk-SK" sz="1600" b="1" dirty="0"/>
              <a:t>spaľovacích </a:t>
            </a:r>
            <a:r>
              <a:rPr lang="sk-SK" sz="1600" b="1" dirty="0" smtClean="0"/>
              <a:t>zariadení,</a:t>
            </a:r>
            <a:endParaRPr lang="sk-SK" sz="1600" dirty="0"/>
          </a:p>
          <a:p>
            <a:pPr marL="285750" indent="-285750">
              <a:buFont typeface="Arial" panose="020B0604020202020204" pitchFamily="34" charset="0"/>
              <a:buChar char="•"/>
            </a:pPr>
            <a:r>
              <a:rPr lang="sk-SK" sz="1600" dirty="0"/>
              <a:t>zvýhodnené budú projekty, ktoré dosiahnu najnižšie hodnoty investičných výdavkov na predpokladaný objem úspory PEZ (v EUR/</a:t>
            </a:r>
            <a:r>
              <a:rPr lang="sk-SK" sz="1600" dirty="0" err="1"/>
              <a:t>MWh</a:t>
            </a:r>
            <a:r>
              <a:rPr lang="sk-SK" sz="1600" dirty="0"/>
              <a:t>) - </a:t>
            </a:r>
            <a:r>
              <a:rPr lang="sk-SK" sz="1400" dirty="0"/>
              <a:t>merná investičná náročnosť vzhľadom na výsledné úspory PEZ v </a:t>
            </a:r>
            <a:r>
              <a:rPr lang="sk-SK" sz="1400" dirty="0" smtClean="0"/>
              <a:t>zariadeniach VÚ KVET,</a:t>
            </a:r>
            <a:endParaRPr lang="sk-SK" sz="1400" dirty="0"/>
          </a:p>
          <a:p>
            <a:pPr marL="285750" indent="-285750">
              <a:buFont typeface="Arial" panose="020B0604020202020204" pitchFamily="34" charset="0"/>
              <a:buChar char="•"/>
            </a:pPr>
            <a:r>
              <a:rPr lang="sk-SK" sz="1600" dirty="0" smtClean="0">
                <a:solidFill>
                  <a:prstClr val="black"/>
                </a:solidFill>
              </a:rPr>
              <a:t>zvýhodňované </a:t>
            </a:r>
            <a:r>
              <a:rPr lang="sk-SK" sz="1600" dirty="0">
                <a:solidFill>
                  <a:prstClr val="black"/>
                </a:solidFill>
              </a:rPr>
              <a:t>budú projekty, ktorých realizácia bude viesť k </a:t>
            </a:r>
            <a:r>
              <a:rPr lang="sk-SK" sz="1600" b="1" dirty="0">
                <a:solidFill>
                  <a:prstClr val="black"/>
                </a:solidFill>
              </a:rPr>
              <a:t>maximalizácii využitia tepla </a:t>
            </a:r>
            <a:r>
              <a:rPr lang="sk-SK" sz="1600" dirty="0" smtClean="0">
                <a:solidFill>
                  <a:prstClr val="black"/>
                </a:solidFill>
              </a:rPr>
              <a:t>v zariadeniach KVET.</a:t>
            </a:r>
            <a:endParaRPr lang="sk-SK" sz="1600" dirty="0">
              <a:solidFill>
                <a:prstClr val="black"/>
              </a:solidFill>
            </a:endParaRPr>
          </a:p>
          <a:p>
            <a:pPr marL="285750" indent="-285750">
              <a:buFont typeface="Arial" panose="020B0604020202020204" pitchFamily="34" charset="0"/>
              <a:buChar char="•"/>
            </a:pPr>
            <a:endParaRPr lang="sk-SK" sz="1600" dirty="0" smtClean="0">
              <a:solidFill>
                <a:prstClr val="black"/>
              </a:solidFill>
            </a:endParaRPr>
          </a:p>
          <a:p>
            <a:pPr marL="285750" indent="-285750">
              <a:buFont typeface="Arial" panose="020B0604020202020204" pitchFamily="34" charset="0"/>
              <a:buChar char="•"/>
            </a:pPr>
            <a:r>
              <a:rPr lang="sk-SK" sz="1600" b="1" dirty="0" smtClean="0">
                <a:solidFill>
                  <a:prstClr val="black"/>
                </a:solidFill>
              </a:rPr>
              <a:t>a iné...</a:t>
            </a:r>
            <a:r>
              <a:rPr lang="sk-SK" sz="1400" dirty="0">
                <a:solidFill>
                  <a:prstClr val="black"/>
                </a:solidFill>
              </a:rPr>
              <a:t> </a:t>
            </a:r>
            <a:r>
              <a:rPr lang="sk-SK" sz="1200" dirty="0" smtClean="0">
                <a:solidFill>
                  <a:prstClr val="black"/>
                </a:solidFill>
              </a:rPr>
              <a:t>(</a:t>
            </a:r>
            <a:r>
              <a:rPr lang="sk-SK" sz="1200" dirty="0">
                <a:solidFill>
                  <a:prstClr val="black"/>
                </a:solidFill>
              </a:rPr>
              <a:t>uvedené v </a:t>
            </a:r>
            <a:r>
              <a:rPr lang="sk-SK" sz="1200" dirty="0" smtClean="0">
                <a:solidFill>
                  <a:prstClr val="black"/>
                </a:solidFill>
              </a:rPr>
              <a:t>OP </a:t>
            </a:r>
            <a:r>
              <a:rPr lang="sk-SK" sz="1200" dirty="0">
                <a:solidFill>
                  <a:prstClr val="black"/>
                </a:solidFill>
              </a:rPr>
              <a:t>KŽP a následne podrobnejšie vo výzve</a:t>
            </a:r>
            <a:r>
              <a:rPr lang="sk-SK" sz="1200" dirty="0" smtClean="0">
                <a:solidFill>
                  <a:prstClr val="black"/>
                </a:solidFill>
              </a:rPr>
              <a:t>)</a:t>
            </a:r>
            <a:endParaRPr lang="sk-SK" sz="1200" b="1" dirty="0" smtClean="0">
              <a:solidFill>
                <a:prstClr val="black"/>
              </a:solidFill>
            </a:endParaRPr>
          </a:p>
          <a:p>
            <a:pPr marL="285750" indent="-285750">
              <a:buFont typeface="Arial" panose="020B0604020202020204" pitchFamily="34" charset="0"/>
              <a:buChar char="•"/>
            </a:pPr>
            <a:endParaRPr lang="sk-SK" sz="1400" b="1" dirty="0">
              <a:solidFill>
                <a:srgbClr val="00B050"/>
              </a:solidFill>
            </a:endParaRPr>
          </a:p>
        </p:txBody>
      </p:sp>
      <p:sp>
        <p:nvSpPr>
          <p:cNvPr id="7" name="BlokTextu 6"/>
          <p:cNvSpPr txBox="1"/>
          <p:nvPr/>
        </p:nvSpPr>
        <p:spPr>
          <a:xfrm>
            <a:off x="7092280" y="1124744"/>
            <a:ext cx="2232248" cy="1077218"/>
          </a:xfrm>
          <a:prstGeom prst="rect">
            <a:avLst/>
          </a:prstGeom>
          <a:noFill/>
        </p:spPr>
        <p:txBody>
          <a:bodyPr wrap="square" rtlCol="0">
            <a:spAutoFit/>
          </a:bodyPr>
          <a:lstStyle/>
          <a:p>
            <a:r>
              <a:rPr lang="sk-SK" sz="1600" b="1" dirty="0" smtClean="0">
                <a:solidFill>
                  <a:srgbClr val="4F81BD">
                    <a:lumMod val="75000"/>
                  </a:srgbClr>
                </a:solidFill>
              </a:rPr>
              <a:t>Plánovaná výzva</a:t>
            </a:r>
          </a:p>
          <a:p>
            <a:r>
              <a:rPr lang="sk-SK" sz="1600" b="1" dirty="0" smtClean="0">
                <a:solidFill>
                  <a:srgbClr val="4F81BD">
                    <a:lumMod val="75000"/>
                  </a:srgbClr>
                </a:solidFill>
              </a:rPr>
              <a:t>12/2015 </a:t>
            </a:r>
          </a:p>
          <a:p>
            <a:r>
              <a:rPr lang="sk-SK" sz="1600" b="1" dirty="0" smtClean="0">
                <a:solidFill>
                  <a:srgbClr val="4F81BD">
                    <a:lumMod val="75000"/>
                  </a:srgbClr>
                </a:solidFill>
              </a:rPr>
              <a:t>otvorená</a:t>
            </a:r>
          </a:p>
          <a:p>
            <a:r>
              <a:rPr lang="sk-SK" sz="1600" b="1" dirty="0" smtClean="0">
                <a:solidFill>
                  <a:srgbClr val="4F81BD">
                    <a:lumMod val="75000"/>
                  </a:srgbClr>
                </a:solidFill>
              </a:rPr>
              <a:t>25 mil. €</a:t>
            </a:r>
          </a:p>
        </p:txBody>
      </p:sp>
    </p:spTree>
    <p:extLst>
      <p:ext uri="{BB962C8B-B14F-4D97-AF65-F5344CB8AC3E}">
        <p14:creationId xmlns:p14="http://schemas.microsoft.com/office/powerpoint/2010/main" val="181019863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59632" y="2348880"/>
            <a:ext cx="7293496" cy="648072"/>
          </a:xfrm>
        </p:spPr>
        <p:txBody>
          <a:bodyPr>
            <a:normAutofit/>
          </a:bodyPr>
          <a:lstStyle/>
          <a:p>
            <a:pPr algn="l"/>
            <a:r>
              <a:rPr lang="sk-SK" sz="3400" b="0" dirty="0" smtClean="0">
                <a:solidFill>
                  <a:schemeClr val="tx1"/>
                </a:solidFill>
              </a:rPr>
              <a:t>ĎAKUJEM ZA POZORNOSŤ</a:t>
            </a:r>
            <a:endParaRPr lang="sk-SK" sz="3400" b="0" dirty="0">
              <a:solidFill>
                <a:schemeClr val="tx1"/>
              </a:solidFill>
            </a:endParaRPr>
          </a:p>
        </p:txBody>
      </p:sp>
      <p:sp>
        <p:nvSpPr>
          <p:cNvPr id="3" name="Zástupný symbol obsahu 2"/>
          <p:cNvSpPr>
            <a:spLocks noGrp="1"/>
          </p:cNvSpPr>
          <p:nvPr>
            <p:ph idx="1"/>
          </p:nvPr>
        </p:nvSpPr>
        <p:spPr>
          <a:xfrm>
            <a:off x="1331640" y="3501008"/>
            <a:ext cx="7715200" cy="2664296"/>
          </a:xfrm>
        </p:spPr>
        <p:txBody>
          <a:bodyPr>
            <a:normAutofit/>
          </a:bodyPr>
          <a:lstStyle/>
          <a:p>
            <a:pPr marL="0" indent="0">
              <a:spcBef>
                <a:spcPts val="1800"/>
              </a:spcBef>
              <a:buNone/>
            </a:pPr>
            <a:endParaRPr lang="sk-SK" sz="1700" b="1" dirty="0" smtClean="0">
              <a:solidFill>
                <a:srgbClr val="55B848"/>
              </a:solidFill>
            </a:endParaRPr>
          </a:p>
          <a:p>
            <a:pPr marL="0" indent="0">
              <a:spcBef>
                <a:spcPts val="1800"/>
              </a:spcBef>
              <a:buNone/>
            </a:pPr>
            <a:endParaRPr lang="sk-SK" sz="1700" b="1" dirty="0">
              <a:solidFill>
                <a:srgbClr val="55B848"/>
              </a:solidFill>
            </a:endParaRPr>
          </a:p>
          <a:p>
            <a:pPr marL="0" indent="0">
              <a:spcBef>
                <a:spcPts val="1800"/>
              </a:spcBef>
              <a:buNone/>
            </a:pPr>
            <a:r>
              <a:rPr lang="sk-SK" sz="1700" b="1" dirty="0" smtClean="0">
                <a:solidFill>
                  <a:srgbClr val="55B848"/>
                </a:solidFill>
              </a:rPr>
              <a:t>MINISTERSTVO ŽIVOTNÉHO PROSTREDIA SR</a:t>
            </a:r>
          </a:p>
          <a:p>
            <a:pPr marL="0" indent="0">
              <a:lnSpc>
                <a:spcPct val="110000"/>
              </a:lnSpc>
              <a:spcBef>
                <a:spcPts val="0"/>
              </a:spcBef>
              <a:buNone/>
            </a:pPr>
            <a:r>
              <a:rPr lang="sk-SK" sz="1700" dirty="0" smtClean="0">
                <a:solidFill>
                  <a:srgbClr val="898989"/>
                </a:solidFill>
              </a:rPr>
              <a:t>Nám. Ľ. Štúra 1 </a:t>
            </a:r>
            <a:r>
              <a:rPr lang="sk-SK" sz="1700" dirty="0">
                <a:solidFill>
                  <a:srgbClr val="898989"/>
                </a:solidFill>
              </a:rPr>
              <a:t>812 35 </a:t>
            </a:r>
            <a:r>
              <a:rPr lang="sk-SK" sz="1700" dirty="0" smtClean="0">
                <a:solidFill>
                  <a:srgbClr val="898989"/>
                </a:solidFill>
              </a:rPr>
              <a:t>Bratislava</a:t>
            </a:r>
          </a:p>
          <a:p>
            <a:pPr marL="0" indent="0">
              <a:lnSpc>
                <a:spcPct val="110000"/>
              </a:lnSpc>
              <a:spcBef>
                <a:spcPts val="0"/>
              </a:spcBef>
              <a:buNone/>
            </a:pPr>
            <a:r>
              <a:rPr lang="sk-SK" sz="1700" dirty="0" smtClean="0">
                <a:solidFill>
                  <a:srgbClr val="898989"/>
                </a:solidFill>
              </a:rPr>
              <a:t>Pracovisko: Karloveská 2, 841 </a:t>
            </a:r>
            <a:r>
              <a:rPr lang="sk-SK" sz="1700" dirty="0">
                <a:solidFill>
                  <a:srgbClr val="898989"/>
                </a:solidFill>
              </a:rPr>
              <a:t>04 Bratislava</a:t>
            </a:r>
            <a:endParaRPr lang="sk-SK" sz="1700" dirty="0" smtClean="0">
              <a:solidFill>
                <a:srgbClr val="898989"/>
              </a:solidFill>
            </a:endParaRPr>
          </a:p>
          <a:p>
            <a:pPr marL="0" indent="0">
              <a:lnSpc>
                <a:spcPct val="110000"/>
              </a:lnSpc>
              <a:spcBef>
                <a:spcPts val="0"/>
              </a:spcBef>
              <a:buNone/>
            </a:pPr>
            <a:r>
              <a:rPr lang="sk-SK" sz="1050" dirty="0" smtClean="0">
                <a:solidFill>
                  <a:srgbClr val="898989"/>
                </a:solidFill>
              </a:rPr>
              <a:t>			</a:t>
            </a:r>
          </a:p>
          <a:p>
            <a:pPr marL="0" indent="0">
              <a:lnSpc>
                <a:spcPct val="110000"/>
              </a:lnSpc>
              <a:spcBef>
                <a:spcPts val="0"/>
              </a:spcBef>
              <a:buNone/>
            </a:pPr>
            <a:r>
              <a:rPr lang="sk-SK" sz="1700" dirty="0" err="1" smtClean="0">
                <a:solidFill>
                  <a:srgbClr val="898989"/>
                </a:solidFill>
                <a:hlinkClick r:id="rId2"/>
              </a:rPr>
              <a:t>www.minzp.sk</a:t>
            </a:r>
            <a:r>
              <a:rPr lang="sk-SK" sz="1700" dirty="0" smtClean="0">
                <a:solidFill>
                  <a:srgbClr val="898989"/>
                </a:solidFill>
                <a:hlinkClick r:id="rId2"/>
              </a:rPr>
              <a:t> , </a:t>
            </a:r>
            <a:r>
              <a:rPr lang="sk-SK" sz="1700" dirty="0" err="1" smtClean="0">
                <a:solidFill>
                  <a:srgbClr val="898989"/>
                </a:solidFill>
                <a:hlinkClick r:id="rId2"/>
              </a:rPr>
              <a:t>www.op-kzp.sk</a:t>
            </a:r>
            <a:r>
              <a:rPr lang="sk-SK" sz="1700" dirty="0" smtClean="0">
                <a:solidFill>
                  <a:srgbClr val="898989"/>
                </a:solidFill>
              </a:rPr>
              <a:t> </a:t>
            </a:r>
            <a:endParaRPr lang="sk-SK" sz="1700" dirty="0">
              <a:solidFill>
                <a:srgbClr val="898989"/>
              </a:solidFill>
            </a:endParaRPr>
          </a:p>
        </p:txBody>
      </p:sp>
    </p:spTree>
    <p:extLst>
      <p:ext uri="{BB962C8B-B14F-4D97-AF65-F5344CB8AC3E}">
        <p14:creationId xmlns:p14="http://schemas.microsoft.com/office/powerpoint/2010/main" val="33050868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čísla snímky 3"/>
          <p:cNvSpPr>
            <a:spLocks noGrp="1"/>
          </p:cNvSpPr>
          <p:nvPr>
            <p:ph type="sldNum" sz="quarter" idx="12"/>
          </p:nvPr>
        </p:nvSpPr>
        <p:spPr/>
        <p:txBody>
          <a:bodyPr/>
          <a:lstStyle/>
          <a:p>
            <a:pPr>
              <a:defRPr/>
            </a:pPr>
            <a:fld id="{4B88E068-CD81-431D-836E-A8C50DE5D218}" type="slidenum">
              <a:rPr lang="sk-SK" smtClean="0"/>
              <a:pPr>
                <a:defRPr/>
              </a:pPr>
              <a:t>8</a:t>
            </a:fld>
            <a:endParaRPr lang="sk-SK"/>
          </a:p>
        </p:txBody>
      </p:sp>
      <p:sp>
        <p:nvSpPr>
          <p:cNvPr id="3" name="BlokTextu 2"/>
          <p:cNvSpPr txBox="1"/>
          <p:nvPr/>
        </p:nvSpPr>
        <p:spPr>
          <a:xfrm>
            <a:off x="395536" y="1700808"/>
            <a:ext cx="8136904" cy="4862870"/>
          </a:xfrm>
          <a:prstGeom prst="rect">
            <a:avLst/>
          </a:prstGeom>
          <a:noFill/>
        </p:spPr>
        <p:txBody>
          <a:bodyPr wrap="square" rtlCol="0">
            <a:spAutoFit/>
          </a:bodyPr>
          <a:lstStyle/>
          <a:p>
            <a:pPr algn="just">
              <a:spcBef>
                <a:spcPts val="600"/>
              </a:spcBef>
            </a:pPr>
            <a:r>
              <a:rPr lang="sk-SK" b="1" dirty="0" smtClean="0">
                <a:ea typeface="Tahoma" pitchFamily="34" charset="0"/>
                <a:cs typeface="Tahoma" pitchFamily="34" charset="0"/>
              </a:rPr>
              <a:t>B. Príprava na opätovné použite a zhodnocovanie so zameraním na recykláciu nie nebezpečných odpadov vrátane podpory systémov triedeného zberu komunálnych odpadov a podpory predchádzania vzniku biologicky rozložiteľných komunálnych odpadov</a:t>
            </a:r>
          </a:p>
          <a:p>
            <a:pPr algn="just">
              <a:spcBef>
                <a:spcPts val="600"/>
              </a:spcBef>
            </a:pPr>
            <a:endParaRPr lang="sk-SK" sz="1600" dirty="0" smtClean="0">
              <a:ea typeface="Tahoma" pitchFamily="34" charset="0"/>
              <a:cs typeface="Tahoma" pitchFamily="34" charset="0"/>
            </a:endParaRPr>
          </a:p>
          <a:p>
            <a:pPr algn="just">
              <a:spcBef>
                <a:spcPts val="600"/>
              </a:spcBef>
            </a:pPr>
            <a:r>
              <a:rPr lang="sk-SK" sz="1600" b="1" dirty="0" smtClean="0">
                <a:ea typeface="Tahoma" pitchFamily="34" charset="0"/>
                <a:cs typeface="Tahoma" pitchFamily="34" charset="0"/>
              </a:rPr>
              <a:t>Podpora </a:t>
            </a:r>
            <a:r>
              <a:rPr lang="sk-SK" sz="1600" b="1" dirty="0">
                <a:ea typeface="Tahoma" pitchFamily="34" charset="0"/>
                <a:cs typeface="Tahoma" pitchFamily="34" charset="0"/>
              </a:rPr>
              <a:t>triedeného zberu zložiek komunálnych odpadov, vrátane mechanickej úpravy komunálnych </a:t>
            </a:r>
            <a:r>
              <a:rPr lang="sk-SK" sz="1600" b="1" dirty="0" smtClean="0">
                <a:ea typeface="Tahoma" pitchFamily="34" charset="0"/>
                <a:cs typeface="Tahoma" pitchFamily="34" charset="0"/>
              </a:rPr>
              <a:t>odpadov</a:t>
            </a:r>
            <a:endParaRPr lang="sk-SK" sz="1600" dirty="0" smtClean="0">
              <a:ea typeface="Tahoma" pitchFamily="34" charset="0"/>
              <a:cs typeface="Tahoma" pitchFamily="34" charset="0"/>
            </a:endParaRPr>
          </a:p>
          <a:p>
            <a:pPr algn="just">
              <a:spcBef>
                <a:spcPts val="600"/>
              </a:spcBef>
            </a:pPr>
            <a:r>
              <a:rPr lang="sk-SK" sz="1600" i="1" dirty="0" smtClean="0">
                <a:ea typeface="Tahoma" pitchFamily="34" charset="0"/>
                <a:cs typeface="Tahoma" pitchFamily="34" charset="0"/>
              </a:rPr>
              <a:t>Obce, združenia obcí</a:t>
            </a:r>
            <a:r>
              <a:rPr lang="sk-SK" sz="1600" dirty="0" smtClean="0">
                <a:ea typeface="Tahoma" pitchFamily="34" charset="0"/>
                <a:cs typeface="Tahoma" pitchFamily="34" charset="0"/>
              </a:rPr>
              <a:t>: oprávnené sú iba výdavky pre nakladanie s komunálnymi odpadmi, na ktoré sa nevzťahuje princíp RZV – vybudovanie zberných dvorov pre BRKO, DSO, VOO, manipulačná technika pre nakladanie s uvedenými druhmi odpadov, drviče BRKO, špecializovaná dopravná technika</a:t>
            </a:r>
            <a:endParaRPr lang="sk-SK" sz="1600" dirty="0">
              <a:ea typeface="Tahoma" pitchFamily="34" charset="0"/>
              <a:cs typeface="Tahoma" pitchFamily="34" charset="0"/>
            </a:endParaRPr>
          </a:p>
          <a:p>
            <a:pPr algn="just">
              <a:spcBef>
                <a:spcPts val="600"/>
              </a:spcBef>
            </a:pPr>
            <a:endParaRPr lang="sk-SK" sz="1600" dirty="0" smtClean="0">
              <a:ea typeface="Tahoma" pitchFamily="34" charset="0"/>
              <a:cs typeface="Tahoma" pitchFamily="34" charset="0"/>
            </a:endParaRPr>
          </a:p>
          <a:p>
            <a:pPr algn="just">
              <a:spcBef>
                <a:spcPts val="600"/>
              </a:spcBef>
            </a:pPr>
            <a:r>
              <a:rPr lang="sk-SK" sz="1600" b="1" dirty="0" smtClean="0">
                <a:ea typeface="Tahoma" pitchFamily="34" charset="0"/>
                <a:cs typeface="Tahoma" pitchFamily="34" charset="0"/>
              </a:rPr>
              <a:t>Výstavba </a:t>
            </a:r>
            <a:r>
              <a:rPr lang="sk-SK" sz="1600" b="1" dirty="0">
                <a:ea typeface="Tahoma" pitchFamily="34" charset="0"/>
                <a:cs typeface="Tahoma" pitchFamily="34" charset="0"/>
              </a:rPr>
              <a:t>nových zariadení alebo rekonštrukcia existujúcich zariadení na recykláciu nie nebezpečných odpadov, vrátane úpravy odpadov ako súčasti technológie recyklácie</a:t>
            </a:r>
            <a:r>
              <a:rPr lang="sk-SK" sz="1600" dirty="0">
                <a:ea typeface="Tahoma" pitchFamily="34" charset="0"/>
                <a:cs typeface="Tahoma" pitchFamily="34" charset="0"/>
              </a:rPr>
              <a:t> (podpora bude zameraná na tie druhy a prúdy odpadov, pre ktoré SR nemá vybudované dostatočné kapacity a ich recyklácia je potrebná z dôvodu plnenia cieľov rámcovej smernice o odpade</a:t>
            </a:r>
            <a:r>
              <a:rPr lang="sk-SK" sz="1600" dirty="0" smtClean="0">
                <a:ea typeface="Tahoma" pitchFamily="34" charset="0"/>
                <a:cs typeface="Tahoma" pitchFamily="34" charset="0"/>
              </a:rPr>
              <a:t>)</a:t>
            </a:r>
            <a:endParaRPr lang="sk-SK" sz="1600" dirty="0">
              <a:ea typeface="Tahoma" pitchFamily="34" charset="0"/>
              <a:cs typeface="Tahoma" pitchFamily="34" charset="0"/>
            </a:endParaRPr>
          </a:p>
          <a:p>
            <a:pPr algn="just">
              <a:spcBef>
                <a:spcPts val="600"/>
              </a:spcBef>
            </a:pPr>
            <a:endParaRPr lang="sk-SK" sz="1600" u="sng" dirty="0">
              <a:ea typeface="Tahoma" pitchFamily="34" charset="0"/>
              <a:cs typeface="Tahoma" pitchFamily="34" charset="0"/>
            </a:endParaRPr>
          </a:p>
        </p:txBody>
      </p:sp>
    </p:spTree>
    <p:extLst>
      <p:ext uri="{BB962C8B-B14F-4D97-AF65-F5344CB8AC3E}">
        <p14:creationId xmlns:p14="http://schemas.microsoft.com/office/powerpoint/2010/main" val="22241653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čísla snímky 3"/>
          <p:cNvSpPr>
            <a:spLocks noGrp="1"/>
          </p:cNvSpPr>
          <p:nvPr>
            <p:ph type="sldNum" sz="quarter" idx="12"/>
          </p:nvPr>
        </p:nvSpPr>
        <p:spPr/>
        <p:txBody>
          <a:bodyPr/>
          <a:lstStyle/>
          <a:p>
            <a:pPr>
              <a:defRPr/>
            </a:pPr>
            <a:fld id="{4B88E068-CD81-431D-836E-A8C50DE5D218}" type="slidenum">
              <a:rPr lang="sk-SK" smtClean="0"/>
              <a:pPr>
                <a:defRPr/>
              </a:pPr>
              <a:t>9</a:t>
            </a:fld>
            <a:endParaRPr lang="sk-SK"/>
          </a:p>
        </p:txBody>
      </p:sp>
      <p:sp>
        <p:nvSpPr>
          <p:cNvPr id="3" name="BlokTextu 2"/>
          <p:cNvSpPr txBox="1"/>
          <p:nvPr/>
        </p:nvSpPr>
        <p:spPr>
          <a:xfrm>
            <a:off x="395849" y="1484784"/>
            <a:ext cx="8136904" cy="5262979"/>
          </a:xfrm>
          <a:prstGeom prst="rect">
            <a:avLst/>
          </a:prstGeom>
          <a:noFill/>
        </p:spPr>
        <p:txBody>
          <a:bodyPr wrap="square" rtlCol="0">
            <a:spAutoFit/>
          </a:bodyPr>
          <a:lstStyle/>
          <a:p>
            <a:pPr algn="just">
              <a:spcBef>
                <a:spcPts val="600"/>
              </a:spcBef>
            </a:pPr>
            <a:r>
              <a:rPr lang="sk-SK" b="1" dirty="0" smtClean="0">
                <a:ea typeface="Tahoma" pitchFamily="34" charset="0"/>
                <a:cs typeface="Tahoma" pitchFamily="34" charset="0"/>
              </a:rPr>
              <a:t>B. Príprava na opätovné použite a zhodnocovanie so zameraním na recykláciu nie nebezpečných odpadov vrátane podpory systémov triedeného zberu komunálnych odpadov a podpory predchádzania vzniku biologicky rozložiteľných komunálnych odpadov</a:t>
            </a:r>
          </a:p>
          <a:p>
            <a:pPr algn="just">
              <a:spcBef>
                <a:spcPts val="1200"/>
              </a:spcBef>
            </a:pPr>
            <a:r>
              <a:rPr lang="sk-SK" sz="1600" b="1" dirty="0">
                <a:ea typeface="Tahoma" pitchFamily="34" charset="0"/>
                <a:cs typeface="Tahoma" pitchFamily="34" charset="0"/>
              </a:rPr>
              <a:t>Výstavba nových zariadení alebo rekonštrukcia existujúcich zariadení na zhodnocovanie biologicky rozložiteľného odpadu, vrátane produkcie bioplynu využívaného na kombinovanú výrobu tepla a elektrickej energie</a:t>
            </a:r>
            <a:r>
              <a:rPr lang="sk-SK" sz="1600" dirty="0">
                <a:ea typeface="Tahoma" pitchFamily="34" charset="0"/>
                <a:cs typeface="Tahoma" pitchFamily="34" charset="0"/>
              </a:rPr>
              <a:t> (zahŕňajúcu napr. budovanie zariadení na kompostovanie, anaeróbny rozklad</a:t>
            </a:r>
            <a:r>
              <a:rPr lang="sk-SK" sz="1600" dirty="0" smtClean="0">
                <a:ea typeface="Tahoma" pitchFamily="34" charset="0"/>
                <a:cs typeface="Tahoma" pitchFamily="34" charset="0"/>
              </a:rPr>
              <a:t>)</a:t>
            </a:r>
          </a:p>
          <a:p>
            <a:pPr algn="just">
              <a:spcBef>
                <a:spcPts val="600"/>
              </a:spcBef>
            </a:pPr>
            <a:endParaRPr lang="sk-SK" sz="1200" dirty="0">
              <a:ea typeface="Tahoma" pitchFamily="34" charset="0"/>
              <a:cs typeface="Tahoma" pitchFamily="34" charset="0"/>
            </a:endParaRPr>
          </a:p>
          <a:p>
            <a:pPr algn="just">
              <a:spcBef>
                <a:spcPts val="600"/>
              </a:spcBef>
            </a:pPr>
            <a:r>
              <a:rPr lang="sk-SK" sz="1600" b="1" dirty="0">
                <a:ea typeface="Tahoma" pitchFamily="34" charset="0"/>
                <a:cs typeface="Tahoma" pitchFamily="34" charset="0"/>
              </a:rPr>
              <a:t>Výstavba nových zariadení alebo rekonštrukcia existujúcich zariadení na materiálové zhodnocovanie nie nebezpečných odpadov na materiály, ktoré sa dajú použiť ako </a:t>
            </a:r>
            <a:r>
              <a:rPr lang="sk-SK" sz="1600" b="1" dirty="0" smtClean="0">
                <a:ea typeface="Tahoma" pitchFamily="34" charset="0"/>
                <a:cs typeface="Tahoma" pitchFamily="34" charset="0"/>
              </a:rPr>
              <a:t>palivo</a:t>
            </a:r>
          </a:p>
          <a:p>
            <a:pPr algn="just">
              <a:spcBef>
                <a:spcPts val="600"/>
              </a:spcBef>
            </a:pPr>
            <a:endParaRPr lang="sk-SK" sz="1200" dirty="0">
              <a:ea typeface="Tahoma" pitchFamily="34" charset="0"/>
              <a:cs typeface="Tahoma" pitchFamily="34" charset="0"/>
            </a:endParaRPr>
          </a:p>
          <a:p>
            <a:pPr algn="just">
              <a:spcBef>
                <a:spcPts val="600"/>
              </a:spcBef>
            </a:pPr>
            <a:r>
              <a:rPr lang="sk-SK" sz="1600" b="1" dirty="0">
                <a:ea typeface="Tahoma" pitchFamily="34" charset="0"/>
                <a:cs typeface="Tahoma" pitchFamily="34" charset="0"/>
              </a:rPr>
              <a:t>Výstavba nových zariadení na mechanicko-biologickú úpravu zmesových komunálnych </a:t>
            </a:r>
            <a:r>
              <a:rPr lang="sk-SK" sz="1600" b="1" dirty="0" smtClean="0">
                <a:ea typeface="Tahoma" pitchFamily="34" charset="0"/>
                <a:cs typeface="Tahoma" pitchFamily="34" charset="0"/>
              </a:rPr>
              <a:t>odpadov</a:t>
            </a:r>
          </a:p>
          <a:p>
            <a:pPr algn="just">
              <a:spcBef>
                <a:spcPts val="600"/>
              </a:spcBef>
            </a:pPr>
            <a:endParaRPr lang="sk-SK" sz="1200" dirty="0">
              <a:ea typeface="Tahoma" pitchFamily="34" charset="0"/>
              <a:cs typeface="Tahoma" pitchFamily="34" charset="0"/>
            </a:endParaRPr>
          </a:p>
          <a:p>
            <a:pPr algn="just">
              <a:spcBef>
                <a:spcPts val="600"/>
              </a:spcBef>
            </a:pPr>
            <a:r>
              <a:rPr lang="sk-SK" sz="1600" b="1" dirty="0">
                <a:ea typeface="Tahoma" pitchFamily="34" charset="0"/>
                <a:cs typeface="Tahoma" pitchFamily="34" charset="0"/>
              </a:rPr>
              <a:t>Zvyšovanie environmentálneho vedomia a podporu informovanosti a propagácie triedeného zberu odpadov pri zdroji a v oblasti zhodnocovania odpadov ako súčasť investičných </a:t>
            </a:r>
            <a:r>
              <a:rPr lang="sk-SK" sz="1600" b="1" dirty="0" smtClean="0">
                <a:ea typeface="Tahoma" pitchFamily="34" charset="0"/>
                <a:cs typeface="Tahoma" pitchFamily="34" charset="0"/>
              </a:rPr>
              <a:t>projektov</a:t>
            </a:r>
            <a:endParaRPr lang="sk-SK" sz="1600" b="1" dirty="0">
              <a:ea typeface="Tahoma" pitchFamily="34" charset="0"/>
              <a:cs typeface="Tahoma" pitchFamily="34" charset="0"/>
            </a:endParaRPr>
          </a:p>
          <a:p>
            <a:pPr algn="just">
              <a:spcBef>
                <a:spcPts val="600"/>
              </a:spcBef>
            </a:pPr>
            <a:endParaRPr lang="sk-SK" sz="1600" u="sng" dirty="0">
              <a:ea typeface="Tahoma" pitchFamily="34" charset="0"/>
              <a:cs typeface="Tahoma" pitchFamily="34" charset="0"/>
            </a:endParaRPr>
          </a:p>
        </p:txBody>
      </p:sp>
    </p:spTree>
    <p:extLst>
      <p:ext uri="{BB962C8B-B14F-4D97-AF65-F5344CB8AC3E}">
        <p14:creationId xmlns:p14="http://schemas.microsoft.com/office/powerpoint/2010/main" val="42310566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3519</TotalTime>
  <Words>6093</Words>
  <Application>Microsoft Office PowerPoint</Application>
  <PresentationFormat>Prezentácia na obrazovke (4:3)</PresentationFormat>
  <Paragraphs>964</Paragraphs>
  <Slides>78</Slides>
  <Notes>12</Notes>
  <HiddenSlides>0</HiddenSlides>
  <MMClips>0</MMClips>
  <ScaleCrop>false</ScaleCrop>
  <HeadingPairs>
    <vt:vector size="4" baseType="variant">
      <vt:variant>
        <vt:lpstr>Motív</vt:lpstr>
      </vt:variant>
      <vt:variant>
        <vt:i4>4</vt:i4>
      </vt:variant>
      <vt:variant>
        <vt:lpstr>Nadpisy snímok</vt:lpstr>
      </vt:variant>
      <vt:variant>
        <vt:i4>78</vt:i4>
      </vt:variant>
    </vt:vector>
  </HeadingPairs>
  <TitlesOfParts>
    <vt:vector size="82" baseType="lpstr">
      <vt:lpstr>Motív Office</vt:lpstr>
      <vt:lpstr>1_Motív Office</vt:lpstr>
      <vt:lpstr>2_Motív Office</vt:lpstr>
      <vt:lpstr>3_Motív Office</vt:lpstr>
      <vt:lpstr> operačný program  kvalita životného prostredia    Programové obdobie 2014 – 2020     </vt:lpstr>
      <vt:lpstr>Prezentácia programu PowerPoint</vt:lpstr>
      <vt:lpstr>Rozdelenie na prioritné osi a prislúchajúce alokácie z EŠIF</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  </vt:lpstr>
      <vt:lpstr> </vt:lpstr>
      <vt:lpstr>   </vt:lpstr>
      <vt:lpstr> </vt:lpstr>
      <vt:lpstr> </vt:lpstr>
      <vt:lpstr>   </vt:lpstr>
      <vt:lpstr>   </vt:lpstr>
      <vt:lpstr>Prezentácia programu PowerPoint</vt:lpstr>
      <vt:lpstr>  </vt:lpstr>
      <vt:lpstr>  </vt:lpstr>
      <vt:lpstr>  </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ĎAKUJEM ZA POZORNOSŤ</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autor</dc:creator>
  <cp:lastModifiedBy>Michal Šutriepka</cp:lastModifiedBy>
  <cp:revision>309</cp:revision>
  <cp:lastPrinted>2014-12-17T10:31:59Z</cp:lastPrinted>
  <dcterms:created xsi:type="dcterms:W3CDTF">2014-10-27T08:00:33Z</dcterms:created>
  <dcterms:modified xsi:type="dcterms:W3CDTF">2017-01-17T08:37:18Z</dcterms:modified>
</cp:coreProperties>
</file>