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2" r:id="rId2"/>
    <p:sldId id="304" r:id="rId3"/>
    <p:sldId id="305" r:id="rId4"/>
    <p:sldId id="298" r:id="rId5"/>
    <p:sldId id="306" r:id="rId6"/>
    <p:sldId id="308" r:id="rId7"/>
    <p:sldId id="309" r:id="rId8"/>
    <p:sldId id="310" r:id="rId9"/>
    <p:sldId id="311" r:id="rId10"/>
    <p:sldId id="327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ário Kulašík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2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66" autoAdjust="0"/>
    <p:restoredTop sz="88953" autoAdjust="0"/>
  </p:normalViewPr>
  <p:slideViewPr>
    <p:cSldViewPr snapToGrid="0">
      <p:cViewPr varScale="1">
        <p:scale>
          <a:sx n="60" d="100"/>
          <a:sy n="60" d="100"/>
        </p:scale>
        <p:origin x="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8CA21-C3A9-4613-B20D-FE2D1436687A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C02B0-4FDB-4DFA-9BCA-9FD10C0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0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5A6D6-20E6-4BD2-B442-18460BCDC828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1E9DA-1625-4C98-AF3E-C3F09E9F0B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5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846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 skúmal 3 oblasti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pripravenosť politík a pravidiel, stav a vyspelosť portálu a vplyv otvorených dát na spoločnosť.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portal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iniciatíva, ktorú vytvorila Európska komisia. Momentálnym európskym lídrom v téme otvorených dát je Španielsko, nasleduje ho Francúzsko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E9DA-1625-4C98-AF3E-C3F09E9F0B98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647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912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b="1" dirty="0" smtClean="0"/>
              <a:t>Štandardy poskytovania údajov v elektronickom prostredí - §51-53</a:t>
            </a:r>
            <a:r>
              <a:rPr lang="sk-SK" dirty="0" smtClean="0"/>
              <a:t>, ktorá presne definuje požiadavky na spôsob vytvárania otvorených údajov</a:t>
            </a:r>
            <a:endParaRPr lang="sk-SK" sz="1200" b="0" i="0" u="none" strike="noStrike" dirty="0" smtClean="0">
              <a:solidFill>
                <a:srgbClr val="000000"/>
              </a:solidFill>
              <a:effectLst/>
              <a:latin typeface="Arial Narrow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200" b="0" i="0" u="none" strike="noStrike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Zabezpečiť jednotný manažment </a:t>
            </a:r>
            <a:r>
              <a:rPr lang="sk-SK" sz="1200" b="0" i="0" u="none" strike="noStrike" dirty="0" err="1" smtClean="0">
                <a:solidFill>
                  <a:srgbClr val="000000"/>
                </a:solidFill>
                <a:effectLst/>
                <a:latin typeface="Arial Narrow" pitchFamily="34" charset="0"/>
              </a:rPr>
              <a:t>kvailty</a:t>
            </a:r>
            <a:r>
              <a:rPr lang="sk-SK" sz="1200" b="0" i="0" u="none" strike="noStrike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otvorených údajov a riadenie ich opakovaného použitia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200" b="0" i="0" u="none" strike="noStrike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- neustále napredovanie,</a:t>
            </a:r>
            <a:r>
              <a:rPr lang="sk-SK" sz="1200" b="0" i="0" u="none" strike="noStrike" baseline="0" dirty="0" smtClean="0">
                <a:solidFill>
                  <a:srgbClr val="000000"/>
                </a:solidFill>
                <a:effectLst/>
                <a:latin typeface="Arial Narrow" pitchFamily="34" charset="0"/>
              </a:rPr>
              <a:t> pokračovanie a vylepšovanie témy OD</a:t>
            </a:r>
          </a:p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9991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2115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E9DA-1625-4C98-AF3E-C3F09E9F0B98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369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E9DA-1625-4C98-AF3E-C3F09E9F0B98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6035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E9DA-1625-4C98-AF3E-C3F09E9F0B98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8787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1705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E9DA-1625-4C98-AF3E-C3F09E9F0B98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5863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E9DA-1625-4C98-AF3E-C3F09E9F0B98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34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 použiteľné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dostupné v otvorených formátoch umožňujúcich jednoduché strojové spracovanie</a:t>
            </a:r>
          </a:p>
          <a:p>
            <a:pPr lvl="0"/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 </a:t>
            </a:r>
            <a:r>
              <a:rPr lang="sk-SK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</a:t>
            </a:r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-diskriminačné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použiteľné pre každého za známych a rovnakých podmienok, na komerčný aj nekomerčný účel, bezodplatne.</a:t>
            </a:r>
          </a:p>
          <a:p>
            <a:pPr lvl="0"/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 prístupné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zverejnené vo forme ucelených častí „</a:t>
            </a:r>
            <a:r>
              <a:rPr lang="sk-S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datasetov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a dostupné cez Internet bez dodatočných administratívnych a technických bariér</a:t>
            </a:r>
          </a:p>
          <a:p>
            <a:pPr lvl="0"/>
            <a:r>
              <a:rPr lang="sk-S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Sú kvalitné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 popísaným obsahom, aktualizované, štruktúrované...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8146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 popísaní </a:t>
            </a:r>
            <a:r>
              <a:rPr lang="sk-SK" dirty="0" err="1" smtClean="0"/>
              <a:t>datasetu</a:t>
            </a:r>
            <a:r>
              <a:rPr lang="sk-SK" dirty="0" smtClean="0"/>
              <a:t> povinná osoba určí pre daný </a:t>
            </a:r>
            <a:r>
              <a:rPr lang="sk-SK" dirty="0" err="1" smtClean="0"/>
              <a:t>dataset</a:t>
            </a:r>
            <a:r>
              <a:rPr lang="sk-SK" dirty="0" smtClean="0"/>
              <a:t> konkrétnu licenčnú zmluvu (ďalej len licenciu) na základe nasledujúcej metodiky. Licenciou v autorskom práve poskytovateľ (autor diela) poskytuje oprávnenie užívať dielo nadobúdateľovi – poskytovateľovi otvorených údajov ale aj používateľom otvorených údajov. Povinnosť prideliť </a:t>
            </a:r>
            <a:r>
              <a:rPr lang="sk-SK" dirty="0" err="1" smtClean="0"/>
              <a:t>datasetu</a:t>
            </a:r>
            <a:r>
              <a:rPr lang="sk-SK" dirty="0" smtClean="0"/>
              <a:t> licenciu vyplýva zo:</a:t>
            </a:r>
          </a:p>
          <a:p>
            <a:pPr lvl="0"/>
            <a:r>
              <a:rPr lang="sk-SK" dirty="0" smtClean="0"/>
              <a:t>Zákona č. 618/2003 o autorskom práve a právach súvisiacich s autorským právom (autorský zákon), na základe ktorého je nevyhnutné chrániť práva a oprávnené záujmy autora prostredníctvom licenčnej zmluvy;</a:t>
            </a:r>
          </a:p>
          <a:p>
            <a:pPr lvl="0"/>
            <a:r>
              <a:rPr lang="sk-SK" dirty="0" smtClean="0"/>
              <a:t>Výnosu 55/2014 </a:t>
            </a:r>
            <a:r>
              <a:rPr lang="sk-SK" dirty="0" err="1" smtClean="0"/>
              <a:t>Z.z</a:t>
            </a:r>
            <a:r>
              <a:rPr lang="sk-SK" dirty="0" smtClean="0"/>
              <a:t>., podľa ktorého musia byť údaje poskytované otvoreným spôsobom umožňujúcim voľné opakované použitie informácií s právnou oporou.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5208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Licencia CC0 - </a:t>
            </a:r>
            <a:r>
              <a:rPr lang="sk-SK" dirty="0" smtClean="0"/>
              <a:t>Týmto verejným zverejnením poskytnú možnosť, aby ktokoľvek mohol voľne opakovane použiť, vylepšiť a budovať na ich diele na akékoľvek účely – komerčné aj neziskové – bez obmedzení daných autorským právom.  Licenciu možno použiť, ak existujú autorské práva alebo obmedzenia aspoň v rámci jednej jurisdikcie.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Licencia GNU </a:t>
            </a:r>
            <a:r>
              <a:rPr lang="sk-SK" b="1" dirty="0" err="1" smtClean="0"/>
              <a:t>Free</a:t>
            </a:r>
            <a:r>
              <a:rPr lang="sk-SK" b="1" dirty="0" smtClean="0"/>
              <a:t> </a:t>
            </a:r>
            <a:r>
              <a:rPr lang="sk-SK" b="1" dirty="0" err="1" smtClean="0"/>
              <a:t>Documentation</a:t>
            </a:r>
            <a:r>
              <a:rPr lang="sk-SK" b="1" dirty="0" smtClean="0"/>
              <a:t> </a:t>
            </a:r>
            <a:r>
              <a:rPr lang="sk-SK" b="1" dirty="0" err="1" smtClean="0"/>
              <a:t>License</a:t>
            </a:r>
            <a:r>
              <a:rPr lang="sk-SK" b="1" dirty="0" smtClean="0"/>
              <a:t>  - </a:t>
            </a:r>
            <a:r>
              <a:rPr lang="sk-SK" dirty="0" smtClean="0"/>
              <a:t>Táto licencia zároveň umožňuje autorom a vydavateľom získať na neobmedzenú dobu uznanie za svoju prácu, pričom ich zbavuje zodpovednosti za modifikácie textu vykonané inými osobami. Táto licencia je typ tzv. "</a:t>
            </a:r>
            <a:r>
              <a:rPr lang="sk-SK" dirty="0" err="1" smtClean="0"/>
              <a:t>copyleft</a:t>
            </a:r>
            <a:r>
              <a:rPr lang="sk-SK" dirty="0" smtClean="0"/>
              <a:t>", čo znamená, že dielo odvodené od pôvodného dokumentu sa stáva slobodným v rovnakom duchu. Táto licencia dopĺňa Všeobecnú verejnú licenciu GNU (GNU General </a:t>
            </a:r>
            <a:r>
              <a:rPr lang="sk-SK" dirty="0" err="1" smtClean="0"/>
              <a:t>Public</a:t>
            </a:r>
            <a:r>
              <a:rPr lang="sk-SK" dirty="0" smtClean="0"/>
              <a:t> </a:t>
            </a:r>
            <a:r>
              <a:rPr lang="sk-SK" dirty="0" err="1" smtClean="0"/>
              <a:t>License</a:t>
            </a:r>
            <a:r>
              <a:rPr lang="sk-SK" dirty="0" smtClean="0"/>
              <a:t>), ktorá je licenciou typu </a:t>
            </a:r>
            <a:r>
              <a:rPr lang="sk-SK" dirty="0" err="1" smtClean="0"/>
              <a:t>copyleft</a:t>
            </a:r>
            <a:r>
              <a:rPr lang="sk-SK" dirty="0" smtClean="0"/>
              <a:t> a je vypracovaná pre slobodne šíriteľný softvér.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0587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Licencia CC0 - </a:t>
            </a:r>
            <a:r>
              <a:rPr lang="sk-SK" dirty="0" smtClean="0"/>
              <a:t>Týmto verejným zverejnením poskytnú možnosť, aby ktokoľvek mohol voľne opakovane použiť, vylepšiť a budovať na ich diele na akékoľvek účely – komerčné aj neziskové – bez obmedzení daných autorským právom.  Licenciu možno použiť, ak existujú autorské práva alebo obmedzenia aspoň v rámci jednej jurisdikcie.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 smtClean="0"/>
              <a:t>Licencia GNU </a:t>
            </a:r>
            <a:r>
              <a:rPr lang="sk-SK" b="1" dirty="0" err="1" smtClean="0"/>
              <a:t>Free</a:t>
            </a:r>
            <a:r>
              <a:rPr lang="sk-SK" b="1" dirty="0" smtClean="0"/>
              <a:t> </a:t>
            </a:r>
            <a:r>
              <a:rPr lang="sk-SK" b="1" dirty="0" err="1" smtClean="0"/>
              <a:t>Documentation</a:t>
            </a:r>
            <a:r>
              <a:rPr lang="sk-SK" b="1" dirty="0" smtClean="0"/>
              <a:t> </a:t>
            </a:r>
            <a:r>
              <a:rPr lang="sk-SK" b="1" dirty="0" err="1" smtClean="0"/>
              <a:t>License</a:t>
            </a:r>
            <a:r>
              <a:rPr lang="sk-SK" b="1" dirty="0" smtClean="0"/>
              <a:t>  - </a:t>
            </a:r>
            <a:r>
              <a:rPr lang="sk-SK" dirty="0" smtClean="0"/>
              <a:t>Táto licencia zároveň umožňuje autorom a vydavateľom získať na neobmedzenú dobu uznanie za svoju prácu, pričom ich zbavuje zodpovednosti za modifikácie textu vykonané inými osobami. Táto licencia je typ tzv. "</a:t>
            </a:r>
            <a:r>
              <a:rPr lang="sk-SK" dirty="0" err="1" smtClean="0"/>
              <a:t>copyleft</a:t>
            </a:r>
            <a:r>
              <a:rPr lang="sk-SK" dirty="0" smtClean="0"/>
              <a:t>", čo znamená, že dielo odvodené od pôvodného dokumentu sa stáva slobodným v rovnakom duchu. Táto licencia dopĺňa Všeobecnú verejnú licenciu GNU (GNU General </a:t>
            </a:r>
            <a:r>
              <a:rPr lang="sk-SK" dirty="0" err="1" smtClean="0"/>
              <a:t>Public</a:t>
            </a:r>
            <a:r>
              <a:rPr lang="sk-SK" dirty="0" smtClean="0"/>
              <a:t> </a:t>
            </a:r>
            <a:r>
              <a:rPr lang="sk-SK" dirty="0" err="1" smtClean="0"/>
              <a:t>License</a:t>
            </a:r>
            <a:r>
              <a:rPr lang="sk-SK" dirty="0" smtClean="0"/>
              <a:t>), ktorá je licenciou typu </a:t>
            </a:r>
            <a:r>
              <a:rPr lang="sk-SK" dirty="0" err="1" smtClean="0"/>
              <a:t>copyleft</a:t>
            </a:r>
            <a:r>
              <a:rPr lang="sk-SK" dirty="0" smtClean="0"/>
              <a:t> a je vypracovaná pre slobodne šíriteľný softvér.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8884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E9DA-1625-4C98-AF3E-C3F09E9F0B98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8521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 popísaní </a:t>
            </a:r>
            <a:r>
              <a:rPr lang="sk-SK" dirty="0" err="1" smtClean="0"/>
              <a:t>datasetu</a:t>
            </a:r>
            <a:r>
              <a:rPr lang="sk-SK" dirty="0" smtClean="0"/>
              <a:t> povinná osoba určí pre daný </a:t>
            </a:r>
            <a:r>
              <a:rPr lang="sk-SK" dirty="0" err="1" smtClean="0"/>
              <a:t>dataset</a:t>
            </a:r>
            <a:r>
              <a:rPr lang="sk-SK" dirty="0" smtClean="0"/>
              <a:t> konkrétnu licenčnú zmluvu (ďalej len licenciu) na základe nasledujúcej metodiky. Licenciou v autorskom práve poskytovateľ (autor diela) poskytuje oprávnenie užívať dielo nadobúdateľovi – poskytovateľovi otvorených údajov ale aj používateľom otvorených údajov. Povinnosť prideliť </a:t>
            </a:r>
            <a:r>
              <a:rPr lang="sk-SK" dirty="0" err="1" smtClean="0"/>
              <a:t>datasetu</a:t>
            </a:r>
            <a:r>
              <a:rPr lang="sk-SK" dirty="0" smtClean="0"/>
              <a:t> licenciu vyplýva zo:</a:t>
            </a:r>
          </a:p>
          <a:p>
            <a:pPr lvl="0"/>
            <a:r>
              <a:rPr lang="sk-SK" dirty="0" smtClean="0"/>
              <a:t>Zákona č. 618/2003 o autorskom práve a právach súvisiacich s autorským právom (autorský zákon), na základe ktorého je nevyhnutné chrániť práva a oprávnené záujmy autora prostredníctvom licenčnej zmluvy;</a:t>
            </a:r>
          </a:p>
          <a:p>
            <a:pPr lvl="0"/>
            <a:r>
              <a:rPr lang="sk-SK" dirty="0" smtClean="0"/>
              <a:t>Výnosu 55/2014 </a:t>
            </a:r>
            <a:r>
              <a:rPr lang="sk-SK" dirty="0" err="1" smtClean="0"/>
              <a:t>Z.z</a:t>
            </a:r>
            <a:r>
              <a:rPr lang="sk-SK" dirty="0" smtClean="0"/>
              <a:t>., podľa ktorého musia byť údaje poskytované otvoreným spôsobom umožňujúcim voľné opakované použitie informácií s právnou oporou.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093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E9DA-1625-4C98-AF3E-C3F09E9F0B9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16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dirty="0" smtClean="0"/>
          </a:p>
        </p:txBody>
      </p:sp>
      <p:sp>
        <p:nvSpPr>
          <p:cNvPr id="410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29858-CD27-418D-A8F6-72F87C387141}" type="slidenum">
              <a:rPr lang="sk-SK" altLang="sk-SK" smtClean="0"/>
              <a:pPr>
                <a:spcBef>
                  <a:spcPct val="0"/>
                </a:spcBef>
              </a:pPr>
              <a:t>4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194890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263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Aby </a:t>
            </a:r>
            <a:r>
              <a:rPr lang="en-US" dirty="0" err="1" smtClean="0"/>
              <a:t>mohol</a:t>
            </a:r>
            <a:r>
              <a:rPr lang="en-US" dirty="0" smtClean="0"/>
              <a:t> </a:t>
            </a:r>
            <a:r>
              <a:rPr lang="en-US" dirty="0" err="1" smtClean="0"/>
              <a:t>Portál</a:t>
            </a:r>
            <a:r>
              <a:rPr lang="en-US" dirty="0" smtClean="0"/>
              <a:t> pre </a:t>
            </a:r>
            <a:r>
              <a:rPr lang="en-US" dirty="0" err="1" smtClean="0"/>
              <a:t>otvorené</a:t>
            </a:r>
            <a:r>
              <a:rPr lang="en-US" dirty="0" smtClean="0"/>
              <a:t> </a:t>
            </a:r>
            <a:r>
              <a:rPr lang="en-US" dirty="0" err="1" smtClean="0"/>
              <a:t>dáta</a:t>
            </a:r>
            <a:r>
              <a:rPr lang="en-US" dirty="0" smtClean="0"/>
              <a:t> </a:t>
            </a:r>
            <a:r>
              <a:rPr lang="en-US" dirty="0" err="1" smtClean="0"/>
              <a:t>naplniť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ciele</a:t>
            </a:r>
            <a:r>
              <a:rPr lang="en-US" dirty="0" smtClean="0"/>
              <a:t>, je </a:t>
            </a:r>
            <a:r>
              <a:rPr lang="en-US" dirty="0" err="1" smtClean="0"/>
              <a:t>potrebná</a:t>
            </a:r>
            <a:r>
              <a:rPr lang="en-US" dirty="0" smtClean="0"/>
              <a:t> </a:t>
            </a:r>
            <a:r>
              <a:rPr lang="en-US" dirty="0" err="1" smtClean="0"/>
              <a:t>efektívna</a:t>
            </a:r>
            <a:r>
              <a:rPr lang="en-US" dirty="0" smtClean="0"/>
              <a:t> </a:t>
            </a:r>
            <a:r>
              <a:rPr lang="en-US" dirty="0" err="1" smtClean="0"/>
              <a:t>spolupráca</a:t>
            </a:r>
            <a:r>
              <a:rPr lang="en-US" dirty="0" smtClean="0"/>
              <a:t> </a:t>
            </a:r>
            <a:r>
              <a:rPr lang="en-US" dirty="0" err="1" smtClean="0"/>
              <a:t>viacerých</a:t>
            </a:r>
            <a:r>
              <a:rPr lang="en-US" dirty="0" smtClean="0"/>
              <a:t> </a:t>
            </a:r>
            <a:r>
              <a:rPr lang="en-US" dirty="0" err="1" smtClean="0"/>
              <a:t>subjektov</a:t>
            </a:r>
            <a:r>
              <a:rPr lang="en-US" dirty="0" smtClean="0"/>
              <a:t>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zabezpečujú</a:t>
            </a:r>
            <a:r>
              <a:rPr lang="en-US" dirty="0" smtClean="0"/>
              <a:t> </a:t>
            </a:r>
            <a:r>
              <a:rPr lang="en-US" dirty="0" err="1" smtClean="0"/>
              <a:t>najmä</a:t>
            </a:r>
            <a:endParaRPr lang="sk-SK" dirty="0" smtClean="0"/>
          </a:p>
          <a:p>
            <a:r>
              <a:rPr lang="en-US" dirty="0" smtClean="0"/>
              <a:t>:</a:t>
            </a:r>
            <a:r>
              <a:rPr lang="en-US" dirty="0" err="1" smtClean="0"/>
              <a:t>Otvorené</a:t>
            </a:r>
            <a:r>
              <a:rPr lang="en-US" dirty="0" smtClean="0"/>
              <a:t> </a:t>
            </a:r>
            <a:r>
              <a:rPr lang="en-US" dirty="0" err="1" smtClean="0"/>
              <a:t>pravidlá</a:t>
            </a:r>
            <a:r>
              <a:rPr lang="en-US" dirty="0" smtClean="0"/>
              <a:t>, </a:t>
            </a:r>
            <a:r>
              <a:rPr lang="en-US" dirty="0" err="1" smtClean="0"/>
              <a:t>napríklad</a:t>
            </a:r>
            <a:r>
              <a:rPr lang="en-US" dirty="0" smtClean="0"/>
              <a:t> </a:t>
            </a:r>
            <a:r>
              <a:rPr lang="en-US" dirty="0" err="1" smtClean="0"/>
              <a:t>legislatíva</a:t>
            </a:r>
            <a:r>
              <a:rPr lang="en-US" dirty="0" smtClean="0"/>
              <a:t>, </a:t>
            </a:r>
            <a:r>
              <a:rPr lang="en-US" dirty="0" err="1" smtClean="0"/>
              <a:t>metodiky</a:t>
            </a:r>
            <a:r>
              <a:rPr lang="en-US" dirty="0" smtClean="0"/>
              <a:t>, </a:t>
            </a:r>
            <a:r>
              <a:rPr lang="en-US" dirty="0" err="1" smtClean="0"/>
              <a:t>smernice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 smtClean="0"/>
              <a:t>Vytváranie</a:t>
            </a:r>
            <a:r>
              <a:rPr lang="en-US" dirty="0" smtClean="0"/>
              <a:t> </a:t>
            </a:r>
            <a:r>
              <a:rPr lang="en-US" dirty="0" err="1" smtClean="0"/>
              <a:t>povedomia</a:t>
            </a:r>
            <a:r>
              <a:rPr lang="en-US" dirty="0" smtClean="0"/>
              <a:t> </a:t>
            </a:r>
            <a:r>
              <a:rPr lang="en-US" dirty="0" err="1" smtClean="0"/>
              <a:t>verejnosti</a:t>
            </a:r>
            <a:r>
              <a:rPr lang="en-US" dirty="0" smtClean="0"/>
              <a:t> o </a:t>
            </a:r>
            <a:r>
              <a:rPr lang="en-US" dirty="0" err="1" smtClean="0"/>
              <a:t>existencii</a:t>
            </a:r>
            <a:r>
              <a:rPr lang="en-US" dirty="0" smtClean="0"/>
              <a:t>, </a:t>
            </a:r>
            <a:r>
              <a:rPr lang="en-US" dirty="0" err="1" smtClean="0"/>
              <a:t>účele</a:t>
            </a:r>
            <a:r>
              <a:rPr lang="en-US" dirty="0" smtClean="0"/>
              <a:t> a </a:t>
            </a:r>
            <a:r>
              <a:rPr lang="en-US" dirty="0" err="1" smtClean="0"/>
              <a:t>možnostiach</a:t>
            </a:r>
            <a:r>
              <a:rPr lang="en-US" dirty="0" smtClean="0"/>
              <a:t> Open Data,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en-US" dirty="0" err="1" smtClean="0"/>
              <a:t>napríklad</a:t>
            </a:r>
            <a:r>
              <a:rPr lang="en-US" dirty="0" smtClean="0"/>
              <a:t> </a:t>
            </a:r>
            <a:r>
              <a:rPr lang="en-US" dirty="0" err="1" smtClean="0"/>
              <a:t>kampane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informujú</a:t>
            </a:r>
            <a:r>
              <a:rPr lang="en-US" dirty="0" smtClean="0"/>
              <a:t> </a:t>
            </a:r>
            <a:r>
              <a:rPr lang="en-US" dirty="0" err="1" smtClean="0"/>
              <a:t>podnikateľov</a:t>
            </a:r>
            <a:r>
              <a:rPr lang="en-US" dirty="0" smtClean="0"/>
              <a:t> o </a:t>
            </a:r>
            <a:r>
              <a:rPr lang="en-US" dirty="0" err="1" smtClean="0"/>
              <a:t>hodnote</a:t>
            </a:r>
            <a:r>
              <a:rPr lang="en-US" dirty="0" smtClean="0"/>
              <a:t> </a:t>
            </a:r>
            <a:r>
              <a:rPr lang="en-US" dirty="0" err="1" smtClean="0"/>
              <a:t>dát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Takto</a:t>
            </a:r>
            <a:r>
              <a:rPr lang="en-US" dirty="0" smtClean="0"/>
              <a:t> </a:t>
            </a:r>
            <a:r>
              <a:rPr lang="en-US" dirty="0" err="1" smtClean="0"/>
              <a:t>môžu</a:t>
            </a:r>
            <a:r>
              <a:rPr lang="en-US" dirty="0" smtClean="0"/>
              <a:t> </a:t>
            </a:r>
            <a:r>
              <a:rPr lang="en-US" dirty="0" err="1" smtClean="0"/>
              <a:t>vzniknúť</a:t>
            </a:r>
            <a:r>
              <a:rPr lang="en-US" dirty="0" smtClean="0"/>
              <a:t> </a:t>
            </a:r>
            <a:r>
              <a:rPr lang="en-US" dirty="0" err="1" smtClean="0"/>
              <a:t>zdravé</a:t>
            </a:r>
            <a:r>
              <a:rPr lang="en-US" dirty="0" smtClean="0"/>
              <a:t> </a:t>
            </a:r>
            <a:r>
              <a:rPr lang="en-US" dirty="0" err="1" smtClean="0"/>
              <a:t>podnikateľské</a:t>
            </a:r>
            <a:r>
              <a:rPr lang="en-US" dirty="0" smtClean="0"/>
              <a:t> </a:t>
            </a:r>
            <a:r>
              <a:rPr lang="en-US" dirty="0" err="1" smtClean="0"/>
              <a:t>aktivity</a:t>
            </a:r>
            <a:r>
              <a:rPr lang="en-US" dirty="0" smtClean="0"/>
              <a:t> </a:t>
            </a:r>
            <a:r>
              <a:rPr lang="en-US" dirty="0" err="1" smtClean="0"/>
              <a:t>ktorých</a:t>
            </a:r>
            <a:r>
              <a:rPr lang="en-US" dirty="0" smtClean="0"/>
              <a:t> </a:t>
            </a:r>
            <a:r>
              <a:rPr lang="en-US" dirty="0" err="1" smtClean="0"/>
              <a:t>základom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Open Data.</a:t>
            </a:r>
            <a:endParaRPr lang="sk-SK" dirty="0" smtClean="0"/>
          </a:p>
          <a:p>
            <a:r>
              <a:rPr lang="en-US" dirty="0" err="1" smtClean="0"/>
              <a:t>Vytváranie</a:t>
            </a:r>
            <a:r>
              <a:rPr lang="en-US" dirty="0" smtClean="0"/>
              <a:t> </a:t>
            </a:r>
            <a:r>
              <a:rPr lang="en-US" dirty="0" err="1" smtClean="0"/>
              <a:t>aplikácií</a:t>
            </a:r>
            <a:r>
              <a:rPr lang="en-US" dirty="0" smtClean="0"/>
              <a:t> </a:t>
            </a:r>
            <a:r>
              <a:rPr lang="en-US" dirty="0" err="1" smtClean="0"/>
              <a:t>využívaním</a:t>
            </a:r>
            <a:r>
              <a:rPr lang="en-US" dirty="0" smtClean="0"/>
              <a:t> Open Data.</a:t>
            </a:r>
            <a:endParaRPr lang="sk-SK" dirty="0" smtClean="0"/>
          </a:p>
          <a:p>
            <a:r>
              <a:rPr lang="en-US" dirty="0" err="1" smtClean="0"/>
              <a:t>Produkci</a:t>
            </a:r>
            <a:r>
              <a:rPr lang="sk-SK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kvalitných</a:t>
            </a:r>
            <a:r>
              <a:rPr lang="en-US" dirty="0" smtClean="0"/>
              <a:t> </a:t>
            </a:r>
            <a:r>
              <a:rPr lang="en-US" dirty="0" err="1" smtClean="0"/>
              <a:t>otvorených</a:t>
            </a:r>
            <a:r>
              <a:rPr lang="en-US" dirty="0" smtClean="0"/>
              <a:t> </a:t>
            </a:r>
            <a:r>
              <a:rPr lang="en-US" dirty="0" err="1" smtClean="0"/>
              <a:t>údajov</a:t>
            </a:r>
            <a:r>
              <a:rPr lang="en-US" dirty="0" smtClean="0"/>
              <a:t> </a:t>
            </a:r>
            <a:r>
              <a:rPr lang="en-US" dirty="0" err="1" smtClean="0"/>
              <a:t>verejnou</a:t>
            </a:r>
            <a:r>
              <a:rPr lang="en-US" dirty="0" smtClean="0"/>
              <a:t> </a:t>
            </a:r>
            <a:r>
              <a:rPr lang="en-US" dirty="0" err="1" smtClean="0"/>
              <a:t>správou</a:t>
            </a:r>
            <a:r>
              <a:rPr lang="en-US" dirty="0" smtClean="0"/>
              <a:t> a </a:t>
            </a:r>
            <a:r>
              <a:rPr lang="en-US" dirty="0" err="1" smtClean="0"/>
              <a:t>samosprávou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383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hnjh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2E4AD-83BD-4837-B525-55B0EA88A0A0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976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E9DA-1625-4C98-AF3E-C3F09E9F0B9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937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E9DA-1625-4C98-AF3E-C3F09E9F0B98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54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720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840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716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122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25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687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820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589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81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53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48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000"/>
                <a:lumOff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8CE69-62B3-445C-8511-1A79CE3B5D0A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5C09-00AB-4510-8074-BCF08E17D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792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9601" y="4433787"/>
            <a:ext cx="8791575" cy="1105786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Mgr. Silvia </a:t>
            </a:r>
            <a:r>
              <a:rPr lang="en-US" sz="20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Horváthová</a:t>
            </a:r>
            <a:r>
              <a:rPr lang="en-US" sz="20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/>
            </a:r>
            <a:br>
              <a:rPr lang="en-US" sz="2000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0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Národná</a:t>
            </a:r>
            <a:r>
              <a:rPr lang="en-US" sz="20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agentúra</a:t>
            </a:r>
            <a:r>
              <a:rPr lang="en-US" sz="20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pre </a:t>
            </a:r>
            <a:r>
              <a:rPr lang="en-US" sz="20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sieťové</a:t>
            </a:r>
            <a:r>
              <a:rPr lang="en-US" sz="20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a </a:t>
            </a:r>
            <a:r>
              <a:rPr lang="en-US" sz="20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elektronické</a:t>
            </a:r>
            <a:r>
              <a:rPr lang="en-US" sz="20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služby</a:t>
            </a:r>
            <a:endParaRPr lang="en-US" sz="2000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</p:txBody>
      </p:sp>
      <p:pic>
        <p:nvPicPr>
          <p:cNvPr id="7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30" y="424202"/>
            <a:ext cx="3114341" cy="6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7263" y="5886829"/>
            <a:ext cx="8097964" cy="365125"/>
          </a:xfrm>
        </p:spPr>
        <p:txBody>
          <a:bodyPr/>
          <a:lstStyle/>
          <a:p>
            <a:pPr algn="ctr"/>
            <a:r>
              <a:rPr lang="en-US" sz="1400" cap="none" dirty="0">
                <a:solidFill>
                  <a:srgbClr val="13225B"/>
                </a:solidFill>
                <a:latin typeface="Tw Cen MT" panose="020B0602020104020603" pitchFamily="34" charset="-18"/>
              </a:rPr>
              <a:t>OPEN GOVERNMENT WEEK, Bratislava, </a:t>
            </a:r>
            <a:r>
              <a:rPr lang="sk-SK" sz="1400" cap="none" dirty="0">
                <a:solidFill>
                  <a:srgbClr val="13225B"/>
                </a:solidFill>
                <a:latin typeface="Tw Cen MT" panose="020B0602020104020603" pitchFamily="34" charset="-18"/>
              </a:rPr>
              <a:t>20. október 2016</a:t>
            </a:r>
            <a:endParaRPr lang="en-US" sz="1400" cap="none" dirty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77176" y="1098977"/>
            <a:ext cx="9144000" cy="2387600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otvorených dát </a:t>
            </a:r>
            <a:r>
              <a:rPr lang="sk-SK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data.gov.sk</a:t>
            </a:r>
            <a:r>
              <a:rPr lang="sk-SK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k-SK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r-I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k-SK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existujúca infraštruktúra na zverejňovanie otvorených dát v SR</a:t>
            </a:r>
            <a:endParaRPr lang="sk-SK" sz="36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5543832"/>
            <a:ext cx="3903151" cy="10511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88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87" y="910432"/>
            <a:ext cx="3875388" cy="5012039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569957" y="618518"/>
            <a:ext cx="474708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Open</a:t>
            </a:r>
            <a:r>
              <a:rPr lang="sk-SK" sz="36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sk-SK" sz="36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Data</a:t>
            </a:r>
            <a:r>
              <a:rPr lang="sk-SK" sz="36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Maturity</a:t>
            </a:r>
            <a:br>
              <a:rPr lang="sk-SK" sz="36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sk-SK" sz="36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in </a:t>
            </a:r>
            <a:r>
              <a:rPr lang="sk-SK" sz="36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Europe</a:t>
            </a:r>
            <a:r>
              <a:rPr lang="sk-SK" sz="36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2016</a:t>
            </a:r>
            <a:endParaRPr lang="en-US" sz="3600" b="1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69957" y="2076618"/>
            <a:ext cx="4747087" cy="3694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Ročná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správa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publikovaná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Európskym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dátovým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portálom</a:t>
            </a:r>
            <a:endParaRPr lang="sk-SK" sz="2000" dirty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Zameraná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na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dve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kľúčové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oblasti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mr-IN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–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Open Data Readiness 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a </a:t>
            </a:r>
            <a:r>
              <a:rPr lang="en-US" sz="20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Portal Maturity</a:t>
            </a:r>
            <a:endParaRPr lang="sk-SK" sz="2000" b="1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000" b="1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SR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zaradená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do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druhej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najlepšej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kategórie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sk-SK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„</a:t>
            </a:r>
            <a:r>
              <a:rPr lang="en-US" sz="20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Fast Trackers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”,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na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9. </a:t>
            </a:r>
            <a:r>
              <a:rPr lang="en-US" sz="20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miesto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spomedzi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EU28+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krajín</a:t>
            </a:r>
            <a:endParaRPr lang="en-US" sz="2000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Slovensko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a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Španielsko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ako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jediné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krajiny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dosiahli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maximálne</a:t>
            </a:r>
            <a:r>
              <a:rPr lang="en-US" sz="20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hodnotenie</a:t>
            </a:r>
            <a:r>
              <a:rPr lang="en-US" sz="20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v </a:t>
            </a:r>
            <a:r>
              <a:rPr lang="en-US" sz="20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časti</a:t>
            </a:r>
            <a:r>
              <a:rPr lang="en-US" sz="20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Open Data Impact</a:t>
            </a:r>
            <a:endParaRPr lang="en-US" sz="2000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42" y="1968102"/>
            <a:ext cx="5944115" cy="4066384"/>
          </a:xfrm>
          <a:solidFill>
            <a:schemeClr val="tx1"/>
          </a:solidFill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187" y="801396"/>
            <a:ext cx="7681626" cy="5255207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4034633" y="6231548"/>
            <a:ext cx="4122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sk-SK" dirty="0">
                <a:solidFill>
                  <a:srgbClr val="002060"/>
                </a:solidFill>
                <a:latin typeface="Tw Cen MT" panose="020B0602020104020603" pitchFamily="34" charset="-18"/>
              </a:rPr>
              <a:t>Zdroj: </a:t>
            </a:r>
            <a:r>
              <a:rPr lang="sk-SK" dirty="0" err="1">
                <a:solidFill>
                  <a:srgbClr val="002060"/>
                </a:solidFill>
                <a:latin typeface="Tw Cen MT" panose="020B0602020104020603" pitchFamily="34" charset="-18"/>
              </a:rPr>
              <a:t>Open</a:t>
            </a:r>
            <a:r>
              <a:rPr lang="sk-SK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sk-SK" dirty="0" err="1">
                <a:solidFill>
                  <a:srgbClr val="002060"/>
                </a:solidFill>
                <a:latin typeface="Tw Cen MT" panose="020B0602020104020603" pitchFamily="34" charset="-18"/>
              </a:rPr>
              <a:t>Data</a:t>
            </a:r>
            <a:r>
              <a:rPr lang="sk-SK" dirty="0">
                <a:solidFill>
                  <a:srgbClr val="002060"/>
                </a:solidFill>
                <a:latin typeface="Tw Cen MT" panose="020B0602020104020603" pitchFamily="34" charset="-18"/>
              </a:rPr>
              <a:t> Maturity in </a:t>
            </a:r>
            <a:r>
              <a:rPr lang="sk-SK" dirty="0" err="1">
                <a:solidFill>
                  <a:srgbClr val="002060"/>
                </a:solidFill>
                <a:latin typeface="Tw Cen MT" panose="020B0602020104020603" pitchFamily="34" charset="-18"/>
              </a:rPr>
              <a:t>Europe</a:t>
            </a:r>
            <a:r>
              <a:rPr lang="sk-SK" dirty="0">
                <a:solidFill>
                  <a:srgbClr val="002060"/>
                </a:solidFill>
                <a:latin typeface="Tw Cen MT" panose="020B0602020104020603" pitchFamily="34" charset="-18"/>
              </a:rPr>
              <a:t> 2016</a:t>
            </a: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5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-106878"/>
            <a:ext cx="9905998" cy="160698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Zlepšenie dostupnosti dát verejnej správy</a:t>
            </a:r>
            <a:endParaRPr lang="sk-SK" sz="3600" b="1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80131"/>
              </p:ext>
            </p:extLst>
          </p:nvPr>
        </p:nvGraphicFramePr>
        <p:xfrm>
          <a:off x="1270660" y="1314352"/>
          <a:ext cx="10046524" cy="5221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0705"/>
                <a:gridCol w="290698"/>
                <a:gridCol w="4965121"/>
              </a:tblGrid>
              <a:tr h="466947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Aktuálny</a:t>
                      </a:r>
                      <a:r>
                        <a:rPr lang="sk-SK" b="1" baseline="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stav</a:t>
                      </a:r>
                      <a:endParaRPr lang="sk-SK" b="1" dirty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Požadovaný</a:t>
                      </a:r>
                      <a:r>
                        <a:rPr lang="sk-SK" b="1" baseline="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stav</a:t>
                      </a:r>
                      <a:endParaRPr lang="sk-SK" b="1" dirty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1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k-SK" sz="1800" kern="1200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Legislatívne prostredie umožňujúce orgánom</a:t>
                      </a:r>
                      <a:r>
                        <a:rPr lang="sk-SK" sz="1800" kern="1200" baseline="0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verejnej moci</a:t>
                      </a:r>
                      <a:r>
                        <a:rPr lang="sk-SK" sz="1800" kern="1200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proaktívne </a:t>
                      </a:r>
                      <a:r>
                        <a:rPr lang="sk-SK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sprístupňovanie otvorených údajov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k-SK" sz="1800" kern="1200" dirty="0" smtClean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k-SK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Funkčná infraštruktúra vyhovujúca aktuálnym potrebám sprístupňovania otvorených údajov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k-SK" sz="1800" kern="1200" dirty="0" smtClean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k-SK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Publicita v rámci národného projektu “Elektronické služby Úradu vlády SR – </a:t>
                      </a:r>
                      <a:r>
                        <a:rPr lang="sk-SK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eDemokracia</a:t>
                      </a:r>
                      <a:r>
                        <a:rPr lang="sk-SK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a otvorená vláda”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sk-SK" sz="1800" b="0" kern="1200" dirty="0" smtClean="0">
                        <a:solidFill>
                          <a:srgbClr val="002060"/>
                        </a:solidFill>
                        <a:latin typeface="Tw Cen MT" panose="020B0602020104020603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sk-SK" sz="1800" b="0" kern="1200" dirty="0">
                        <a:solidFill>
                          <a:srgbClr val="002060"/>
                        </a:solidFill>
                        <a:latin typeface="Tw Cen MT" panose="020B0602020104020603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k-SK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Dotvorenie legislatívy -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návrh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konceptu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a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pravidiel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pre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používanie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otvorených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dát</a:t>
                      </a:r>
                      <a:r>
                        <a:rPr lang="sk-SK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, Zákon o údajoch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k-SK" sz="1800" kern="1200" dirty="0" smtClean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k-SK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Nasadenie korekčných a analytických nástrojov pre správne zverejňovanie dát (zvyšovanie kvality dát,</a:t>
                      </a:r>
                      <a:r>
                        <a:rPr lang="sk-SK" sz="1800" kern="1200" baseline="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dátové analýzy, vizualizácia dát)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Automatizácia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procesov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tvorby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otvorených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dát</a:t>
                      </a:r>
                      <a:endParaRPr lang="en-US" sz="1800" kern="1200" dirty="0" smtClean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Podpora </a:t>
                      </a:r>
                      <a:r>
                        <a:rPr lang="pl-PL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rozvoja</a:t>
                      </a:r>
                      <a:r>
                        <a:rPr lang="pl-PL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komunity</a:t>
                      </a:r>
                      <a:r>
                        <a:rPr lang="pl-PL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pracujúcej</a:t>
                      </a:r>
                      <a:r>
                        <a:rPr lang="pl-PL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s </a:t>
                      </a:r>
                      <a:r>
                        <a:rPr lang="pl-PL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otvorenými</a:t>
                      </a:r>
                      <a:r>
                        <a:rPr lang="pl-PL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dátami</a:t>
                      </a:r>
                      <a:endParaRPr lang="pl-PL" sz="1800" kern="1200" dirty="0" smtClean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sk-SK" sz="1800" kern="1200" dirty="0" smtClean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k-SK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Zvýšenie kvality informovanosti o</a:t>
                      </a:r>
                      <a:r>
                        <a:rPr lang="sk-SK" sz="1800" kern="1200" baseline="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problematike otvorených dát </a:t>
                      </a:r>
                      <a:r>
                        <a:rPr lang="sk-SK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(</a:t>
                      </a:r>
                      <a:r>
                        <a:rPr lang="sk-SK" sz="1800" kern="1200" dirty="0" err="1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licencovanie</a:t>
                      </a:r>
                      <a:r>
                        <a:rPr lang="sk-SK" sz="1800" kern="120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, úlohy povinných osôb,</a:t>
                      </a:r>
                      <a:r>
                        <a:rPr lang="sk-SK" sz="1800" kern="1200" baseline="0" dirty="0" smtClean="0">
                          <a:solidFill>
                            <a:srgbClr val="002060"/>
                          </a:solidFill>
                          <a:latin typeface="Tw Cen MT" panose="020B0602020104020603" pitchFamily="34" charset="-18"/>
                        </a:rPr>
                        <a:t> kvalita dát, ..)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sk-SK" sz="1800" kern="1200" dirty="0" smtClean="0">
                        <a:solidFill>
                          <a:srgbClr val="002060"/>
                        </a:solidFill>
                        <a:latin typeface="Tw Cen MT" panose="020B0602020104020603" pitchFamily="34" charset="-18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sk-SK" sz="1800" b="0" kern="1200" dirty="0">
                        <a:solidFill>
                          <a:srgbClr val="002060"/>
                        </a:solidFill>
                        <a:latin typeface="Tw Cen MT" panose="020B0602020104020603" pitchFamily="34" charset="-18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7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235162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Inšpirácie zo sveta</a:t>
            </a:r>
            <a:endParaRPr lang="sk-SK" sz="3600" b="1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6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8" y="442926"/>
            <a:ext cx="6719835" cy="3642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40" y="3183569"/>
            <a:ext cx="6090823" cy="3165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4216" y="1507158"/>
            <a:ext cx="424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lobalbiker.org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76" y="3184387"/>
            <a:ext cx="6168233" cy="3331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3" y="641260"/>
            <a:ext cx="6562405" cy="3547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8534" y="1343437"/>
            <a:ext cx="483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Mesto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Liverpool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Dátum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odvozu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odpadov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pod</a:t>
            </a:r>
            <a:r>
              <a:rPr lang="sk-SK" sz="20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ľa PSČ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1"/>
            <a:ext cx="6947322" cy="374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39" y="2781852"/>
            <a:ext cx="7650307" cy="4076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95529" y="1181954"/>
            <a:ext cx="307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Francúzsko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Open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bikes – FR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študenti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5" descr="transpa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3538" y="-544513"/>
            <a:ext cx="2722563" cy="30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1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55172" y="1702481"/>
            <a:ext cx="8791575" cy="1339703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solidFill>
                  <a:srgbClr val="002060"/>
                </a:solidFill>
                <a:latin typeface="Tw Cen MT" panose="020B0602020104020603" pitchFamily="34" charset="-18"/>
              </a:rPr>
              <a:t>Ďakujem za Vašu pozornosť!</a:t>
            </a:r>
            <a:endParaRPr lang="sk-SK" sz="3600" cap="none" dirty="0">
              <a:solidFill>
                <a:srgbClr val="002060"/>
              </a:solidFill>
              <a:latin typeface="Tw Cen MT" panose="020B0602020104020603" pitchFamily="34" charset="-18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5172" y="3770948"/>
            <a:ext cx="8791575" cy="234277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1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Mgr. Silvia </a:t>
            </a:r>
            <a:r>
              <a:rPr lang="en-US" sz="21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Horváthová</a:t>
            </a:r>
            <a:endParaRPr lang="en-US" sz="2100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algn="ctr"/>
            <a:r>
              <a:rPr lang="en-US" sz="2100" dirty="0" err="1">
                <a:solidFill>
                  <a:srgbClr val="002060"/>
                </a:solidFill>
                <a:latin typeface="Tw Cen MT" panose="020B0602020104020603" pitchFamily="34" charset="-18"/>
              </a:rPr>
              <a:t>silvia.horvathova@nases.gov.sk</a:t>
            </a:r>
            <a:endParaRPr lang="en-US" sz="2100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algn="ctr"/>
            <a:r>
              <a:rPr lang="en-US" sz="21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Dátový</a:t>
            </a:r>
            <a:r>
              <a:rPr lang="en-US" sz="21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kurátor</a:t>
            </a:r>
            <a:endParaRPr lang="en-US" sz="2100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algn="ctr"/>
            <a:r>
              <a:rPr lang="en-US" sz="21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Národná</a:t>
            </a:r>
            <a:r>
              <a:rPr lang="en-US" sz="21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agentúra</a:t>
            </a:r>
            <a:r>
              <a:rPr lang="en-US" sz="21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pre </a:t>
            </a:r>
            <a:r>
              <a:rPr lang="en-US" sz="21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sieťové</a:t>
            </a:r>
            <a:r>
              <a:rPr lang="en-US" sz="21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a </a:t>
            </a:r>
            <a:r>
              <a:rPr lang="en-US" sz="21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elektronické</a:t>
            </a:r>
            <a:r>
              <a:rPr lang="en-US" sz="21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služby</a:t>
            </a:r>
            <a:endParaRPr lang="en-US" sz="2100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30" y="424202"/>
            <a:ext cx="3114341" cy="6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25" y="5543832"/>
            <a:ext cx="3903151" cy="1051118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41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002060"/>
                </a:solidFill>
                <a:latin typeface="Tw Cen MT" panose="020B0602020104020603" pitchFamily="34" charset="-18"/>
              </a:rPr>
              <a:t>Štandardy poskytovania </a:t>
            </a:r>
            <a:r>
              <a:rPr lang="en-US" sz="36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otvorených</a:t>
            </a:r>
            <a:r>
              <a:rPr lang="en-US" sz="36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údajov</a:t>
            </a:r>
            <a:endParaRPr lang="en-US" sz="3600" b="1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371" y="2020185"/>
            <a:ext cx="8984513" cy="3997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Štandardy pre ISVS (Výnos MF SR č.55/2014) obsahujú samostatnú časť - </a:t>
            </a:r>
            <a:r>
              <a:rPr lang="sk-SK" sz="22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Štandardy poskytovania údajov v elektronickom prostredí - §51-53</a:t>
            </a: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, ktorá presne definuje požiadavky na spôsob vytvárania otvorených údajov:</a:t>
            </a:r>
          </a:p>
          <a:p>
            <a:pPr marL="342900" indent="-342900">
              <a:buFont typeface="Arial" charset="0"/>
              <a:buChar char="•"/>
            </a:pP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definuje základné termíny, napr. </a:t>
            </a:r>
            <a:r>
              <a:rPr lang="sk-SK" sz="22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dataset</a:t>
            </a: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, dátový zdroj, </a:t>
            </a:r>
            <a:r>
              <a:rPr lang="sk-SK" sz="22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referencovateľný</a:t>
            </a: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identifikátor, </a:t>
            </a:r>
            <a:r>
              <a:rPr lang="sk-SK" sz="22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metaúdaje</a:t>
            </a:r>
            <a:endParaRPr lang="sk-SK" sz="2200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342900" indent="-342900">
              <a:buFont typeface="Arial" charset="0"/>
              <a:buChar char="•"/>
            </a:pP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definuje požiadavky pre vysporiadanie právnych aspektov použitia údajov (</a:t>
            </a:r>
            <a:r>
              <a:rPr lang="sk-SK" sz="22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licencovanie</a:t>
            </a: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), požiadavky na prácu s aktualizáciami údajov a identifikáciu platnosti údajov</a:t>
            </a:r>
          </a:p>
          <a:p>
            <a:pPr marL="342900" indent="-342900">
              <a:buFont typeface="Arial" charset="0"/>
              <a:buChar char="•"/>
            </a:pP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predpoklady pre tvorbu identifikátormi prepojených údajov (</a:t>
            </a:r>
            <a:r>
              <a:rPr lang="sk-SK" sz="22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Linked</a:t>
            </a: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sk-SK" sz="22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Data</a:t>
            </a: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stanovuje povinné </a:t>
            </a:r>
            <a:r>
              <a:rPr lang="sk-SK" sz="22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metaúdaje</a:t>
            </a: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pre každý </a:t>
            </a:r>
            <a:r>
              <a:rPr lang="sk-SK" sz="22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dataset</a:t>
            </a:r>
            <a:r>
              <a:rPr lang="sk-SK" sz="22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a ich publikovanie v katalógu </a:t>
            </a:r>
            <a:r>
              <a:rPr lang="sk-SK" sz="22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data.gov.sk</a:t>
            </a:r>
            <a:endParaRPr lang="sk-SK" sz="2200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6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002060"/>
                </a:solidFill>
                <a:latin typeface="Tw Cen MT" panose="020B0602020104020603" pitchFamily="34" charset="-18"/>
              </a:rPr>
              <a:t>Štandardy poskytovania </a:t>
            </a:r>
            <a:r>
              <a:rPr lang="en-US" sz="3600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otvorených</a:t>
            </a:r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údajov</a:t>
            </a:r>
            <a:endParaRPr lang="en-US" sz="3600" b="1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371" y="2058098"/>
            <a:ext cx="9069573" cy="3279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Prebratá</a:t>
            </a:r>
            <a:r>
              <a:rPr lang="en-US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medzinárodná</a:t>
            </a:r>
            <a:r>
              <a:rPr lang="en-US" b="1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schéma</a:t>
            </a:r>
            <a:r>
              <a:rPr lang="en-US" b="1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hodnotenia</a:t>
            </a:r>
            <a:r>
              <a:rPr lang="en-US" b="1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kvality</a:t>
            </a:r>
            <a:r>
              <a:rPr lang="en-US" b="1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údajov</a:t>
            </a:r>
            <a:r>
              <a:rPr lang="en-US" b="1" dirty="0">
                <a:solidFill>
                  <a:srgbClr val="002060"/>
                </a:solidFill>
                <a:latin typeface="Tw Cen MT" panose="020B0602020104020603" pitchFamily="34" charset="-18"/>
              </a:rPr>
              <a:t> 5* (Five Stars)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minimálna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vyžadovaná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úroveň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je 3* -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t.j.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prístup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k 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údajom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Tw Cen MT" panose="020B0602020104020603" pitchFamily="34" charset="-18"/>
              </a:rPr>
              <a:t>online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, v 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štruktúrovanej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forme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umožňujúcej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strojové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spracovanie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a v 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otvorenom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formáte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/>
            </a:r>
            <a:b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</a:br>
            <a:endParaRPr lang="en-US" dirty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Možné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formáty</a:t>
            </a:r>
            <a:r>
              <a:rPr lang="en-US" b="1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súborov</a:t>
            </a:r>
            <a:r>
              <a:rPr lang="en-US" b="1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sú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taxatívne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obmedzené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na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CSV, JSON, XML a RDF, k 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nim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je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povinné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pripojiť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zodpovedajúcu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schému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aplikačné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rozhranie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môže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byť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SOAP </a:t>
            </a:r>
            <a:r>
              <a:rPr lang="en-US" dirty="0" err="1">
                <a:solidFill>
                  <a:srgbClr val="002060"/>
                </a:solidFill>
                <a:latin typeface="Tw Cen MT" panose="020B0602020104020603" pitchFamily="34" charset="-18"/>
              </a:rPr>
              <a:t>alebo</a:t>
            </a:r>
            <a:r>
              <a:rPr lang="en-US" dirty="0">
                <a:solidFill>
                  <a:srgbClr val="002060"/>
                </a:solidFill>
                <a:latin typeface="Tw Cen MT" panose="020B0602020104020603" pitchFamily="34" charset="-18"/>
              </a:rPr>
              <a:t> REST</a:t>
            </a:r>
          </a:p>
          <a:p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6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Čo sú otvorené dáta?</a:t>
            </a:r>
            <a:endParaRPr lang="en-US" sz="3600" b="1" dirty="0">
              <a:solidFill>
                <a:srgbClr val="13225B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843" y="2249487"/>
            <a:ext cx="8765138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Otvorené dáta sú dáta, ktoré môžu byť </a:t>
            </a:r>
            <a:r>
              <a:rPr lang="sk-SK" sz="24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voľne použité, znovu použité alebo distribuované každým, za známych a rovnakých podmienok, na komerčný aj nekomerčný účel</a:t>
            </a:r>
            <a:r>
              <a:rPr lang="sk-SK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, dostupné v otvorených formátoch umožňujúcich jednoduché strojové spracovanie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0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Licencovanie</a:t>
            </a:r>
            <a:endParaRPr lang="sk-SK" sz="3600" b="1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43740" y="1988288"/>
            <a:ext cx="8878187" cy="3802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9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Pri publikovaní je povinná osoba </a:t>
            </a:r>
            <a:r>
              <a:rPr lang="sk-SK" sz="19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povinná </a:t>
            </a:r>
            <a:r>
              <a:rPr lang="sk-SK" sz="1900" b="1" dirty="0">
                <a:solidFill>
                  <a:srgbClr val="13225B"/>
                </a:solidFill>
                <a:latin typeface="Tw Cen MT" panose="020B0602020104020603" pitchFamily="34" charset="-18"/>
              </a:rPr>
              <a:t>prideliť </a:t>
            </a:r>
            <a:r>
              <a:rPr lang="sk-SK" sz="19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datasetu</a:t>
            </a:r>
            <a:r>
              <a:rPr lang="sk-SK" sz="1900" b="1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sk-SK" sz="19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konkrétnu </a:t>
            </a:r>
            <a:r>
              <a:rPr lang="sk-SK" sz="1900" b="1" dirty="0">
                <a:solidFill>
                  <a:srgbClr val="13225B"/>
                </a:solidFill>
                <a:latin typeface="Tw Cen MT" panose="020B0602020104020603" pitchFamily="34" charset="-18"/>
              </a:rPr>
              <a:t>licenčnú zmluvu </a:t>
            </a:r>
            <a:r>
              <a:rPr lang="sk-SK" sz="19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(licenciu)</a:t>
            </a:r>
          </a:p>
          <a:p>
            <a:pPr marL="0" indent="0">
              <a:buNone/>
            </a:pPr>
            <a:r>
              <a:rPr lang="sk-SK" sz="1900" dirty="0">
                <a:solidFill>
                  <a:srgbClr val="13225B"/>
                </a:solidFill>
                <a:latin typeface="Tw Cen MT" panose="020B0602020104020603" pitchFamily="34" charset="-18"/>
              </a:rPr>
              <a:t>P</a:t>
            </a:r>
            <a:r>
              <a:rPr lang="sk-SK" sz="19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ovinnosť prideliť licenciu vyplýva zo</a:t>
            </a:r>
            <a:r>
              <a:rPr lang="sk-SK" sz="1900" dirty="0">
                <a:solidFill>
                  <a:srgbClr val="13225B"/>
                </a:solidFill>
                <a:latin typeface="Tw Cen MT" panose="020B0602020104020603" pitchFamily="34" charset="-18"/>
              </a:rPr>
              <a:t>:</a:t>
            </a:r>
          </a:p>
          <a:p>
            <a:pPr marL="342900" lvl="0" indent="-342900">
              <a:buFont typeface="Arial" charset="0"/>
              <a:buChar char="•"/>
            </a:pPr>
            <a:r>
              <a:rPr lang="sk-SK" sz="1900" b="1" dirty="0">
                <a:solidFill>
                  <a:srgbClr val="13225B"/>
                </a:solidFill>
                <a:latin typeface="Tw Cen MT" panose="020B0602020104020603" pitchFamily="34" charset="-18"/>
              </a:rPr>
              <a:t>Zákona č. 618/2003 o autorskom práve a právach súvisiacich s autorským právom </a:t>
            </a:r>
            <a:r>
              <a:rPr lang="sk-SK" sz="1900" dirty="0">
                <a:solidFill>
                  <a:srgbClr val="13225B"/>
                </a:solidFill>
                <a:latin typeface="Tw Cen MT" panose="020B0602020104020603" pitchFamily="34" charset="-18"/>
              </a:rPr>
              <a:t>(autorský zákon), na základe ktorého je nevyhnutné chrániť práva a oprávnené záujmy autora prostredníctvom licenčnej </a:t>
            </a:r>
            <a:r>
              <a:rPr lang="sk-SK" sz="19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zmluvy</a:t>
            </a:r>
            <a:endParaRPr lang="sk-SK" sz="1900" dirty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sk-SK" sz="1900" b="1" dirty="0">
                <a:solidFill>
                  <a:srgbClr val="002060"/>
                </a:solidFill>
                <a:latin typeface="Tw Cen MT" panose="020B0602020104020603" pitchFamily="34" charset="-18"/>
              </a:rPr>
              <a:t>Výnosu 55/2014 </a:t>
            </a:r>
            <a:r>
              <a:rPr lang="sk-SK" sz="1900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Z.z</a:t>
            </a:r>
            <a:r>
              <a:rPr lang="sk-SK" sz="1900" b="1" dirty="0">
                <a:solidFill>
                  <a:srgbClr val="002060"/>
                </a:solidFill>
                <a:latin typeface="Tw Cen MT" panose="020B0602020104020603" pitchFamily="34" charset="-18"/>
              </a:rPr>
              <a:t>., </a:t>
            </a:r>
            <a:r>
              <a:rPr lang="sk-SK" sz="1900" dirty="0">
                <a:solidFill>
                  <a:srgbClr val="002060"/>
                </a:solidFill>
                <a:latin typeface="Tw Cen MT" panose="020B0602020104020603" pitchFamily="34" charset="-18"/>
              </a:rPr>
              <a:t>podľa ktorého musia byť údaje poskytované otvoreným spôsobom umožňujúcim voľné opakované použitie informácií s právnou </a:t>
            </a:r>
            <a:r>
              <a:rPr lang="sk-SK" sz="19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oporou</a:t>
            </a:r>
            <a:endParaRPr lang="sk-SK" sz="1900" dirty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sk-SK" sz="1900" b="1" dirty="0">
                <a:solidFill>
                  <a:srgbClr val="002060"/>
                </a:solidFill>
                <a:latin typeface="Tw Cen MT" panose="020B0602020104020603" pitchFamily="34" charset="-18"/>
              </a:rPr>
              <a:t>Zákona č. 211/2000 o slobodnom prístupe k </a:t>
            </a:r>
            <a:r>
              <a:rPr lang="sk-SK" sz="19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informáciám</a:t>
            </a:r>
            <a:r>
              <a:rPr lang="sk-SK" sz="19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, ktorý definuje </a:t>
            </a:r>
            <a:r>
              <a:rPr lang="sk-SK" sz="1900" dirty="0">
                <a:solidFill>
                  <a:srgbClr val="002060"/>
                </a:solidFill>
                <a:latin typeface="Tw Cen MT" panose="020B0602020104020603" pitchFamily="34" charset="-18"/>
              </a:rPr>
              <a:t>povinné zverejňovanie informácií, ktoré nespadajú pod autorský zákon, ako aj ďalších informácií spadajúcich pod opakované použitie </a:t>
            </a:r>
            <a:r>
              <a:rPr lang="sk-SK" sz="19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informácií</a:t>
            </a:r>
            <a:endParaRPr lang="sk-SK" sz="1900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6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051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Najčastejšie používané licencie</a:t>
            </a:r>
            <a:endParaRPr lang="sk-SK" sz="3600" b="1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43740" y="2097088"/>
            <a:ext cx="9048307" cy="386777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k-SK" sz="24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Creative</a:t>
            </a:r>
            <a:r>
              <a:rPr lang="sk-SK" sz="24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sk-SK" sz="2400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Commons</a:t>
            </a:r>
            <a:r>
              <a:rPr lang="sk-SK" sz="2400" b="1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sk-SK" sz="2400" dirty="0">
                <a:solidFill>
                  <a:srgbClr val="002060"/>
                </a:solidFill>
                <a:latin typeface="Tw Cen MT" panose="020B0602020104020603" pitchFamily="34" charset="-18"/>
              </a:rPr>
              <a:t>vznikajú kombináciou niekoľkých základných vlastností, ktoré popisujú, aké práva si chce držiteľ autorských práv podržať a akých sa chce </a:t>
            </a:r>
            <a: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vzdať</a:t>
            </a:r>
            <a:endParaRPr lang="sk-SK" sz="2400" dirty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sk-SK" sz="24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Attribution</a:t>
            </a:r>
            <a: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sk-SK" sz="2400" dirty="0">
                <a:solidFill>
                  <a:srgbClr val="002060"/>
                </a:solidFill>
                <a:latin typeface="Tw Cen MT" panose="020B0602020104020603" pitchFamily="34" charset="-18"/>
              </a:rPr>
              <a:t>(skratka BY) - umožňuje ostatným rozmnožovať, rozširovať, vystavovať dielo a odvodené diela za podmienky uvedenia </a:t>
            </a:r>
            <a: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autora</a:t>
            </a:r>
            <a:endParaRPr lang="sk-SK" sz="2400" dirty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sk-SK" sz="24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Share</a:t>
            </a:r>
            <a:r>
              <a:rPr lang="sk-SK" sz="24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sk-SK" sz="2400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Alike</a:t>
            </a:r>
            <a:r>
              <a:rPr lang="sk-SK" sz="2400" dirty="0">
                <a:solidFill>
                  <a:srgbClr val="002060"/>
                </a:solidFill>
                <a:latin typeface="Tw Cen MT" panose="020B0602020104020603" pitchFamily="34" charset="-18"/>
              </a:rPr>
              <a:t> (skratka SA)- umožňuje ostatným rozširovať odvodené diela len za podmienky použitia identickej licencie pre odvodené </a:t>
            </a:r>
            <a: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diela</a:t>
            </a:r>
            <a:endParaRPr lang="sk-SK" sz="2400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6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Najčastejšie používané licencie</a:t>
            </a:r>
            <a:endParaRPr lang="sk-SK" sz="3600" b="1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43740" y="2097088"/>
            <a:ext cx="9048307" cy="39528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CC0</a:t>
            </a:r>
            <a:r>
              <a:rPr lang="sk-SK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 </a:t>
            </a:r>
            <a:r>
              <a:rPr lang="sk-SK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- </a:t>
            </a:r>
            <a:r>
              <a:rPr lang="sk-SK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umožňuje </a:t>
            </a:r>
            <a:r>
              <a:rPr lang="sk-SK" sz="2200" dirty="0">
                <a:solidFill>
                  <a:srgbClr val="13225B"/>
                </a:solidFill>
                <a:latin typeface="Tw Cen MT" panose="020B0602020104020603" pitchFamily="34" charset="-18"/>
              </a:rPr>
              <a:t>vedcom, učiteľom, zamestnancom verejnej správy a ďalším tvorcom a vlastníkom autorských práv alebo chráneného databázového obsahu vzdať sa svojich výhradných práv na používanie ich práce, a tým ich verejne zverejniť. </a:t>
            </a:r>
            <a:r>
              <a:rPr lang="sk-SK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Aplikovaním </a:t>
            </a:r>
            <a:r>
              <a:rPr lang="sk-SK" sz="2200" dirty="0">
                <a:solidFill>
                  <a:srgbClr val="13225B"/>
                </a:solidFill>
                <a:latin typeface="Tw Cen MT" panose="020B0602020104020603" pitchFamily="34" charset="-18"/>
              </a:rPr>
              <a:t>CC0 sa tak umožní slobodné opakované používanie na celom svete bez pochybností, čím sa podporí ochota verejnosti využívať </a:t>
            </a:r>
            <a:r>
              <a:rPr lang="sk-SK" sz="2200" dirty="0" err="1">
                <a:solidFill>
                  <a:srgbClr val="13225B"/>
                </a:solidFill>
                <a:latin typeface="Tw Cen MT" panose="020B0602020104020603" pitchFamily="34" charset="-18"/>
              </a:rPr>
              <a:t>datasety</a:t>
            </a:r>
            <a:r>
              <a:rPr lang="sk-SK" sz="2200" dirty="0">
                <a:solidFill>
                  <a:srgbClr val="13225B"/>
                </a:solidFill>
                <a:latin typeface="Tw Cen MT" panose="020B0602020104020603" pitchFamily="34" charset="-18"/>
              </a:rPr>
              <a:t>. </a:t>
            </a:r>
          </a:p>
          <a:p>
            <a:pPr marL="0" lvl="0" indent="0">
              <a:buNone/>
            </a:pPr>
            <a:r>
              <a:rPr lang="sk-SK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GNU </a:t>
            </a:r>
            <a:r>
              <a:rPr lang="sk-SK" sz="22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Free</a:t>
            </a:r>
            <a:r>
              <a:rPr lang="sk-SK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sk-SK" sz="22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Documentation</a:t>
            </a:r>
            <a:r>
              <a:rPr lang="sk-SK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sk-SK" sz="22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License</a:t>
            </a:r>
            <a:r>
              <a:rPr lang="sk-SK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 - </a:t>
            </a:r>
            <a:r>
              <a:rPr lang="sk-SK" sz="2200" dirty="0">
                <a:solidFill>
                  <a:srgbClr val="13225B"/>
                </a:solidFill>
                <a:latin typeface="Tw Cen MT" panose="020B0602020104020603" pitchFamily="34" charset="-18"/>
              </a:rPr>
              <a:t>c</a:t>
            </a:r>
            <a:r>
              <a:rPr lang="sk-SK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ieľom </a:t>
            </a:r>
            <a:r>
              <a:rPr lang="sk-SK" sz="2200" dirty="0">
                <a:solidFill>
                  <a:srgbClr val="13225B"/>
                </a:solidFill>
                <a:latin typeface="Tw Cen MT" panose="020B0602020104020603" pitchFamily="34" charset="-18"/>
              </a:rPr>
              <a:t>tejto licencie je zaistiť, aby bol návod na použitie, učebnica alebo iný funkčný a užitočný dokument "slobodný". Slobodný v tom zmysle, aby ktokoľvek mohol kopírovať a ďalej šíriť daný dokument v neupravenom alebo upravenom znení, nekomerčným alebo komerčným spôsobom. </a:t>
            </a: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6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80" y="549323"/>
            <a:ext cx="10383430" cy="58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002060"/>
                </a:solidFill>
                <a:latin typeface="Tw Cen MT" panose="020B0602020104020603" pitchFamily="34" charset="-18"/>
              </a:rPr>
              <a:t>Licencie dostupné na </a:t>
            </a:r>
            <a:r>
              <a:rPr lang="sk-SK" sz="36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data.gov.sk</a:t>
            </a:r>
            <a:endParaRPr lang="sk-SK" sz="3600" b="1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268462"/>
              </p:ext>
            </p:extLst>
          </p:nvPr>
        </p:nvGraphicFramePr>
        <p:xfrm>
          <a:off x="1754372" y="1987549"/>
          <a:ext cx="9505507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178"/>
                <a:gridCol w="5076329"/>
              </a:tblGrid>
              <a:tr h="3211771">
                <a:tc>
                  <a:txBody>
                    <a:bodyPr/>
                    <a:lstStyle/>
                    <a:p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Creative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Commons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Attribution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/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endParaRPr lang="sk-SK" dirty="0" smtClean="0">
                        <a:solidFill>
                          <a:srgbClr val="13225B"/>
                        </a:solidFill>
                        <a:latin typeface="Tw Cen MT" panose="020B0602020104020603" pitchFamily="34" charset="-18"/>
                      </a:endParaRPr>
                    </a:p>
                    <a:p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Creative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Commons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Attribution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Share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–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Alike</a:t>
                      </a:r>
                      <a:endParaRPr lang="sk-SK" dirty="0" smtClean="0">
                        <a:solidFill>
                          <a:srgbClr val="13225B"/>
                        </a:solidFill>
                        <a:latin typeface="Tw Cen MT" panose="020B0602020104020603" pitchFamily="34" charset="-18"/>
                      </a:endParaRPr>
                    </a:p>
                    <a:p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/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Creative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Commons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CC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Zero</a:t>
                      </a:r>
                      <a:endParaRPr lang="sk-SK" dirty="0" smtClean="0">
                        <a:solidFill>
                          <a:srgbClr val="13225B"/>
                        </a:solidFill>
                        <a:latin typeface="Tw Cen MT" panose="020B0602020104020603" pitchFamily="34" charset="-18"/>
                      </a:endParaRPr>
                    </a:p>
                    <a:p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/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Creative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Commons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Non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-Commercial (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Any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/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GNU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Free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Documentation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License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/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/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UK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Open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Government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Licence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(OGL)</a:t>
                      </a:r>
                    </a:p>
                    <a:p>
                      <a:endParaRPr lang="sk-SK" dirty="0" smtClean="0">
                        <a:solidFill>
                          <a:srgbClr val="13225B"/>
                        </a:solidFill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Open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Data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Commons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Attribution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License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/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endParaRPr lang="sk-SK" dirty="0" smtClean="0">
                        <a:solidFill>
                          <a:srgbClr val="13225B"/>
                        </a:solidFill>
                        <a:latin typeface="Tw Cen MT" panose="020B0602020104020603" pitchFamily="34" charset="-18"/>
                      </a:endParaRPr>
                    </a:p>
                    <a:p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Open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Data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Commons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Open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Database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License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(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ODbl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)</a:t>
                      </a:r>
                    </a:p>
                    <a:p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/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Open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Data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Commons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Public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Domain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Dediction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and </a:t>
                      </a:r>
                      <a:r>
                        <a:rPr lang="sk-SK" dirty="0" err="1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License</a:t>
                      </a: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 (PDDL)</a:t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/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Ostatné (verejná doména)</a:t>
                      </a:r>
                    </a:p>
                    <a:p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/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Ostatné (zatvorená licencia)</a:t>
                      </a:r>
                      <a:b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</a:br>
                      <a:endParaRPr lang="sk-SK" dirty="0" smtClean="0">
                        <a:solidFill>
                          <a:srgbClr val="13225B"/>
                        </a:solidFill>
                        <a:latin typeface="Tw Cen MT" panose="020B0602020104020603" pitchFamily="34" charset="-18"/>
                      </a:endParaRPr>
                    </a:p>
                    <a:p>
                      <a:r>
                        <a:rPr lang="sk-SK" dirty="0" smtClean="0">
                          <a:solidFill>
                            <a:srgbClr val="13225B"/>
                          </a:solidFill>
                          <a:latin typeface="Tw Cen MT" panose="020B0602020104020603" pitchFamily="34" charset="-18"/>
                        </a:rPr>
                        <a:t>Iné (nekomerčné)</a:t>
                      </a:r>
                    </a:p>
                    <a:p>
                      <a:endParaRPr lang="en-US" dirty="0">
                        <a:solidFill>
                          <a:srgbClr val="13225B"/>
                        </a:solidFill>
                        <a:latin typeface="Tw Cen MT" panose="020B0602020104020603" pitchFamily="34" charset="-1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7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3822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Portál data.gov.sk</a:t>
            </a:r>
            <a:endParaRPr lang="en-US" sz="3600" b="1" dirty="0">
              <a:solidFill>
                <a:srgbClr val="13225B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842" y="1935679"/>
            <a:ext cx="9201581" cy="3855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solidFill>
                  <a:srgbClr val="13225B"/>
                </a:solidFill>
                <a:latin typeface="Tw Cen MT" panose="020B0602020104020603" pitchFamily="34" charset="-18"/>
              </a:rPr>
              <a:t>Realizovaný</a:t>
            </a:r>
            <a:r>
              <a:rPr lang="en-US" sz="2200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>
                <a:solidFill>
                  <a:srgbClr val="13225B"/>
                </a:solidFill>
                <a:latin typeface="Tw Cen MT" panose="020B0602020104020603" pitchFamily="34" charset="-18"/>
              </a:rPr>
              <a:t>ako</a:t>
            </a:r>
            <a:r>
              <a:rPr lang="en-US" sz="2200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>
                <a:solidFill>
                  <a:srgbClr val="13225B"/>
                </a:solidFill>
                <a:latin typeface="Tw Cen MT" panose="020B0602020104020603" pitchFamily="34" charset="-18"/>
              </a:rPr>
              <a:t>jeden</a:t>
            </a:r>
            <a:r>
              <a:rPr lang="en-US" sz="2200" dirty="0">
                <a:solidFill>
                  <a:srgbClr val="13225B"/>
                </a:solidFill>
                <a:latin typeface="Tw Cen MT" panose="020B0602020104020603" pitchFamily="34" charset="-18"/>
              </a:rPr>
              <a:t> z 11 </a:t>
            </a:r>
            <a:r>
              <a:rPr lang="en-US" sz="2200" dirty="0" err="1">
                <a:solidFill>
                  <a:srgbClr val="13225B"/>
                </a:solidFill>
                <a:latin typeface="Tw Cen MT" panose="020B0602020104020603" pitchFamily="34" charset="-18"/>
              </a:rPr>
              <a:t>modulov</a:t>
            </a:r>
            <a:r>
              <a:rPr lang="en-US" sz="2200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>
                <a:solidFill>
                  <a:srgbClr val="13225B"/>
                </a:solidFill>
                <a:latin typeface="Tw Cen MT" panose="020B0602020104020603" pitchFamily="34" charset="-18"/>
              </a:rPr>
              <a:t>národného</a:t>
            </a:r>
            <a:r>
              <a:rPr lang="en-US" sz="2200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>
                <a:solidFill>
                  <a:srgbClr val="13225B"/>
                </a:solidFill>
                <a:latin typeface="Tw Cen MT" panose="020B0602020104020603" pitchFamily="34" charset="-18"/>
              </a:rPr>
              <a:t>projektu</a:t>
            </a:r>
            <a:r>
              <a:rPr lang="en-US" sz="2200" dirty="0">
                <a:solidFill>
                  <a:srgbClr val="13225B"/>
                </a:solidFill>
                <a:latin typeface="Tw Cen MT" panose="020B0602020104020603" pitchFamily="34" charset="-18"/>
              </a:rPr>
              <a:t> OPIS “</a:t>
            </a:r>
            <a:r>
              <a:rPr lang="en-US" sz="22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Elektronické</a:t>
            </a:r>
            <a:r>
              <a:rPr lang="en-US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služby</a:t>
            </a:r>
            <a:r>
              <a:rPr lang="en-US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Úradu</a:t>
            </a:r>
            <a:r>
              <a:rPr lang="en-US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vlády</a:t>
            </a:r>
            <a:r>
              <a:rPr lang="en-US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 SR </a:t>
            </a:r>
            <a:r>
              <a:rPr lang="mr-IN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–</a:t>
            </a:r>
            <a:r>
              <a:rPr lang="en-US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eDemokracia</a:t>
            </a:r>
            <a:r>
              <a:rPr lang="en-US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 a </a:t>
            </a:r>
            <a:r>
              <a:rPr lang="en-US" sz="22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otvorená</a:t>
            </a:r>
            <a:r>
              <a:rPr lang="en-US" sz="2200" b="1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vláda</a:t>
            </a:r>
            <a: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”</a:t>
            </a:r>
            <a:b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/>
            </a:r>
            <a:b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Spustený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do </a:t>
            </a: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prevádzky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1.1.2016</a:t>
            </a:r>
            <a:b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/>
            </a:r>
            <a:b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2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Centrálna</a:t>
            </a:r>
            <a: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infraštruktúra</a:t>
            </a:r>
            <a: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pre </a:t>
            </a: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otvorené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údaje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/>
            </a:r>
            <a:b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/>
            </a:r>
            <a:b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Služby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pre </a:t>
            </a:r>
            <a:r>
              <a:rPr lang="en-US" sz="22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poskytovateľov</a:t>
            </a:r>
            <a: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aj</a:t>
            </a:r>
            <a: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používateľov</a:t>
            </a:r>
            <a:r>
              <a:rPr lang="en-US" sz="22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údajov</a:t>
            </a:r>
            <a:r>
              <a:rPr lang="en-US" sz="2200" dirty="0">
                <a:solidFill>
                  <a:srgbClr val="13225B"/>
                </a:solidFill>
                <a:latin typeface="Tw Cen MT" panose="020B0602020104020603" pitchFamily="34" charset="-18"/>
              </a:rPr>
              <a:t/>
            </a:r>
            <a:br>
              <a:rPr lang="en-US" sz="2200" dirty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/>
            </a:r>
            <a:b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Komplexné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riešenie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otvorených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dát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prináša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OPII v </a:t>
            </a: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rámci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špecifického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2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cieľa</a:t>
            </a:r>
            <a:r>
              <a:rPr lang="en-US" sz="22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7.5</a:t>
            </a:r>
            <a:endParaRPr lang="sk-SK" sz="2200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</p:txBody>
      </p:sp>
      <p:pic>
        <p:nvPicPr>
          <p:cNvPr id="6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1899"/>
            <a:ext cx="12192000" cy="996043"/>
          </a:xfrm>
        </p:spPr>
        <p:txBody>
          <a:bodyPr rtlCol="0" anchor="ctr">
            <a:normAutofit/>
          </a:bodyPr>
          <a:lstStyle/>
          <a:p>
            <a:pPr algn="l"/>
            <a:r>
              <a:rPr lang="sk-SK" sz="4000" dirty="0" smtClean="0"/>
              <a:t>	Výhody riešenia</a:t>
            </a:r>
            <a:endParaRPr lang="pl-PL" sz="4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Open Sans Semibold" charset="0"/>
              <a:cs typeface="Open Sans Semibold" charset="0"/>
            </a:endParaRPr>
          </a:p>
        </p:txBody>
      </p:sp>
      <p:sp>
        <p:nvSpPr>
          <p:cNvPr id="9" name="Round Diagonal Corner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8950" y="808057"/>
            <a:ext cx="5286376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1" y="1193048"/>
            <a:ext cx="4878387" cy="2597108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6569957" y="1611313"/>
            <a:ext cx="4747087" cy="4179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Centrálny</a:t>
            </a:r>
            <a:r>
              <a:rPr lang="en-US" sz="2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6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katalóg</a:t>
            </a:r>
            <a:r>
              <a:rPr lang="en-US" sz="2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6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datasetov</a:t>
            </a:r>
            <a:endParaRPr lang="en-US" sz="2600" b="1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od </a:t>
            </a:r>
            <a:r>
              <a:rPr lang="en-US" sz="26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povinných</a:t>
            </a: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6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osôb</a:t>
            </a: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v SR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600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6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Vznik</a:t>
            </a: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v </a:t>
            </a:r>
            <a:r>
              <a:rPr lang="en-US" sz="26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rámci</a:t>
            </a: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6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Iniciatívy</a:t>
            </a:r>
            <a:r>
              <a:rPr lang="en-US" sz="2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pre </a:t>
            </a:r>
            <a:r>
              <a:rPr lang="en-US" sz="26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otvorené</a:t>
            </a:r>
            <a:r>
              <a:rPr lang="en-US" sz="2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6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vládnutie</a:t>
            </a:r>
            <a:endParaRPr lang="en-US" sz="2600" b="1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600" b="1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26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Prevádzkovaný</a:t>
            </a:r>
            <a:r>
              <a:rPr lang="en-US" sz="2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a </a:t>
            </a:r>
            <a:r>
              <a:rPr lang="en-US" sz="26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spravovaný</a:t>
            </a:r>
            <a:r>
              <a:rPr lang="en-US" sz="2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6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Národnou</a:t>
            </a: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6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agentúrou</a:t>
            </a: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pre </a:t>
            </a:r>
            <a:r>
              <a:rPr lang="en-US" sz="26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sieťové</a:t>
            </a: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/>
            </a:r>
            <a:b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a </a:t>
            </a:r>
            <a:r>
              <a:rPr lang="en-US" sz="26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elektronické</a:t>
            </a: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6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služby</a:t>
            </a: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(NASES)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2600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K 10/2016 </a:t>
            </a:r>
            <a:r>
              <a:rPr lang="en-US" sz="26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zverejnených</a:t>
            </a: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10</a:t>
            </a:r>
            <a:r>
              <a:rPr lang="sk-SK" sz="2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51</a:t>
            </a:r>
            <a:r>
              <a:rPr lang="en-US" sz="2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6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datasetov</a:t>
            </a:r>
            <a:r>
              <a:rPr lang="en-US" sz="2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6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z</a:t>
            </a:r>
            <a:r>
              <a:rPr lang="en-US" sz="2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32 </a:t>
            </a:r>
            <a:r>
              <a:rPr lang="en-US" sz="26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organizácií</a:t>
            </a:r>
            <a:endParaRPr lang="en-US" sz="2600" b="1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6569957" y="808057"/>
            <a:ext cx="4747088" cy="80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data.gov.sk</a:t>
            </a:r>
            <a:endParaRPr lang="en-US" sz="3600" b="1" dirty="0">
              <a:solidFill>
                <a:srgbClr val="13225B"/>
              </a:solidFill>
              <a:latin typeface="Tw Cen MT" panose="020B0602020104020603" pitchFamily="34" charset="-18"/>
            </a:endParaRPr>
          </a:p>
        </p:txBody>
      </p:sp>
      <p:pic>
        <p:nvPicPr>
          <p:cNvPr id="18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5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31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80897" y="488843"/>
            <a:ext cx="9666514" cy="56289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 err="1">
                <a:solidFill>
                  <a:srgbClr val="13225B"/>
                </a:solidFill>
              </a:rPr>
              <a:t>d</a:t>
            </a:r>
            <a:r>
              <a:rPr lang="en-US" sz="3600" b="1" dirty="0" err="1" smtClean="0">
                <a:solidFill>
                  <a:srgbClr val="13225B"/>
                </a:solidFill>
              </a:rPr>
              <a:t>ata.gov.sk</a:t>
            </a:r>
            <a:endParaRPr lang="en-US" sz="3600" b="1" dirty="0">
              <a:solidFill>
                <a:srgbClr val="13225B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2333" y="1710047"/>
            <a:ext cx="2880000" cy="39109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Legislatíva</a:t>
            </a:r>
            <a:r>
              <a:rPr lang="en-US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, </a:t>
            </a:r>
            <a:r>
              <a:rPr lang="en-US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štandardy</a:t>
            </a:r>
            <a:r>
              <a:rPr lang="en-US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publikovania</a:t>
            </a:r>
            <a:endParaRPr lang="en-US" b="1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endParaRPr lang="sk-SK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Zákon o slobodnom prístupe k informáciám</a:t>
            </a:r>
          </a:p>
          <a:p>
            <a:pPr algn="ctr"/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č.211/2000 </a:t>
            </a:r>
            <a:r>
              <a:rPr lang="sk-SK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Z.z</a:t>
            </a:r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.</a:t>
            </a:r>
          </a:p>
          <a:p>
            <a:pPr algn="ctr"/>
            <a:endParaRPr lang="sk-SK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Iniciatíva pre otvorené vládnutie v SR</a:t>
            </a:r>
          </a:p>
          <a:p>
            <a:pPr algn="ctr"/>
            <a:endParaRPr lang="sk-SK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Výnos MF SR</a:t>
            </a:r>
          </a:p>
          <a:p>
            <a:pPr algn="ctr"/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č.55/2014 </a:t>
            </a:r>
            <a:r>
              <a:rPr lang="sk-SK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Z.z</a:t>
            </a:r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.</a:t>
            </a:r>
            <a:endParaRPr lang="en-US" dirty="0">
              <a:solidFill>
                <a:srgbClr val="13225B"/>
              </a:solidFill>
              <a:latin typeface="Tw Cen MT" panose="020B0602020104020603" pitchFamily="34" charset="-1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68720" y="1710046"/>
            <a:ext cx="2880000" cy="39109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Centrálna</a:t>
            </a:r>
            <a:endParaRPr lang="en-US" b="1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r>
              <a:rPr lang="en-US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infraštruktúra</a:t>
            </a:r>
            <a:endParaRPr lang="en-US" b="1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endParaRPr lang="en-US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r>
              <a:rPr lang="en-US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Centrálne</a:t>
            </a:r>
            <a:r>
              <a:rPr lang="en-US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úložisko</a:t>
            </a:r>
            <a:r>
              <a:rPr lang="en-US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datasetov</a:t>
            </a:r>
            <a:endParaRPr lang="en-US" dirty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r>
              <a:rPr lang="en-US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(</a:t>
            </a:r>
            <a:r>
              <a:rPr lang="en-US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Centrálny</a:t>
            </a:r>
            <a:r>
              <a:rPr lang="en-US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katalóg</a:t>
            </a:r>
            <a:r>
              <a:rPr lang="en-US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)</a:t>
            </a:r>
          </a:p>
          <a:p>
            <a:pPr algn="ctr"/>
            <a:endParaRPr lang="en-US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r>
              <a:rPr lang="en-US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Základné</a:t>
            </a:r>
            <a:r>
              <a:rPr lang="en-US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nástroje</a:t>
            </a:r>
            <a:r>
              <a:rPr lang="en-US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publikovania</a:t>
            </a:r>
            <a:r>
              <a:rPr lang="en-US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dát</a:t>
            </a:r>
            <a:endParaRPr lang="en-US" dirty="0">
              <a:solidFill>
                <a:srgbClr val="13225B"/>
              </a:solidFill>
              <a:latin typeface="Tw Cen MT" panose="020B0602020104020603" pitchFamily="34" charset="-1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65108" y="1710045"/>
            <a:ext cx="2880000" cy="39109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b="1" dirty="0">
                <a:solidFill>
                  <a:srgbClr val="13225B"/>
                </a:solidFill>
                <a:latin typeface="Tw Cen MT" panose="020B0602020104020603" pitchFamily="34" charset="-18"/>
              </a:rPr>
              <a:t>Ď</a:t>
            </a:r>
            <a:r>
              <a:rPr lang="en-US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alší</a:t>
            </a:r>
            <a:r>
              <a:rPr lang="en-US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rozvoj</a:t>
            </a:r>
            <a:endParaRPr lang="en-US" b="1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endParaRPr lang="en-US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Nasadenie korekčných </a:t>
            </a:r>
            <a:r>
              <a:rPr lang="sk-SK" dirty="0">
                <a:solidFill>
                  <a:srgbClr val="13225B"/>
                </a:solidFill>
                <a:latin typeface="Tw Cen MT" panose="020B0602020104020603" pitchFamily="34" charset="-18"/>
              </a:rPr>
              <a:t>a </a:t>
            </a:r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analytických nástrojov pre správne zverejňovanie dát</a:t>
            </a:r>
          </a:p>
          <a:p>
            <a:pPr algn="ctr"/>
            <a:endParaRPr lang="sk-SK" dirty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Dobudovanie infraštruktúry</a:t>
            </a:r>
          </a:p>
          <a:p>
            <a:pPr algn="ctr"/>
            <a:endParaRPr lang="sk-SK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Publikovanie aplikácii</a:t>
            </a:r>
          </a:p>
          <a:p>
            <a:pPr algn="ctr"/>
            <a:endParaRPr lang="sk-SK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  <a:p>
            <a:pPr algn="ctr"/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Zvyšovanie kvality </a:t>
            </a:r>
            <a:r>
              <a:rPr lang="sk-SK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datasetov</a:t>
            </a:r>
            <a:endParaRPr lang="en-US" dirty="0">
              <a:solidFill>
                <a:srgbClr val="13225B"/>
              </a:solidFill>
              <a:latin typeface="Tw Cen MT" panose="020B0602020104020603" pitchFamily="34" charset="-18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2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36134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13225B"/>
                </a:solidFill>
                <a:latin typeface="Tw Cen MT" panose="020B0602020104020603" pitchFamily="34" charset="-18"/>
              </a:rPr>
              <a:t>Identifikácia aktérov </a:t>
            </a:r>
            <a:r>
              <a:rPr lang="sk-SK" sz="36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otvorených dát</a:t>
            </a:r>
            <a:endParaRPr lang="sk-SK" sz="3600" b="1" dirty="0">
              <a:solidFill>
                <a:srgbClr val="13225B"/>
              </a:solidFill>
              <a:latin typeface="Tw Cen MT" panose="020B0602020104020603" pitchFamily="34" charset="-18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329456" y="5908144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solidFill>
                  <a:srgbClr val="13225B"/>
                </a:solidFill>
              </a:rPr>
              <a:t>Zdroj: </a:t>
            </a:r>
            <a:r>
              <a:rPr lang="sk-SK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Analýza</a:t>
            </a:r>
            <a:r>
              <a:rPr lang="sk-SK" dirty="0" smtClean="0">
                <a:solidFill>
                  <a:srgbClr val="13225B"/>
                </a:solidFill>
              </a:rPr>
              <a:t> </a:t>
            </a:r>
            <a:r>
              <a:rPr lang="sk-SK" dirty="0" err="1">
                <a:solidFill>
                  <a:srgbClr val="13225B"/>
                </a:solidFill>
              </a:rPr>
              <a:t>Sunlight</a:t>
            </a:r>
            <a:r>
              <a:rPr lang="sk-SK" dirty="0">
                <a:solidFill>
                  <a:srgbClr val="13225B"/>
                </a:solidFill>
              </a:rPr>
              <a:t> </a:t>
            </a:r>
            <a:r>
              <a:rPr lang="sk-SK" dirty="0" err="1">
                <a:solidFill>
                  <a:srgbClr val="13225B"/>
                </a:solidFill>
              </a:rPr>
              <a:t>Foundation</a:t>
            </a:r>
            <a:endParaRPr lang="sk-SK" dirty="0">
              <a:solidFill>
                <a:srgbClr val="13225B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190" y="1678656"/>
            <a:ext cx="6546441" cy="3812339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8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Prínosy</a:t>
            </a:r>
            <a:r>
              <a:rPr lang="en-US" sz="3600" b="1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36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portálu</a:t>
            </a:r>
            <a:r>
              <a:rPr lang="en-US" sz="3600" b="1" dirty="0">
                <a:solidFill>
                  <a:srgbClr val="13225B"/>
                </a:solidFill>
                <a:latin typeface="Tw Cen MT" panose="020B0602020104020603" pitchFamily="34" charset="-18"/>
              </a:rPr>
              <a:t> pre </a:t>
            </a:r>
            <a:r>
              <a:rPr lang="en-US" sz="36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povinné</a:t>
            </a:r>
            <a:r>
              <a:rPr lang="en-US" sz="3600" b="1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3600" b="1" dirty="0" err="1">
                <a:solidFill>
                  <a:srgbClr val="13225B"/>
                </a:solidFill>
                <a:latin typeface="Tw Cen MT" panose="020B0602020104020603" pitchFamily="34" charset="-18"/>
              </a:rPr>
              <a:t>osoby</a:t>
            </a:r>
            <a:endParaRPr lang="en-US" sz="3600" b="1" dirty="0">
              <a:solidFill>
                <a:srgbClr val="13225B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843" y="1988288"/>
            <a:ext cx="8765138" cy="3802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13225B"/>
                </a:solidFill>
                <a:latin typeface="Tw Cen MT" panose="020B0602020104020603" pitchFamily="34" charset="-18"/>
              </a:rPr>
              <a:t>Poskytnutie</a:t>
            </a:r>
            <a:r>
              <a:rPr lang="en-US" sz="2400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infraštruktúry</a:t>
            </a:r>
            <a:r>
              <a:rPr lang="en-US" sz="24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pre </a:t>
            </a:r>
            <a:r>
              <a:rPr lang="en-US" sz="24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publikovanie</a:t>
            </a:r>
            <a:r>
              <a:rPr lang="en-US" sz="24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datasetov</a:t>
            </a:r>
            <a:r>
              <a:rPr lang="en-US" sz="24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a </a:t>
            </a:r>
            <a:r>
              <a:rPr lang="en-US" sz="24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metadát</a:t>
            </a:r>
            <a:r>
              <a:rPr lang="en-US" sz="24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v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zmysle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Výnosu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>
                <a:solidFill>
                  <a:srgbClr val="13225B"/>
                </a:solidFill>
                <a:latin typeface="Tw Cen MT" panose="020B0602020104020603" pitchFamily="34" charset="-18"/>
              </a:rPr>
              <a:t>MF SR č.55/2014 </a:t>
            </a:r>
            <a:r>
              <a:rPr lang="en-US" sz="2400" dirty="0" err="1">
                <a:solidFill>
                  <a:srgbClr val="13225B"/>
                </a:solidFill>
                <a:latin typeface="Tw Cen MT" panose="020B0602020104020603" pitchFamily="34" charset="-18"/>
              </a:rPr>
              <a:t>Z.z</a:t>
            </a:r>
            <a:r>
              <a:rPr lang="en-US" sz="2400" dirty="0">
                <a:solidFill>
                  <a:srgbClr val="13225B"/>
                </a:solidFill>
                <a:latin typeface="Tw Cen MT" panose="020B0602020104020603" pitchFamily="34" charset="-18"/>
              </a:rPr>
              <a:t>. </a:t>
            </a:r>
            <a:br>
              <a:rPr lang="en-US" sz="2400" dirty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/>
            </a:r>
            <a:b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400" dirty="0" err="1">
                <a:solidFill>
                  <a:srgbClr val="13225B"/>
                </a:solidFill>
                <a:latin typeface="Tw Cen MT" panose="020B0602020104020603" pitchFamily="34" charset="-18"/>
              </a:rPr>
              <a:t>Sprístupnenie</a:t>
            </a:r>
            <a:r>
              <a:rPr lang="en-US" sz="2400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podporných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nástrojov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a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aplikácií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na</a:t>
            </a:r>
            <a:r>
              <a:rPr lang="en-US" sz="24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prípravu</a:t>
            </a:r>
            <a:r>
              <a:rPr lang="en-US" sz="24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a </a:t>
            </a:r>
            <a:r>
              <a:rPr lang="en-US" sz="24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publikáciu</a:t>
            </a:r>
            <a:r>
              <a:rPr lang="en-US" sz="24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svojich</a:t>
            </a:r>
            <a:r>
              <a:rPr lang="en-US" sz="24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dát</a:t>
            </a:r>
            <a:r>
              <a:rPr lang="en-US" sz="24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do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Katalógu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otvorených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dát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/>
            </a:r>
            <a:b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/>
            </a:r>
            <a:b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</a:br>
            <a:r>
              <a:rPr lang="en-US" sz="2400" b="1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Odbremeňovanie</a:t>
            </a:r>
            <a:r>
              <a:rPr lang="en-US" sz="2400" b="1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organizácií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pri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poskytovaní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informácií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v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zmysle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Zákona</a:t>
            </a:r>
            <a:r>
              <a:rPr lang="en-US" sz="2400" dirty="0" smtClean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>
                <a:solidFill>
                  <a:srgbClr val="13225B"/>
                </a:solidFill>
                <a:latin typeface="Tw Cen MT" panose="020B0602020104020603" pitchFamily="34" charset="-18"/>
              </a:rPr>
              <a:t>č</a:t>
            </a:r>
            <a:r>
              <a:rPr lang="en-US" sz="2400" dirty="0">
                <a:solidFill>
                  <a:srgbClr val="13225B"/>
                </a:solidFill>
                <a:latin typeface="Tw Cen MT" panose="020B0602020104020603" pitchFamily="34" charset="-18"/>
              </a:rPr>
              <a:t>. 211/2000 </a:t>
            </a:r>
            <a:r>
              <a:rPr lang="en-US" sz="2400" dirty="0" err="1">
                <a:solidFill>
                  <a:srgbClr val="13225B"/>
                </a:solidFill>
                <a:latin typeface="Tw Cen MT" panose="020B0602020104020603" pitchFamily="34" charset="-18"/>
              </a:rPr>
              <a:t>Z.z</a:t>
            </a:r>
            <a:r>
              <a:rPr lang="en-US" sz="2400" dirty="0">
                <a:solidFill>
                  <a:srgbClr val="13225B"/>
                </a:solidFill>
                <a:latin typeface="Tw Cen MT" panose="020B0602020104020603" pitchFamily="34" charset="-18"/>
              </a:rPr>
              <a:t>. o </a:t>
            </a:r>
            <a:r>
              <a:rPr lang="en-US" sz="2400" dirty="0" err="1">
                <a:solidFill>
                  <a:srgbClr val="13225B"/>
                </a:solidFill>
                <a:latin typeface="Tw Cen MT" panose="020B0602020104020603" pitchFamily="34" charset="-18"/>
              </a:rPr>
              <a:t>slobodnom</a:t>
            </a:r>
            <a:r>
              <a:rPr lang="en-US" sz="2400" dirty="0">
                <a:solidFill>
                  <a:srgbClr val="13225B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>
                <a:solidFill>
                  <a:srgbClr val="13225B"/>
                </a:solidFill>
                <a:latin typeface="Tw Cen MT" panose="020B0602020104020603" pitchFamily="34" charset="-18"/>
              </a:rPr>
              <a:t>prístupe</a:t>
            </a:r>
            <a:r>
              <a:rPr lang="en-US" sz="2400" dirty="0">
                <a:solidFill>
                  <a:srgbClr val="13225B"/>
                </a:solidFill>
                <a:latin typeface="Tw Cen MT" panose="020B0602020104020603" pitchFamily="34" charset="-18"/>
              </a:rPr>
              <a:t> k </a:t>
            </a:r>
            <a:r>
              <a:rPr lang="en-US" sz="2400" dirty="0" err="1" smtClean="0">
                <a:solidFill>
                  <a:srgbClr val="13225B"/>
                </a:solidFill>
                <a:latin typeface="Tw Cen MT" panose="020B0602020104020603" pitchFamily="34" charset="-18"/>
              </a:rPr>
              <a:t>informáciám</a:t>
            </a:r>
            <a:endParaRPr lang="en-US" sz="2400" dirty="0" smtClean="0">
              <a:solidFill>
                <a:srgbClr val="13225B"/>
              </a:solidFill>
              <a:latin typeface="Tw Cen MT" panose="020B0602020104020603" pitchFamily="34" charset="-18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6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Prínosy</a:t>
            </a:r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portálu</a:t>
            </a:r>
            <a:r>
              <a:rPr lang="en-US" sz="3600" b="1" dirty="0">
                <a:solidFill>
                  <a:srgbClr val="002060"/>
                </a:solidFill>
                <a:latin typeface="Tw Cen MT" panose="020B0602020104020603" pitchFamily="34" charset="-18"/>
              </a:rPr>
              <a:t> pre </a:t>
            </a:r>
            <a:r>
              <a:rPr lang="en-US" sz="36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verejnosť</a:t>
            </a:r>
            <a:endParaRPr lang="en-US" sz="3600" b="1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371" y="1998921"/>
            <a:ext cx="8722609" cy="379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Údaje verejnej správy </a:t>
            </a:r>
            <a:r>
              <a:rPr lang="sk-SK" sz="2400" b="1" dirty="0">
                <a:solidFill>
                  <a:srgbClr val="002060"/>
                </a:solidFill>
                <a:latin typeface="Tw Cen MT" panose="020B0602020104020603" pitchFamily="34" charset="-18"/>
              </a:rPr>
              <a:t>prístupné z jedného </a:t>
            </a:r>
            <a:r>
              <a:rPr lang="sk-SK" sz="24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miesta</a:t>
            </a:r>
            <a: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/>
            </a:r>
            <a:b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/>
            </a:r>
            <a:b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sk-SK" sz="24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Vyhľadávanie </a:t>
            </a:r>
            <a:r>
              <a:rPr lang="sk-SK" sz="2400" b="1" dirty="0" err="1">
                <a:solidFill>
                  <a:srgbClr val="002060"/>
                </a:solidFill>
                <a:latin typeface="Tw Cen MT" panose="020B0602020104020603" pitchFamily="34" charset="-18"/>
              </a:rPr>
              <a:t>datasetov</a:t>
            </a:r>
            <a:r>
              <a:rPr lang="sk-SK" sz="2400" b="1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sk-SK" sz="2400" dirty="0">
                <a:solidFill>
                  <a:srgbClr val="002060"/>
                </a:solidFill>
                <a:latin typeface="Tw Cen MT" panose="020B0602020104020603" pitchFamily="34" charset="-18"/>
              </a:rPr>
              <a:t>podľa </a:t>
            </a:r>
            <a:r>
              <a:rPr lang="sk-SK" sz="2400" dirty="0" err="1">
                <a:solidFill>
                  <a:srgbClr val="002060"/>
                </a:solidFill>
                <a:latin typeface="Tw Cen MT" panose="020B0602020104020603" pitchFamily="34" charset="-18"/>
              </a:rPr>
              <a:t>tagov</a:t>
            </a:r>
            <a:r>
              <a:rPr lang="sk-SK" sz="2400" dirty="0">
                <a:solidFill>
                  <a:srgbClr val="002060"/>
                </a:solidFill>
                <a:latin typeface="Tw Cen MT" panose="020B0602020104020603" pitchFamily="34" charset="-18"/>
              </a:rPr>
              <a:t>, organizácii, </a:t>
            </a:r>
            <a: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filtrovaním, </a:t>
            </a:r>
            <a:r>
              <a:rPr lang="sk-SK" sz="2400" dirty="0">
                <a:solidFill>
                  <a:srgbClr val="002060"/>
                </a:solidFill>
                <a:latin typeface="Tw Cen MT" panose="020B0602020104020603" pitchFamily="34" charset="-18"/>
              </a:rPr>
              <a:t>vyhľadávaním podľa </a:t>
            </a:r>
            <a: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metadát</a:t>
            </a:r>
            <a:b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/>
            </a:r>
            <a:br>
              <a:rPr lang="sk-SK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sk-SK" sz="24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Hodnotenie </a:t>
            </a:r>
            <a:r>
              <a:rPr lang="sk-SK" sz="2400" b="1" dirty="0">
                <a:solidFill>
                  <a:srgbClr val="002060"/>
                </a:solidFill>
                <a:latin typeface="Tw Cen MT" panose="020B0602020104020603" pitchFamily="34" charset="-18"/>
              </a:rPr>
              <a:t>kvality </a:t>
            </a:r>
            <a:r>
              <a:rPr lang="sk-SK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datasetov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</a:br>
            <a:r>
              <a:rPr lang="en-US" sz="24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Štatistiky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publikovaných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datasetoch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publikujúcich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organizáciách</a:t>
            </a:r>
            <a:endParaRPr lang="sk-SK" sz="2400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6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Medzinárodná</a:t>
            </a:r>
            <a:r>
              <a:rPr lang="en-US" sz="3600" b="1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spolupráca</a:t>
            </a:r>
            <a:endParaRPr lang="en-US" sz="3600" b="1" dirty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843" y="2249487"/>
            <a:ext cx="8765138" cy="35417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Spolupráca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s European Data Portal (EDP)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EDP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sleduje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vývoj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v 28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krajinách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EÚ +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Nórsko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Švajčiarsko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Lichtenštajnsko</a:t>
            </a:r>
            <a:endParaRPr lang="en-US" sz="2400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-18"/>
              </a:rPr>
              <a:t>Centrálny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-18"/>
              </a:rPr>
              <a:t>európsky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bod pre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harvestovanie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-18"/>
              </a:rPr>
              <a:t>dát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-18"/>
              </a:rPr>
              <a:t> z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-18"/>
              </a:rPr>
              <a:t>verejného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-18"/>
              </a:rPr>
              <a:t>sektora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endParaRPr lang="en-US" sz="2400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-18"/>
              </a:rPr>
              <a:t>P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ravidelne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-18"/>
              </a:rPr>
              <a:t>publikuje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-18"/>
              </a:rPr>
              <a:t>metadáta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-18"/>
              </a:rPr>
              <a:t> o </a:t>
            </a:r>
            <a:r>
              <a:rPr lang="en-US" sz="2400" dirty="0" err="1">
                <a:solidFill>
                  <a:srgbClr val="002060"/>
                </a:solidFill>
                <a:latin typeface="Tw Cen MT" panose="020B0602020104020603" pitchFamily="34" charset="-18"/>
              </a:rPr>
              <a:t>datasetoch</a:t>
            </a:r>
            <a:r>
              <a:rPr lang="en-US" sz="2400" dirty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z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jednotlivých</a:t>
            </a:r>
            <a:r>
              <a:rPr lang="en-US" sz="2400" dirty="0" smtClean="0">
                <a:solidFill>
                  <a:srgbClr val="002060"/>
                </a:solidFill>
                <a:latin typeface="Tw Cen MT" panose="020B0602020104020603" pitchFamily="34" charset="-18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w Cen MT" panose="020B0602020104020603" pitchFamily="34" charset="-18"/>
              </a:rPr>
              <a:t>krajín</a:t>
            </a:r>
            <a:endParaRPr lang="sk-SK" sz="2400" dirty="0" smtClean="0">
              <a:solidFill>
                <a:srgbClr val="002060"/>
              </a:solidFill>
              <a:latin typeface="Tw Cen MT" panose="020B0602020104020603" pitchFamily="34" charset="-18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06" y="2804432"/>
            <a:ext cx="4436352" cy="498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6" name="Picture 2" descr="C:\Users\recna\Desktop\plocha\pekne nase loga\loga_nases_klasi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141666"/>
            <a:ext cx="1826870" cy="3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zpocet_final (Read-Only)" id="{A5A33ACF-227D-2945-ABF5-91905D455572}" vid="{FC568829-5BCD-4F49-AF2F-FE486FFF5138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40442194E81441B202D6BF47FB1073" ma:contentTypeVersion="0" ma:contentTypeDescription="Umožňuje vytvoriť nový dokument." ma:contentTypeScope="" ma:versionID="c52dbdecfee6270b5fcc5f30c56cc7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03bc20b3b442f8046c3eea305e14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BA4490-780B-464E-B674-8BC8B8203AFB}"/>
</file>

<file path=customXml/itemProps2.xml><?xml version="1.0" encoding="utf-8"?>
<ds:datastoreItem xmlns:ds="http://schemas.openxmlformats.org/officeDocument/2006/customXml" ds:itemID="{0D1FDC0B-8A6E-47C6-A5DA-3D5EB1099BE2}"/>
</file>

<file path=customXml/itemProps3.xml><?xml version="1.0" encoding="utf-8"?>
<ds:datastoreItem xmlns:ds="http://schemas.openxmlformats.org/officeDocument/2006/customXml" ds:itemID="{EBB5041F-312C-473F-85BB-2F912570C4DC}"/>
</file>

<file path=docProps/app.xml><?xml version="1.0" encoding="utf-8"?>
<Properties xmlns="http://schemas.openxmlformats.org/officeDocument/2006/extended-properties" xmlns:vt="http://schemas.openxmlformats.org/officeDocument/2006/docPropsVTypes">
  <Template>Nases</Template>
  <TotalTime>1535</TotalTime>
  <Words>930</Words>
  <Application>Microsoft Office PowerPoint</Application>
  <PresentationFormat>Širokouhlá</PresentationFormat>
  <Paragraphs>185</Paragraphs>
  <Slides>24</Slides>
  <Notes>24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3" baseType="lpstr">
      <vt:lpstr>Arial Unicode MS</vt:lpstr>
      <vt:lpstr>Arial</vt:lpstr>
      <vt:lpstr>Arial Narrow</vt:lpstr>
      <vt:lpstr>Calibri</vt:lpstr>
      <vt:lpstr>Calibri Light</vt:lpstr>
      <vt:lpstr>Mangal</vt:lpstr>
      <vt:lpstr>Open Sans Semibold</vt:lpstr>
      <vt:lpstr>Tw Cen MT</vt:lpstr>
      <vt:lpstr>Motív Office</vt:lpstr>
      <vt:lpstr>Portál otvorených dát data.gov.sk  – existujúca infraštruktúra na zverejňovanie otvorených dát v SR</vt:lpstr>
      <vt:lpstr>Čo sú otvorené dáta?</vt:lpstr>
      <vt:lpstr>Portál data.gov.sk</vt:lpstr>
      <vt:lpstr> Výhody riešenia</vt:lpstr>
      <vt:lpstr>Prezentácia programu PowerPoint</vt:lpstr>
      <vt:lpstr>Identifikácia aktérov otvorených dát</vt:lpstr>
      <vt:lpstr>Prínosy portálu pre povinné osoby</vt:lpstr>
      <vt:lpstr>Prínosy portálu pre verejnosť</vt:lpstr>
      <vt:lpstr>Medzinárodná spolupráca</vt:lpstr>
      <vt:lpstr>Prezentácia programu PowerPoint</vt:lpstr>
      <vt:lpstr>Prezentácia programu PowerPoint</vt:lpstr>
      <vt:lpstr>Zlepšenie dostupnosti dát verejnej správy</vt:lpstr>
      <vt:lpstr>Inšpirácie zo sveta</vt:lpstr>
      <vt:lpstr>Prezentácia programu PowerPoint</vt:lpstr>
      <vt:lpstr>Prezentácia programu PowerPoint</vt:lpstr>
      <vt:lpstr>Prezentácia programu PowerPoint</vt:lpstr>
      <vt:lpstr>Ďakujem za Vašu pozornosť!</vt:lpstr>
      <vt:lpstr>Štandardy poskytovania otvorených údajov</vt:lpstr>
      <vt:lpstr>Štandardy poskytovania otvorených údajov</vt:lpstr>
      <vt:lpstr>Licencovanie</vt:lpstr>
      <vt:lpstr>Najčastejšie používané licencie</vt:lpstr>
      <vt:lpstr>Najčastejšie používané licencie</vt:lpstr>
      <vt:lpstr>Prezentácia programu PowerPoint</vt:lpstr>
      <vt:lpstr>Licencie dostupné na data.gov.sk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Možnosť plného prístupu  k  elektronickej schránke ÚPVS  pre  právnické osoby</dc:title>
  <dc:creator>silvia.horvathova@nases.gov.sk</dc:creator>
  <cp:lastModifiedBy>Silvia Horváthová</cp:lastModifiedBy>
  <cp:revision>42</cp:revision>
  <cp:lastPrinted>2016-09-21T06:48:32Z</cp:lastPrinted>
  <dcterms:created xsi:type="dcterms:W3CDTF">2016-09-11T14:16:08Z</dcterms:created>
  <dcterms:modified xsi:type="dcterms:W3CDTF">2016-10-19T10:01:29Z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0x0101008240442194E81441B202D6BF47FB1073</vt:lpwstr>
  </property>
</Properties>
</file>