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65" r:id="rId3"/>
    <p:sldId id="257" r:id="rId4"/>
    <p:sldId id="258" r:id="rId5"/>
    <p:sldId id="259" r:id="rId6"/>
    <p:sldId id="267" r:id="rId7"/>
    <p:sldId id="260" r:id="rId8"/>
    <p:sldId id="261" r:id="rId9"/>
    <p:sldId id="268" r:id="rId10"/>
    <p:sldId id="262" r:id="rId11"/>
    <p:sldId id="264" r:id="rId12"/>
    <p:sldId id="263" r:id="rId13"/>
  </p:sldIdLst>
  <p:sldSz cx="9144000" cy="6858000" type="screen4x3"/>
  <p:notesSz cx="9947275" cy="6858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10486" cy="342900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634489" y="0"/>
            <a:ext cx="4310486" cy="342900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F7BEFD46-6B67-48DB-8513-419E9CCCF00A}" type="datetimeFigureOut">
              <a:rPr lang="sk-SK" smtClean="0"/>
              <a:t>14.10.2016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1" y="6513909"/>
            <a:ext cx="4310486" cy="34290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634489" y="6513909"/>
            <a:ext cx="4310486" cy="34290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F74559E9-770A-4FC6-A269-E7B3DD910F2E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979-8570-4134-A483-BD10BF01B3A2}" type="datetimeFigureOut">
              <a:rPr lang="sk-SK" smtClean="0"/>
              <a:pPr/>
              <a:t>14.10.2016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4868-023E-4C2F-8340-CB941BEA3F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979-8570-4134-A483-BD10BF01B3A2}" type="datetimeFigureOut">
              <a:rPr lang="sk-SK" smtClean="0"/>
              <a:pPr/>
              <a:t>14.10.2016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4868-023E-4C2F-8340-CB941BEA3F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979-8570-4134-A483-BD10BF01B3A2}" type="datetimeFigureOut">
              <a:rPr lang="sk-SK" smtClean="0"/>
              <a:pPr/>
              <a:t>14.10.2016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4868-023E-4C2F-8340-CB941BEA3F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979-8570-4134-A483-BD10BF01B3A2}" type="datetimeFigureOut">
              <a:rPr lang="sk-SK" smtClean="0"/>
              <a:pPr/>
              <a:t>14.10.2016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4868-023E-4C2F-8340-CB941BEA3F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979-8570-4134-A483-BD10BF01B3A2}" type="datetimeFigureOut">
              <a:rPr lang="sk-SK" smtClean="0"/>
              <a:pPr/>
              <a:t>14.10.2016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4868-023E-4C2F-8340-CB941BEA3F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979-8570-4134-A483-BD10BF01B3A2}" type="datetimeFigureOut">
              <a:rPr lang="sk-SK" smtClean="0"/>
              <a:pPr/>
              <a:t>14.10.2016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4868-023E-4C2F-8340-CB941BEA3F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979-8570-4134-A483-BD10BF01B3A2}" type="datetimeFigureOut">
              <a:rPr lang="sk-SK" smtClean="0"/>
              <a:pPr/>
              <a:t>14.10.2016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4868-023E-4C2F-8340-CB941BEA3F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979-8570-4134-A483-BD10BF01B3A2}" type="datetimeFigureOut">
              <a:rPr lang="sk-SK" smtClean="0"/>
              <a:pPr/>
              <a:t>14.10.2016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4868-023E-4C2F-8340-CB941BEA3F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979-8570-4134-A483-BD10BF01B3A2}" type="datetimeFigureOut">
              <a:rPr lang="sk-SK" smtClean="0"/>
              <a:pPr/>
              <a:t>14.10.2016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4868-023E-4C2F-8340-CB941BEA3F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979-8570-4134-A483-BD10BF01B3A2}" type="datetimeFigureOut">
              <a:rPr lang="sk-SK" smtClean="0"/>
              <a:pPr/>
              <a:t>14.10.2016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4868-023E-4C2F-8340-CB941BEA3F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979-8570-4134-A483-BD10BF01B3A2}" type="datetimeFigureOut">
              <a:rPr lang="sk-SK" smtClean="0"/>
              <a:pPr/>
              <a:t>14.10.2016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4868-023E-4C2F-8340-CB941BEA3F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70979-8570-4134-A483-BD10BF01B3A2}" type="datetimeFigureOut">
              <a:rPr lang="sk-SK" smtClean="0"/>
              <a:pPr/>
              <a:t>14.10.2016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44868-023E-4C2F-8340-CB941BEA3F2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mb.sk/bibliotheca-universitatis/aktualne-cislo.html" TargetMode="External"/><Relationship Id="rId2" Type="http://schemas.openxmlformats.org/officeDocument/2006/relationships/hyperlink" Target="http://www.library.umb.sk/bibliotheca-universitatis/archiv/11-rocnik-akademicky-rok-2015-2016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www.library.umb.sk/publikacna-cinnost/predatorske-publikovani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lyoa.com/individual-journals/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cholarlyoa.com/publishers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ciencemag.org/content/342/6154/60.full" TargetMode="External"/><Relationship Id="rId5" Type="http://schemas.openxmlformats.org/officeDocument/2006/relationships/hyperlink" Target="https://doaj.org/" TargetMode="External"/><Relationship Id="rId4" Type="http://schemas.openxmlformats.org/officeDocument/2006/relationships/hyperlink" Target="https://scholarlyoa.files.wordpress.com/2015/01/criteria-2015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inger.com/life+sciences/journal/12038" TargetMode="External"/><Relationship Id="rId2" Type="http://schemas.openxmlformats.org/officeDocument/2006/relationships/hyperlink" Target="http://www.mutagens.co.in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ylwan.ibles.org/scope.html" TargetMode="External"/><Relationship Id="rId2" Type="http://schemas.openxmlformats.org/officeDocument/2006/relationships/hyperlink" Target="https://sylwan.lasy.gov.pl/apex/f?p=sylwan:1:0::NO:::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lap-publishing.com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seas.org/cms.action" TargetMode="External"/><Relationship Id="rId2" Type="http://schemas.openxmlformats.org/officeDocument/2006/relationships/hyperlink" Target="https://www.waset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404664"/>
            <a:ext cx="8229600" cy="1152128"/>
          </a:xfrm>
        </p:spPr>
        <p:txBody>
          <a:bodyPr>
            <a:normAutofit/>
          </a:bodyPr>
          <a:lstStyle/>
          <a:p>
            <a:endParaRPr lang="sk-SK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280920" cy="4824536"/>
          </a:xfrm>
        </p:spPr>
        <p:txBody>
          <a:bodyPr>
            <a:normAutofit lnSpcReduction="10000"/>
          </a:bodyPr>
          <a:lstStyle/>
          <a:p>
            <a:pPr algn="just"/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r"/>
            <a:endParaRPr lang="sk-SK" sz="28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sk-SK" sz="2100" b="1" dirty="0">
                <a:solidFill>
                  <a:srgbClr val="0070C0"/>
                </a:solidFill>
                <a:latin typeface="Arial Narrow" pitchFamily="34" charset="0"/>
              </a:rPr>
              <a:t>Odvrátená tvár </a:t>
            </a:r>
            <a:r>
              <a:rPr lang="sk-SK" sz="2100" b="1" dirty="0" err="1">
                <a:solidFill>
                  <a:srgbClr val="0070C0"/>
                </a:solidFill>
                <a:latin typeface="Arial Narrow" pitchFamily="34" charset="0"/>
              </a:rPr>
              <a:t>Open</a:t>
            </a:r>
            <a:r>
              <a:rPr lang="sk-SK" sz="2100" b="1" dirty="0">
                <a:solidFill>
                  <a:srgbClr val="0070C0"/>
                </a:solidFill>
                <a:latin typeface="Arial Narrow" pitchFamily="34" charset="0"/>
              </a:rPr>
              <a:t> Access </a:t>
            </a:r>
            <a:endParaRPr lang="sk-SK" sz="21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sk-SK" sz="1400" b="1" dirty="0" smtClean="0">
                <a:solidFill>
                  <a:srgbClr val="0070C0"/>
                </a:solidFill>
                <a:latin typeface="Arial Narrow" pitchFamily="34" charset="0"/>
              </a:rPr>
              <a:t>alebo</a:t>
            </a:r>
            <a:r>
              <a:rPr lang="sk-SK" sz="21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</a:p>
          <a:p>
            <a:r>
              <a:rPr lang="sk-SK" sz="2100" b="1" dirty="0" smtClean="0">
                <a:solidFill>
                  <a:srgbClr val="0070C0"/>
                </a:solidFill>
                <a:latin typeface="Arial Narrow" pitchFamily="34" charset="0"/>
              </a:rPr>
              <a:t>Predátorské </a:t>
            </a:r>
            <a:r>
              <a:rPr lang="sk-SK" sz="2100" b="1" dirty="0">
                <a:solidFill>
                  <a:srgbClr val="0070C0"/>
                </a:solidFill>
                <a:latin typeface="Arial Narrow" pitchFamily="34" charset="0"/>
              </a:rPr>
              <a:t>publikovanie </a:t>
            </a:r>
          </a:p>
          <a:p>
            <a:endParaRPr lang="sk-SK" sz="20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endParaRPr lang="sk-SK" sz="20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sk-SK" sz="1600" dirty="0" smtClean="0">
                <a:solidFill>
                  <a:srgbClr val="0070C0"/>
                </a:solidFill>
                <a:latin typeface="Arial Narrow" pitchFamily="34" charset="0"/>
              </a:rPr>
              <a:t>Mgr. Lucia </a:t>
            </a:r>
            <a:r>
              <a:rPr lang="sk-SK" sz="1600" dirty="0" err="1" smtClean="0">
                <a:solidFill>
                  <a:srgbClr val="0070C0"/>
                </a:solidFill>
                <a:latin typeface="Arial Narrow" pitchFamily="34" charset="0"/>
              </a:rPr>
              <a:t>Nižníková</a:t>
            </a:r>
            <a:endParaRPr lang="sk-SK" sz="16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sk-SK" sz="1600" dirty="0" smtClean="0">
                <a:solidFill>
                  <a:srgbClr val="0070C0"/>
                </a:solidFill>
                <a:latin typeface="Arial Narrow" pitchFamily="34" charset="0"/>
              </a:rPr>
              <a:t>Univerzitná knižnica UMB v Banskej Bystrici</a:t>
            </a:r>
          </a:p>
          <a:p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sk-SK" sz="1400" b="1" i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Open</a:t>
            </a:r>
            <a:r>
              <a:rPr lang="sk-SK" sz="1400" b="1" i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sk-SK" sz="1400" b="1" i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Government</a:t>
            </a:r>
            <a:r>
              <a:rPr lang="sk-SK" sz="1400" b="1" i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sk-SK" sz="1400" b="1" i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Week</a:t>
            </a:r>
            <a:r>
              <a:rPr lang="sk-SK" sz="1400" b="1" i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</a:p>
          <a:p>
            <a:r>
              <a:rPr lang="sk-SK" sz="1400" i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Úrad </a:t>
            </a:r>
            <a:r>
              <a:rPr lang="sk-SK" sz="1400" i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splnomocnenca vlády SR pre rozvoj občianskej spoločnosti </a:t>
            </a:r>
            <a:endParaRPr lang="sk-SK" sz="1400" i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sk-SK" sz="1400" i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Bratislava 19. október 2016 „Otvorené vzdelávanie a otvorená veda“</a:t>
            </a:r>
            <a:endParaRPr lang="sk-SK" sz="1400" i="1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5" name="Picture 2" descr="C:\Users\lniznikova\AppData\Local\Microsoft\Windows\Temporary Internet Files\Content.Outlook\KEXXKAYE\logo UK - dve oproti se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1492117" cy="165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404664"/>
            <a:ext cx="8229600" cy="1296144"/>
          </a:xfrm>
        </p:spPr>
        <p:txBody>
          <a:bodyPr>
            <a:normAutofit/>
          </a:bodyPr>
          <a:lstStyle/>
          <a:p>
            <a:r>
              <a:rPr lang="sk-S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Ako informujeme a čo to vyvolalo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280920" cy="4824536"/>
          </a:xfrm>
        </p:spPr>
        <p:txBody>
          <a:bodyPr>
            <a:normAutofit/>
          </a:bodyPr>
          <a:lstStyle/>
          <a:p>
            <a:pPr algn="just"/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/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č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lánky v časopise BIBLITHOECA UNIVERSITATIS</a:t>
            </a:r>
            <a:endParaRPr lang="sk-SK" sz="16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r>
              <a:rPr lang="sk-SK" sz="1600" i="1" dirty="0" smtClean="0">
                <a:solidFill>
                  <a:srgbClr val="0070C0"/>
                </a:solidFill>
                <a:latin typeface="Arial Narrow" pitchFamily="34" charset="0"/>
              </a:rPr>
              <a:t>        </a:t>
            </a:r>
            <a:r>
              <a:rPr lang="sk-SK" sz="1600" b="1" i="1" dirty="0" smtClean="0">
                <a:solidFill>
                  <a:srgbClr val="0070C0"/>
                </a:solidFill>
                <a:latin typeface="Arial Narrow" pitchFamily="34" charset="0"/>
                <a:hlinkClick r:id="rId2"/>
              </a:rPr>
              <a:t>Podvodné </a:t>
            </a:r>
            <a:r>
              <a:rPr lang="sk-SK" sz="1600" b="1" i="1" dirty="0">
                <a:solidFill>
                  <a:srgbClr val="0070C0"/>
                </a:solidFill>
                <a:latin typeface="Arial Narrow" pitchFamily="34" charset="0"/>
                <a:hlinkClick r:id="rId2"/>
              </a:rPr>
              <a:t>praktiky v Open Access publikovaní alebo Viete, kto sú predátori</a:t>
            </a:r>
            <a:r>
              <a:rPr lang="sk-SK" sz="1600" b="1" i="1" dirty="0" smtClean="0">
                <a:solidFill>
                  <a:srgbClr val="0070C0"/>
                </a:solidFill>
                <a:latin typeface="Arial Narrow" pitchFamily="34" charset="0"/>
                <a:hlinkClick r:id="rId2"/>
              </a:rPr>
              <a:t>?</a:t>
            </a:r>
            <a:r>
              <a:rPr lang="sk-SK" sz="1600" b="1" i="1" dirty="0" smtClean="0">
                <a:solidFill>
                  <a:srgbClr val="0070C0"/>
                </a:solidFill>
                <a:latin typeface="Arial Narrow" pitchFamily="34" charset="0"/>
              </a:rPr>
              <a:t> február 2016</a:t>
            </a:r>
          </a:p>
          <a:p>
            <a:pPr algn="just"/>
            <a:r>
              <a:rPr lang="sk-SK" sz="1600" b="1" i="1" dirty="0" smtClean="0">
                <a:solidFill>
                  <a:srgbClr val="0070C0"/>
                </a:solidFill>
                <a:latin typeface="Arial Narrow" pitchFamily="34" charset="0"/>
              </a:rPr>
              <a:t>        </a:t>
            </a:r>
            <a:r>
              <a:rPr lang="sk-SK" sz="1600" b="1" i="1" dirty="0" smtClean="0">
                <a:solidFill>
                  <a:srgbClr val="0070C0"/>
                </a:solidFill>
                <a:latin typeface="Arial Narrow" pitchFamily="34" charset="0"/>
                <a:hlinkClick r:id="rId3"/>
              </a:rPr>
              <a:t>Nechoďte </a:t>
            </a:r>
            <a:r>
              <a:rPr lang="sk-SK" sz="1600" b="1" i="1" dirty="0">
                <a:solidFill>
                  <a:srgbClr val="0070C0"/>
                </a:solidFill>
                <a:latin typeface="Arial Narrow" pitchFamily="34" charset="0"/>
                <a:hlinkClick r:id="rId3"/>
              </a:rPr>
              <a:t>cestou predátorského </a:t>
            </a:r>
            <a:r>
              <a:rPr lang="sk-SK" sz="1600" b="1" i="1" dirty="0" smtClean="0">
                <a:solidFill>
                  <a:srgbClr val="0070C0"/>
                </a:solidFill>
                <a:latin typeface="Arial Narrow" pitchFamily="34" charset="0"/>
                <a:hlinkClick r:id="rId3"/>
              </a:rPr>
              <a:t>publikovania </a:t>
            </a:r>
            <a:r>
              <a:rPr lang="sk-SK" sz="1600" b="1" i="1" dirty="0" smtClean="0">
                <a:solidFill>
                  <a:srgbClr val="0070C0"/>
                </a:solidFill>
                <a:latin typeface="Arial Narrow" pitchFamily="34" charset="0"/>
              </a:rPr>
              <a:t>september 2016</a:t>
            </a:r>
            <a:endParaRPr lang="sk-SK" sz="1600" b="1" i="1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odozva vedecko-pedagogických pracovníkov</a:t>
            </a:r>
          </a:p>
          <a:p>
            <a:pPr algn="just"/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prelinkovanie článku na katedrový web; vlastné skúsenosti; žiadajú o pomoc pri overovaní časopisov/vydavateľov = </a:t>
            </a:r>
            <a:r>
              <a:rPr lang="sk-SK" sz="2000" b="1" dirty="0" smtClean="0">
                <a:solidFill>
                  <a:srgbClr val="0070C0"/>
                </a:solidFill>
                <a:latin typeface="Arial Narrow" pitchFamily="34" charset="0"/>
              </a:rPr>
              <a:t>referenčné služby</a:t>
            </a:r>
          </a:p>
          <a:p>
            <a:pPr algn="just"/>
            <a:endParaRPr lang="sk-SK" sz="20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 smtClean="0">
                <a:solidFill>
                  <a:srgbClr val="FF0000"/>
                </a:solidFill>
                <a:latin typeface="Arial Narrow" pitchFamily="34" charset="0"/>
              </a:rPr>
              <a:t>oficiálne stanovisko Univerzity Mateja Bela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k predátorským praktikám - 15.4.2016</a:t>
            </a:r>
          </a:p>
          <a:p>
            <a:pPr algn="just"/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  <a:hlinkClick r:id="rId4"/>
              </a:rPr>
              <a:t>webová stránka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Univerzitnej knižnice UMB </a:t>
            </a:r>
          </a:p>
          <a:p>
            <a:pPr algn="just"/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pic>
        <p:nvPicPr>
          <p:cNvPr id="4" name="Picture 2" descr="C:\Users\lniznikova\AppData\Local\Microsoft\Windows\Temporary Internet Files\Content.Outlook\KEXXKAYE\logo UK - dve oproti seb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5445224"/>
            <a:ext cx="844778" cy="93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404664"/>
            <a:ext cx="8229600" cy="792088"/>
          </a:xfrm>
        </p:spPr>
        <p:txBody>
          <a:bodyPr>
            <a:normAutofit/>
          </a:bodyPr>
          <a:lstStyle/>
          <a:p>
            <a:endParaRPr lang="sk-SK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280920" cy="4824536"/>
          </a:xfrm>
        </p:spPr>
        <p:txBody>
          <a:bodyPr>
            <a:normAutofit/>
          </a:bodyPr>
          <a:lstStyle/>
          <a:p>
            <a:pPr algn="just"/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pic>
        <p:nvPicPr>
          <p:cNvPr id="4" name="Picture 2" descr="C:\Users\lniznikova\AppData\Local\Microsoft\Windows\Temporary Internet Files\Content.Outlook\KEXXKAYE\logo UK - dve oproti se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805264"/>
            <a:ext cx="844778" cy="939600"/>
          </a:xfrm>
          <a:prstGeom prst="rect">
            <a:avLst/>
          </a:prstGeom>
          <a:noFill/>
        </p:spPr>
      </p:pic>
      <p:pic>
        <p:nvPicPr>
          <p:cNvPr id="2050" name="Picture 2" descr="C:\Users\lniznikova\Documents\Predatorske publikovanie\KnUMB_723x280_Predato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44824"/>
            <a:ext cx="7287840" cy="282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404664"/>
            <a:ext cx="8229600" cy="792088"/>
          </a:xfrm>
        </p:spPr>
        <p:txBody>
          <a:bodyPr>
            <a:normAutofit/>
          </a:bodyPr>
          <a:lstStyle/>
          <a:p>
            <a:endParaRPr lang="sk-SK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280920" cy="4824536"/>
          </a:xfrm>
        </p:spPr>
        <p:txBody>
          <a:bodyPr>
            <a:normAutofit/>
          </a:bodyPr>
          <a:lstStyle/>
          <a:p>
            <a:pPr algn="just"/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/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sk-SK" sz="2000" b="1" dirty="0" smtClean="0">
                <a:solidFill>
                  <a:srgbClr val="0070C0"/>
                </a:solidFill>
                <a:latin typeface="Arial Narrow" pitchFamily="34" charset="0"/>
              </a:rPr>
              <a:t>ĎAKUJEM ZA POZORNOSŤ...</a:t>
            </a:r>
          </a:p>
          <a:p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sk-SK" sz="1600" b="1" dirty="0" smtClean="0">
                <a:solidFill>
                  <a:srgbClr val="0070C0"/>
                </a:solidFill>
                <a:latin typeface="Arial Narrow" pitchFamily="34" charset="0"/>
              </a:rPr>
              <a:t>Mgr. Lucia </a:t>
            </a:r>
            <a:r>
              <a:rPr lang="sk-SK" sz="1600" b="1" dirty="0" err="1" smtClean="0">
                <a:solidFill>
                  <a:srgbClr val="0070C0"/>
                </a:solidFill>
                <a:latin typeface="Arial Narrow" pitchFamily="34" charset="0"/>
              </a:rPr>
              <a:t>Nižníková</a:t>
            </a:r>
            <a:endParaRPr lang="sk-SK" sz="16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sk-SK" sz="1400" dirty="0" smtClean="0">
                <a:solidFill>
                  <a:srgbClr val="0070C0"/>
                </a:solidFill>
                <a:latin typeface="Arial Narrow" pitchFamily="34" charset="0"/>
              </a:rPr>
              <a:t>vedúca Oddelenia budovania databáz</a:t>
            </a:r>
          </a:p>
          <a:p>
            <a:r>
              <a:rPr lang="sk-SK" sz="1400" dirty="0" smtClean="0">
                <a:solidFill>
                  <a:srgbClr val="0070C0"/>
                </a:solidFill>
                <a:latin typeface="Arial Narrow" pitchFamily="34" charset="0"/>
              </a:rPr>
              <a:t>Univerzitná knižnica UMB v Banskej Bystrici</a:t>
            </a:r>
          </a:p>
          <a:p>
            <a:endParaRPr lang="sk-SK" sz="1400" dirty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sk-SK" sz="1400" dirty="0" err="1" smtClean="0">
                <a:solidFill>
                  <a:srgbClr val="0070C0"/>
                </a:solidFill>
                <a:latin typeface="Arial Narrow" pitchFamily="34" charset="0"/>
              </a:rPr>
              <a:t>lucia.niznikova@umb.sk</a:t>
            </a:r>
            <a:endParaRPr lang="sk-SK" sz="14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pic>
        <p:nvPicPr>
          <p:cNvPr id="4" name="Picture 2" descr="C:\Users\lniznikova\AppData\Local\Microsoft\Windows\Temporary Internet Files\Content.Outlook\KEXXKAYE\logo UK - dve oproti se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445224"/>
            <a:ext cx="844778" cy="93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404664"/>
            <a:ext cx="8229600" cy="1152128"/>
          </a:xfrm>
        </p:spPr>
        <p:txBody>
          <a:bodyPr>
            <a:normAutofit/>
          </a:bodyPr>
          <a:lstStyle/>
          <a:p>
            <a:r>
              <a:rPr lang="sk-SK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Úskalia Open Access </a:t>
            </a:r>
            <a:endParaRPr lang="sk-SK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280920" cy="4824536"/>
          </a:xfrm>
        </p:spPr>
        <p:txBody>
          <a:bodyPr>
            <a:normAutofit/>
          </a:bodyPr>
          <a:lstStyle/>
          <a:p>
            <a:pPr algn="just"/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rozmach podvodných praktík</a:t>
            </a:r>
          </a:p>
          <a:p>
            <a:pPr algn="just">
              <a:buFont typeface="Wingdings" pitchFamily="2" charset="2"/>
              <a:buChar char="§"/>
            </a:pP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knihovník, odborník na 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metadáta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b="1" dirty="0" err="1" smtClean="0">
                <a:solidFill>
                  <a:srgbClr val="0070C0"/>
                </a:solidFill>
                <a:latin typeface="Arial Narrow" pitchFamily="34" charset="0"/>
              </a:rPr>
              <a:t>Jeffrey</a:t>
            </a:r>
            <a:r>
              <a:rPr lang="sk-SK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b="1" dirty="0" err="1" smtClean="0">
                <a:solidFill>
                  <a:srgbClr val="0070C0"/>
                </a:solidFill>
                <a:latin typeface="Arial Narrow" pitchFamily="34" charset="0"/>
              </a:rPr>
              <a:t>Beall</a:t>
            </a:r>
            <a:r>
              <a:rPr lang="sk-SK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(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University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of 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Denver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</a:p>
          <a:p>
            <a:pPr algn="just">
              <a:buFont typeface="Wingdings" pitchFamily="2" charset="2"/>
              <a:buChar char="§"/>
            </a:pP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termín „predátori“ (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scam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publishers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/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journals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</a:p>
          <a:p>
            <a:pPr algn="just">
              <a:buFont typeface="Wingdings" pitchFamily="2" charset="2"/>
              <a:buChar char="§"/>
            </a:pP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 err="1">
                <a:solidFill>
                  <a:srgbClr val="0070C0"/>
                </a:solidFill>
                <a:latin typeface="Arial Narrow" pitchFamily="34" charset="0"/>
              </a:rPr>
              <a:t>Beall´s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list/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blacklist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    - 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blog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: 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Scholarly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Open Access</a:t>
            </a:r>
          </a:p>
          <a:p>
            <a:pPr algn="just"/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	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	       - zoznam podvodných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  <a:hlinkClick r:id="rId2"/>
              </a:rPr>
              <a:t>vydavateľov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/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  <a:hlinkClick r:id="rId3"/>
              </a:rPr>
              <a:t>časopisov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+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  <a:hlinkClick r:id="rId4"/>
              </a:rPr>
              <a:t>kritériá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</a:p>
          <a:p>
            <a:pPr algn="just"/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	          	       - kritik otvoreného publikovania, OA je slepá ulička</a:t>
            </a:r>
          </a:p>
          <a:p>
            <a:pPr algn="just">
              <a:buFont typeface="Wingdings" pitchFamily="2" charset="2"/>
              <a:buChar char="§"/>
            </a:pP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whitelist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– reakcia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  <a:hlinkClick r:id="rId5"/>
              </a:rPr>
              <a:t>DOAJ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, tie isté kritériá</a:t>
            </a:r>
          </a:p>
          <a:p>
            <a:pPr algn="just">
              <a:buFont typeface="Wingdings" pitchFamily="2" charset="2"/>
              <a:buChar char="§"/>
            </a:pP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b="1" dirty="0" err="1" smtClean="0">
                <a:solidFill>
                  <a:srgbClr val="0070C0"/>
                </a:solidFill>
                <a:latin typeface="Arial Narrow" pitchFamily="34" charset="0"/>
              </a:rPr>
              <a:t>John</a:t>
            </a:r>
            <a:r>
              <a:rPr lang="sk-SK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b="1" dirty="0" err="1" smtClean="0">
                <a:solidFill>
                  <a:srgbClr val="0070C0"/>
                </a:solidFill>
                <a:latin typeface="Arial Narrow" pitchFamily="34" charset="0"/>
              </a:rPr>
              <a:t>Bohannon</a:t>
            </a:r>
            <a:r>
              <a:rPr lang="sk-SK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(molekulárny biológ) – experiment 2013</a:t>
            </a:r>
          </a:p>
          <a:p>
            <a:pPr algn="just"/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	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článok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  <a:hlinkClick r:id="rId6"/>
              </a:rPr>
              <a:t>Who is afraid of peer review?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Science</a:t>
            </a:r>
            <a:r>
              <a:rPr lang="sk-SK" sz="2000" i="1" dirty="0" smtClean="0">
                <a:solidFill>
                  <a:srgbClr val="0070C0"/>
                </a:solidFill>
                <a:latin typeface="Arial Narrow" pitchFamily="34" charset="0"/>
              </a:rPr>
              <a:t> (2013)</a:t>
            </a:r>
            <a:endParaRPr lang="sk-SK" sz="2000" i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pic>
        <p:nvPicPr>
          <p:cNvPr id="1026" name="Picture 2" descr="C:\Users\lniznikova\AppData\Local\Microsoft\Windows\Temporary Internet Files\Content.Outlook\KEXXKAYE\logo UK - dve oproti seb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5445224"/>
            <a:ext cx="844778" cy="93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404664"/>
            <a:ext cx="8229600" cy="1296144"/>
          </a:xfrm>
        </p:spPr>
        <p:txBody>
          <a:bodyPr>
            <a:normAutofit/>
          </a:bodyPr>
          <a:lstStyle/>
          <a:p>
            <a:r>
              <a:rPr lang="sk-S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Predátorské praktiky (1)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280920" cy="4824536"/>
          </a:xfrm>
        </p:spPr>
        <p:txBody>
          <a:bodyPr>
            <a:normAutofit/>
          </a:bodyPr>
          <a:lstStyle/>
          <a:p>
            <a:pPr algn="just"/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 príspevky získavajú agresívnym spôsobom – rozosielajú e-maily so žiadosťami 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 o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 článok, členstvo v redakčnej rade alebo účasť na konferencii ako </a:t>
            </a:r>
            <a:r>
              <a:rPr lang="sk-SK" sz="2000" dirty="0" err="1">
                <a:solidFill>
                  <a:srgbClr val="0070C0"/>
                </a:solidFill>
                <a:latin typeface="Arial Narrow" pitchFamily="34" charset="0"/>
              </a:rPr>
              <a:t>key-note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speaker</a:t>
            </a:r>
          </a:p>
          <a:p>
            <a:pPr lvl="0" algn="just">
              <a:buFont typeface="Wingdings" pitchFamily="2" charset="2"/>
              <a:buChar char="§"/>
            </a:pP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promptné publikovanie a 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žiadne alebo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fiktívne 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recenzné konanie (na ich webových stránkach sa uvádza napr. </a:t>
            </a:r>
            <a:r>
              <a:rPr lang="sk-SK" sz="2000" i="1" dirty="0">
                <a:solidFill>
                  <a:srgbClr val="0070C0"/>
                </a:solidFill>
                <a:latin typeface="Arial Narrow" pitchFamily="34" charset="0"/>
              </a:rPr>
              <a:t>recenzné konanie za </a:t>
            </a:r>
            <a:r>
              <a:rPr lang="sk-SK" sz="2000" i="1" dirty="0" smtClean="0">
                <a:solidFill>
                  <a:srgbClr val="0070C0"/>
                </a:solidFill>
                <a:latin typeface="Arial Narrow" pitchFamily="34" charset="0"/>
              </a:rPr>
              <a:t>2 </a:t>
            </a:r>
            <a:r>
              <a:rPr lang="sk-SK" sz="2000" i="1" dirty="0">
                <a:solidFill>
                  <a:srgbClr val="0070C0"/>
                </a:solidFill>
                <a:latin typeface="Arial Narrow" pitchFamily="34" charset="0"/>
              </a:rPr>
              <a:t>týždne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, </a:t>
            </a:r>
            <a:r>
              <a:rPr lang="sk-SK" sz="2000" i="1" dirty="0">
                <a:solidFill>
                  <a:srgbClr val="0070C0"/>
                </a:solidFill>
                <a:latin typeface="Arial Narrow" pitchFamily="34" charset="0"/>
              </a:rPr>
              <a:t>publikovanie za 72 hodín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...) 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= nulová kontrola kvality, nízka/žiadna vedecká úroveň </a:t>
            </a:r>
          </a:p>
          <a:p>
            <a:pPr algn="just">
              <a:buFont typeface="Wingdings" pitchFamily="2" charset="2"/>
              <a:buChar char="§"/>
            </a:pP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nerobia výber článkov, jediným kritériom prijatia je zaplatenie poplatku za publikovanie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- výšku 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oznámia autorovi až po zverejnení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článku - prekvapenie v podobe nečakanej faktúry</a:t>
            </a:r>
          </a:p>
          <a:p>
            <a:pPr lvl="0" algn="just">
              <a:buFont typeface="Wingdings" pitchFamily="2" charset="2"/>
              <a:buChar char="§"/>
            </a:pP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 parazitujú na názvoch prestížnych časopisov (prehodenie slov v názve,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používajú 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veľmi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podobné 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alebo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zameniteľné skratky, 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rozšírenie názvu renomovaného časopisu, napr. </a:t>
            </a:r>
            <a:r>
              <a:rPr lang="sk-SK" sz="2000" i="1" dirty="0">
                <a:solidFill>
                  <a:srgbClr val="0070C0"/>
                </a:solidFill>
                <a:latin typeface="Arial Narrow" pitchFamily="34" charset="0"/>
              </a:rPr>
              <a:t>Journal of..., </a:t>
            </a:r>
            <a:r>
              <a:rPr lang="sk-SK" sz="2000" i="1" dirty="0" err="1">
                <a:solidFill>
                  <a:srgbClr val="0070C0"/>
                </a:solidFill>
                <a:latin typeface="Arial Narrow" pitchFamily="34" charset="0"/>
              </a:rPr>
              <a:t>The</a:t>
            </a:r>
            <a:r>
              <a:rPr lang="sk-SK" sz="2000" i="1" dirty="0">
                <a:solidFill>
                  <a:srgbClr val="0070C0"/>
                </a:solidFill>
                <a:latin typeface="Arial Narrow" pitchFamily="34" charset="0"/>
              </a:rPr>
              <a:t> journal of</a:t>
            </a:r>
            <a:r>
              <a:rPr lang="sk-SK" sz="2000" i="1" dirty="0" smtClean="0">
                <a:solidFill>
                  <a:srgbClr val="0070C0"/>
                </a:solidFill>
                <a:latin typeface="Arial Narrow" pitchFamily="34" charset="0"/>
              </a:rPr>
              <a:t>..., Global journal of...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</a:p>
          <a:p>
            <a:pPr algn="just">
              <a:buFont typeface="Wingdings" pitchFamily="2" charset="2"/>
              <a:buChar char="§"/>
            </a:pP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 parazitujú na známych menách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- 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uvádzajú uznávaných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vedcov</a:t>
            </a:r>
          </a:p>
          <a:p>
            <a:pPr algn="just"/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  ako 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členov redakčných rád bez ich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vedomia</a:t>
            </a:r>
          </a:p>
          <a:p>
            <a:pPr algn="just"/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pic>
        <p:nvPicPr>
          <p:cNvPr id="4" name="Picture 2" descr="C:\Users\lniznikova\AppData\Local\Microsoft\Windows\Temporary Internet Files\Content.Outlook\KEXXKAYE\logo UK - dve oproti se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5373216"/>
            <a:ext cx="844778" cy="93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404664"/>
            <a:ext cx="8229600" cy="1440160"/>
          </a:xfrm>
        </p:spPr>
        <p:txBody>
          <a:bodyPr>
            <a:normAutofit/>
          </a:bodyPr>
          <a:lstStyle/>
          <a:p>
            <a:r>
              <a:rPr lang="sk-S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Predátorské praktiky (2)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280920" cy="4824536"/>
          </a:xfrm>
        </p:spPr>
        <p:txBody>
          <a:bodyPr>
            <a:normAutofit/>
          </a:bodyPr>
          <a:lstStyle/>
          <a:p>
            <a:pPr algn="just"/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plagiátorstvo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- 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vykrádanie vedeckých článkov, kozmetické úpravy pôvodného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textu bez citovania</a:t>
            </a: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sídlo 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vydavateľa nie je možné zistiť (uvádzajú neexistujúcu adresu alebo P. O.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Box)</a:t>
            </a:r>
          </a:p>
          <a:p>
            <a:pPr lvl="0" algn="just">
              <a:buFont typeface="Wingdings" pitchFamily="2" charset="2"/>
              <a:buChar char="§"/>
            </a:pP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uvádzajú 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fiktívne čísla rôznych </a:t>
            </a:r>
            <a:r>
              <a:rPr lang="sk-SK" sz="2000" dirty="0" err="1">
                <a:solidFill>
                  <a:srgbClr val="0070C0"/>
                </a:solidFill>
                <a:latin typeface="Arial Narrow" pitchFamily="34" charset="0"/>
              </a:rPr>
              <a:t>scientometrických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 ukazovateľov, pričom zavádzajúcim spôsobom používajú slovné spojenia obsahujúce výraz </a:t>
            </a:r>
            <a:r>
              <a:rPr lang="sk-SK" sz="2000" b="1" dirty="0" err="1">
                <a:solidFill>
                  <a:srgbClr val="0070C0"/>
                </a:solidFill>
                <a:latin typeface="Arial Narrow" pitchFamily="34" charset="0"/>
              </a:rPr>
              <a:t>Impact</a:t>
            </a:r>
            <a:r>
              <a:rPr lang="sk-SK" sz="2000" b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b="1" dirty="0" err="1">
                <a:solidFill>
                  <a:srgbClr val="0070C0"/>
                </a:solidFill>
                <a:latin typeface="Arial Narrow" pitchFamily="34" charset="0"/>
              </a:rPr>
              <a:t>Factor</a:t>
            </a:r>
            <a:r>
              <a:rPr lang="sk-SK" sz="2000" b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(napr. </a:t>
            </a:r>
            <a:r>
              <a:rPr lang="sk-SK" sz="2000" i="1" dirty="0">
                <a:solidFill>
                  <a:srgbClr val="0070C0"/>
                </a:solidFill>
                <a:latin typeface="Arial Narrow" pitchFamily="34" charset="0"/>
              </a:rPr>
              <a:t>Global </a:t>
            </a:r>
            <a:r>
              <a:rPr lang="sk-SK" sz="2000" i="1" dirty="0" err="1">
                <a:solidFill>
                  <a:srgbClr val="0070C0"/>
                </a:solidFill>
                <a:latin typeface="Arial Narrow" pitchFamily="34" charset="0"/>
              </a:rPr>
              <a:t>Impact</a:t>
            </a:r>
            <a:r>
              <a:rPr lang="sk-SK" sz="2000" i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i="1" dirty="0" err="1">
                <a:solidFill>
                  <a:srgbClr val="0070C0"/>
                </a:solidFill>
                <a:latin typeface="Arial Narrow" pitchFamily="34" charset="0"/>
              </a:rPr>
              <a:t>Factor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, </a:t>
            </a:r>
            <a:r>
              <a:rPr lang="sk-SK" sz="2000" i="1" dirty="0" err="1">
                <a:solidFill>
                  <a:srgbClr val="0070C0"/>
                </a:solidFill>
                <a:latin typeface="Arial Narrow" pitchFamily="34" charset="0"/>
              </a:rPr>
              <a:t>Universal</a:t>
            </a:r>
            <a:r>
              <a:rPr lang="sk-SK" sz="2000" i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i="1" dirty="0" err="1">
                <a:solidFill>
                  <a:srgbClr val="0070C0"/>
                </a:solidFill>
                <a:latin typeface="Arial Narrow" pitchFamily="34" charset="0"/>
              </a:rPr>
              <a:t>Impact</a:t>
            </a:r>
            <a:r>
              <a:rPr lang="sk-SK" sz="2000" i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i="1" dirty="0" err="1">
                <a:solidFill>
                  <a:srgbClr val="0070C0"/>
                </a:solidFill>
                <a:latin typeface="Arial Narrow" pitchFamily="34" charset="0"/>
              </a:rPr>
              <a:t>Factor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</a:p>
          <a:p>
            <a:pPr lvl="0" algn="just">
              <a:buFont typeface="Wingdings" pitchFamily="2" charset="2"/>
              <a:buChar char="§"/>
            </a:pP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 uvádzajú podozrivo široký zoznam databáz, v ktorých je časopis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indexovaný - často 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ide o indexy nízkej kvality alebo o formálne indexy, ktorých cieľom nie je kontrola obsahovej stránky a odbornej úrovne časopisu (napr. 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Google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Scholar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, 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CrossRef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/DOI apod.)</a:t>
            </a:r>
          </a:p>
          <a:p>
            <a:pPr algn="just">
              <a:buFont typeface="Wingdings" pitchFamily="2" charset="2"/>
              <a:buChar char="§"/>
            </a:pP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 časopisy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majú často neplatné 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ISSN</a:t>
            </a:r>
          </a:p>
          <a:p>
            <a:pPr lvl="0" algn="just">
              <a:buFont typeface="Wingdings" pitchFamily="2" charset="2"/>
              <a:buChar char="§"/>
            </a:pPr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/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pic>
        <p:nvPicPr>
          <p:cNvPr id="4" name="Picture 2" descr="C:\Users\lniznikova\AppData\Local\Microsoft\Windows\Temporary Internet Files\Content.Outlook\KEXXKAYE\logo UK - dve oproti se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5445224"/>
            <a:ext cx="844778" cy="93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sk-S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Príklad</a:t>
            </a:r>
          </a:p>
        </p:txBody>
      </p:sp>
      <p:sp>
        <p:nvSpPr>
          <p:cNvPr id="3" name="Podnadpis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lvl="0" algn="just">
              <a:buNone/>
            </a:pPr>
            <a:r>
              <a:rPr lang="sk-SK" sz="2900" b="1" dirty="0" smtClean="0">
                <a:solidFill>
                  <a:srgbClr val="0070C0"/>
                </a:solidFill>
                <a:latin typeface="Arial Narrow" pitchFamily="34" charset="0"/>
                <a:hlinkClick r:id="rId2"/>
              </a:rPr>
              <a:t>Journal of Global Biosciences</a:t>
            </a:r>
            <a:endParaRPr lang="sk-SK" sz="29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>
              <a:buNone/>
            </a:pPr>
            <a:endParaRPr lang="sk-SK" sz="29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r>
              <a:rPr lang="sk-SK" sz="2900" dirty="0" smtClean="0">
                <a:solidFill>
                  <a:srgbClr val="0070C0"/>
                </a:solidFill>
                <a:latin typeface="Arial Narrow" pitchFamily="34" charset="0"/>
              </a:rPr>
              <a:t>na webovej stránke uvádzal v decembri 2015 IF=1,115, v databáze Journal </a:t>
            </a:r>
            <a:r>
              <a:rPr lang="sk-SK" sz="2900" dirty="0" err="1" smtClean="0">
                <a:solidFill>
                  <a:srgbClr val="0070C0"/>
                </a:solidFill>
                <a:latin typeface="Arial Narrow" pitchFamily="34" charset="0"/>
              </a:rPr>
              <a:t>Citation</a:t>
            </a:r>
            <a:r>
              <a:rPr lang="sk-SK" sz="29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900" dirty="0" err="1" smtClean="0">
                <a:solidFill>
                  <a:srgbClr val="0070C0"/>
                </a:solidFill>
                <a:latin typeface="Arial Narrow" pitchFamily="34" charset="0"/>
              </a:rPr>
              <a:t>Reports</a:t>
            </a:r>
            <a:r>
              <a:rPr lang="sk-SK" sz="2900" dirty="0" smtClean="0">
                <a:solidFill>
                  <a:srgbClr val="0070C0"/>
                </a:solidFill>
                <a:latin typeface="Arial Narrow" pitchFamily="34" charset="0"/>
              </a:rPr>
              <a:t> sa však nenachádza </a:t>
            </a:r>
          </a:p>
          <a:p>
            <a:pPr algn="just"/>
            <a:r>
              <a:rPr lang="sk-SK" sz="2900" dirty="0" smtClean="0">
                <a:solidFill>
                  <a:srgbClr val="0070C0"/>
                </a:solidFill>
                <a:latin typeface="Arial Narrow" pitchFamily="34" charset="0"/>
              </a:rPr>
              <a:t>aktuálne uvádza </a:t>
            </a:r>
            <a:r>
              <a:rPr lang="sk-SK" sz="2900" dirty="0">
                <a:solidFill>
                  <a:srgbClr val="0070C0"/>
                </a:solidFill>
                <a:latin typeface="Arial Narrow" pitchFamily="34" charset="0"/>
              </a:rPr>
              <a:t>h-index vypočítaný Google </a:t>
            </a:r>
            <a:r>
              <a:rPr lang="sk-SK" sz="2900" dirty="0" err="1">
                <a:solidFill>
                  <a:srgbClr val="0070C0"/>
                </a:solidFill>
                <a:latin typeface="Arial Narrow" pitchFamily="34" charset="0"/>
              </a:rPr>
              <a:t>Scholar</a:t>
            </a:r>
            <a:endParaRPr lang="sk-SK" sz="29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r>
              <a:rPr lang="sk-SK" sz="2900" dirty="0" smtClean="0">
                <a:solidFill>
                  <a:srgbClr val="0070C0"/>
                </a:solidFill>
                <a:latin typeface="Arial Narrow" pitchFamily="34" charset="0"/>
              </a:rPr>
              <a:t>webová </a:t>
            </a:r>
            <a:r>
              <a:rPr lang="sk-SK" sz="2900" dirty="0">
                <a:solidFill>
                  <a:srgbClr val="0070C0"/>
                </a:solidFill>
                <a:latin typeface="Arial Narrow" pitchFamily="34" charset="0"/>
              </a:rPr>
              <a:t>stránka </a:t>
            </a:r>
            <a:r>
              <a:rPr lang="sk-SK" sz="2900" dirty="0" smtClean="0">
                <a:solidFill>
                  <a:srgbClr val="0070C0"/>
                </a:solidFill>
                <a:latin typeface="Arial Narrow" pitchFamily="34" charset="0"/>
              </a:rPr>
              <a:t>10. októbra 2016 </a:t>
            </a:r>
            <a:r>
              <a:rPr lang="sk-SK" sz="2900" dirty="0">
                <a:solidFill>
                  <a:srgbClr val="0070C0"/>
                </a:solidFill>
                <a:latin typeface="Arial Narrow" pitchFamily="34" charset="0"/>
              </a:rPr>
              <a:t>vyzývala autorov na dodanie príspevkov do ďalšieho čísla, ktoré malo vyjsť už </a:t>
            </a:r>
            <a:r>
              <a:rPr lang="sk-SK" sz="2900" dirty="0" smtClean="0">
                <a:solidFill>
                  <a:srgbClr val="0070C0"/>
                </a:solidFill>
                <a:latin typeface="Arial Narrow" pitchFamily="34" charset="0"/>
              </a:rPr>
              <a:t>15. októbra 2016</a:t>
            </a:r>
            <a:endParaRPr lang="sk-SK" sz="29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r>
              <a:rPr lang="sk-SK" sz="2900" dirty="0" smtClean="0">
                <a:solidFill>
                  <a:srgbClr val="0070C0"/>
                </a:solidFill>
                <a:latin typeface="Arial Narrow" pitchFamily="34" charset="0"/>
              </a:rPr>
              <a:t>na </a:t>
            </a:r>
            <a:r>
              <a:rPr lang="sk-SK" sz="2900" dirty="0">
                <a:solidFill>
                  <a:srgbClr val="0070C0"/>
                </a:solidFill>
                <a:latin typeface="Arial Narrow" pitchFamily="34" charset="0"/>
              </a:rPr>
              <a:t>stránke nie je ani zmienka o recenznom konaní, či poplatku za publikovanie </a:t>
            </a:r>
            <a:endParaRPr lang="sk-SK" sz="29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r>
              <a:rPr lang="sk-SK" sz="2900" dirty="0" smtClean="0">
                <a:solidFill>
                  <a:srgbClr val="0070C0"/>
                </a:solidFill>
                <a:latin typeface="Arial Narrow" pitchFamily="34" charset="0"/>
              </a:rPr>
              <a:t>ISSN časopisu sa nenachádza v databáze ROAD</a:t>
            </a:r>
          </a:p>
          <a:p>
            <a:pPr algn="just"/>
            <a:r>
              <a:rPr lang="sk-SK" sz="2900" dirty="0" smtClean="0">
                <a:solidFill>
                  <a:srgbClr val="0070C0"/>
                </a:solidFill>
                <a:latin typeface="Arial Narrow" pitchFamily="34" charset="0"/>
              </a:rPr>
              <a:t>uvádza </a:t>
            </a:r>
            <a:r>
              <a:rPr lang="sk-SK" sz="2900" dirty="0">
                <a:solidFill>
                  <a:srgbClr val="0070C0"/>
                </a:solidFill>
                <a:latin typeface="Arial Narrow" pitchFamily="34" charset="0"/>
              </a:rPr>
              <a:t>indexovanie v: </a:t>
            </a:r>
            <a:r>
              <a:rPr lang="sk-SK" sz="2900" i="1" dirty="0" smtClean="0">
                <a:solidFill>
                  <a:srgbClr val="0070C0"/>
                </a:solidFill>
                <a:latin typeface="Arial Narrow" pitchFamily="34" charset="0"/>
              </a:rPr>
              <a:t>Google </a:t>
            </a:r>
            <a:r>
              <a:rPr lang="sk-SK" sz="2900" i="1" dirty="0" err="1" smtClean="0">
                <a:solidFill>
                  <a:srgbClr val="0070C0"/>
                </a:solidFill>
                <a:latin typeface="Arial Narrow" pitchFamily="34" charset="0"/>
              </a:rPr>
              <a:t>Scholar</a:t>
            </a:r>
            <a:r>
              <a:rPr lang="sk-SK" sz="2900" i="1" dirty="0" smtClean="0">
                <a:solidFill>
                  <a:srgbClr val="0070C0"/>
                </a:solidFill>
                <a:latin typeface="Arial Narrow" pitchFamily="34" charset="0"/>
              </a:rPr>
              <a:t>, Google </a:t>
            </a:r>
            <a:r>
              <a:rPr lang="sk-SK" sz="2900" i="1" dirty="0" err="1" smtClean="0">
                <a:solidFill>
                  <a:srgbClr val="0070C0"/>
                </a:solidFill>
                <a:latin typeface="Arial Narrow" pitchFamily="34" charset="0"/>
              </a:rPr>
              <a:t>Scholar</a:t>
            </a:r>
            <a:r>
              <a:rPr lang="sk-SK" sz="2900" i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900" i="1" dirty="0" err="1" smtClean="0">
                <a:solidFill>
                  <a:srgbClr val="0070C0"/>
                </a:solidFill>
                <a:latin typeface="Arial Narrow" pitchFamily="34" charset="0"/>
              </a:rPr>
              <a:t>Metrics</a:t>
            </a:r>
            <a:r>
              <a:rPr lang="sk-SK" sz="2900" i="1" dirty="0" smtClean="0">
                <a:solidFill>
                  <a:srgbClr val="0070C0"/>
                </a:solidFill>
                <a:latin typeface="Arial Narrow" pitchFamily="34" charset="0"/>
              </a:rPr>
              <a:t>, Global </a:t>
            </a:r>
            <a:r>
              <a:rPr lang="sk-SK" sz="2900" i="1" dirty="0" err="1" smtClean="0">
                <a:solidFill>
                  <a:srgbClr val="0070C0"/>
                </a:solidFill>
                <a:latin typeface="Arial Narrow" pitchFamily="34" charset="0"/>
              </a:rPr>
              <a:t>Impact</a:t>
            </a:r>
            <a:r>
              <a:rPr lang="sk-SK" sz="2900" i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900" i="1" dirty="0" err="1" smtClean="0">
                <a:solidFill>
                  <a:srgbClr val="0070C0"/>
                </a:solidFill>
                <a:latin typeface="Arial Narrow" pitchFamily="34" charset="0"/>
              </a:rPr>
              <a:t>Factor</a:t>
            </a:r>
            <a:r>
              <a:rPr lang="sk-SK" sz="2900" i="1" dirty="0" smtClean="0">
                <a:solidFill>
                  <a:srgbClr val="0070C0"/>
                </a:solidFill>
                <a:latin typeface="Arial Narrow" pitchFamily="34" charset="0"/>
              </a:rPr>
              <a:t>, Cite </a:t>
            </a:r>
            <a:r>
              <a:rPr lang="sk-SK" sz="2900" i="1" dirty="0" err="1" smtClean="0">
                <a:solidFill>
                  <a:srgbClr val="0070C0"/>
                </a:solidFill>
                <a:latin typeface="Arial Narrow" pitchFamily="34" charset="0"/>
              </a:rPr>
              <a:t>Factor</a:t>
            </a:r>
            <a:r>
              <a:rPr lang="sk-SK" sz="2900" i="1" dirty="0" smtClean="0">
                <a:solidFill>
                  <a:srgbClr val="0070C0"/>
                </a:solidFill>
                <a:latin typeface="Arial Narrow" pitchFamily="34" charset="0"/>
              </a:rPr>
              <a:t>, </a:t>
            </a:r>
            <a:r>
              <a:rPr lang="sk-SK" sz="2900" i="1" dirty="0" err="1" smtClean="0">
                <a:solidFill>
                  <a:srgbClr val="0070C0"/>
                </a:solidFill>
                <a:latin typeface="Arial Narrow" pitchFamily="34" charset="0"/>
              </a:rPr>
              <a:t>JIFactor</a:t>
            </a:r>
            <a:r>
              <a:rPr lang="sk-SK" sz="2900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sk-SK" sz="2900" dirty="0">
                <a:solidFill>
                  <a:srgbClr val="0070C0"/>
                </a:solidFill>
                <a:latin typeface="Arial Narrow" pitchFamily="34" charset="0"/>
              </a:rPr>
              <a:t>ani jeden z uvádzaných indexov neslúži na kontrolu kvality a prezentáciu serióznych vedeckých informácií)</a:t>
            </a:r>
          </a:p>
          <a:p>
            <a:pPr lvl="0" algn="just"/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/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Arial" pitchFamily="34" charset="0"/>
              <a:buNone/>
            </a:pPr>
            <a:r>
              <a:rPr lang="sk-SK" sz="2900" b="1" dirty="0">
                <a:solidFill>
                  <a:srgbClr val="0070C0"/>
                </a:solidFill>
                <a:latin typeface="Arial Narrow" pitchFamily="34" charset="0"/>
                <a:hlinkClick r:id="rId3"/>
              </a:rPr>
              <a:t>Journal of </a:t>
            </a:r>
            <a:r>
              <a:rPr lang="sk-SK" sz="2900" b="1" dirty="0" smtClean="0">
                <a:solidFill>
                  <a:srgbClr val="0070C0"/>
                </a:solidFill>
                <a:latin typeface="Arial Narrow" pitchFamily="34" charset="0"/>
                <a:hlinkClick r:id="rId3"/>
              </a:rPr>
              <a:t>Biosciences</a:t>
            </a:r>
            <a:endParaRPr lang="sk-SK" sz="29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Arial" pitchFamily="34" charset="0"/>
              <a:buNone/>
            </a:pPr>
            <a:endParaRPr lang="sk-SK" sz="2900" b="1" dirty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/>
            <a:r>
              <a:rPr lang="sk-SK" sz="2900" dirty="0">
                <a:solidFill>
                  <a:srgbClr val="0070C0"/>
                </a:solidFill>
                <a:latin typeface="Arial Narrow" pitchFamily="34" charset="0"/>
              </a:rPr>
              <a:t>časopis vydáva vydavateľstvo </a:t>
            </a:r>
            <a:r>
              <a:rPr lang="sk-SK" sz="2900" dirty="0" err="1" smtClean="0">
                <a:solidFill>
                  <a:srgbClr val="0070C0"/>
                </a:solidFill>
                <a:latin typeface="Arial Narrow" pitchFamily="34" charset="0"/>
              </a:rPr>
              <a:t>Springer</a:t>
            </a:r>
            <a:endParaRPr lang="sk-SK" sz="29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0" lvl="0" indent="0" algn="just">
              <a:buNone/>
            </a:pPr>
            <a:endParaRPr lang="sk-SK" sz="29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/>
            <a:r>
              <a:rPr lang="sk-SK" sz="2900" dirty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sk-SK" sz="2900" dirty="0" smtClean="0">
                <a:solidFill>
                  <a:srgbClr val="0070C0"/>
                </a:solidFill>
                <a:latin typeface="Arial Narrow" pitchFamily="34" charset="0"/>
              </a:rPr>
              <a:t>achádza sa v databáze Journal </a:t>
            </a:r>
            <a:r>
              <a:rPr lang="sk-SK" sz="2900" dirty="0" err="1" smtClean="0">
                <a:solidFill>
                  <a:srgbClr val="0070C0"/>
                </a:solidFill>
                <a:latin typeface="Arial Narrow" pitchFamily="34" charset="0"/>
              </a:rPr>
              <a:t>Citation</a:t>
            </a:r>
            <a:r>
              <a:rPr lang="sk-SK" sz="29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900" dirty="0" err="1" smtClean="0">
                <a:solidFill>
                  <a:srgbClr val="0070C0"/>
                </a:solidFill>
                <a:latin typeface="Arial Narrow" pitchFamily="34" charset="0"/>
              </a:rPr>
              <a:t>Reports</a:t>
            </a:r>
            <a:r>
              <a:rPr lang="sk-SK" sz="2900" dirty="0" smtClean="0">
                <a:solidFill>
                  <a:srgbClr val="0070C0"/>
                </a:solidFill>
                <a:latin typeface="Arial Narrow" pitchFamily="34" charset="0"/>
              </a:rPr>
              <a:t> (IF=2,064</a:t>
            </a:r>
            <a:r>
              <a:rPr lang="sk-SK" sz="2900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</a:p>
          <a:p>
            <a:pPr marL="0" lvl="0" indent="0" algn="just">
              <a:buNone/>
            </a:pPr>
            <a:endParaRPr lang="sk-SK" sz="2900" dirty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/>
            <a:r>
              <a:rPr lang="sk-SK" sz="2900" dirty="0">
                <a:solidFill>
                  <a:srgbClr val="0070C0"/>
                </a:solidFill>
                <a:latin typeface="Arial Narrow" pitchFamily="34" charset="0"/>
              </a:rPr>
              <a:t>i</a:t>
            </a:r>
            <a:r>
              <a:rPr lang="sk-SK" sz="2900" dirty="0" smtClean="0">
                <a:solidFill>
                  <a:srgbClr val="0070C0"/>
                </a:solidFill>
                <a:latin typeface="Arial Narrow" pitchFamily="34" charset="0"/>
              </a:rPr>
              <a:t>ndexovaný v</a:t>
            </a:r>
            <a:r>
              <a:rPr lang="sk-SK" sz="2900" dirty="0">
                <a:solidFill>
                  <a:srgbClr val="0070C0"/>
                </a:solidFill>
                <a:latin typeface="Arial Narrow" pitchFamily="34" charset="0"/>
              </a:rPr>
              <a:t> databáze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Current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Contents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Connects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900" dirty="0">
                <a:solidFill>
                  <a:srgbClr val="0070C0"/>
                </a:solidFill>
                <a:latin typeface="Arial Narrow" pitchFamily="34" charset="0"/>
              </a:rPr>
              <a:t>(Web of Science</a:t>
            </a:r>
            <a:r>
              <a:rPr lang="sk-SK" sz="2900" dirty="0" smtClean="0">
                <a:solidFill>
                  <a:srgbClr val="0070C0"/>
                </a:solidFill>
                <a:latin typeface="Arial Narrow" pitchFamily="34" charset="0"/>
              </a:rPr>
              <a:t>) = </a:t>
            </a:r>
            <a:r>
              <a:rPr lang="sk-SK" sz="2900" b="1" dirty="0" err="1" smtClean="0">
                <a:solidFill>
                  <a:srgbClr val="0070C0"/>
                </a:solidFill>
                <a:latin typeface="Arial Narrow" pitchFamily="34" charset="0"/>
              </a:rPr>
              <a:t>karentovaný</a:t>
            </a:r>
            <a:r>
              <a:rPr lang="sk-SK" sz="2900" dirty="0" smtClean="0">
                <a:solidFill>
                  <a:srgbClr val="0070C0"/>
                </a:solidFill>
                <a:latin typeface="Arial Narrow" pitchFamily="34" charset="0"/>
              </a:rPr>
              <a:t>, </a:t>
            </a:r>
            <a:r>
              <a:rPr lang="sk-SK" sz="2900" i="1" dirty="0" smtClean="0">
                <a:solidFill>
                  <a:srgbClr val="0070C0"/>
                </a:solidFill>
                <a:latin typeface="Arial Narrow" pitchFamily="34" charset="0"/>
              </a:rPr>
              <a:t>Science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Citation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 Index, Science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Citation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 Index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Expanded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SciSearch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), Journal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Citation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Reports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 (Science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Edition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),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PubMed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/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Medline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, SCOPUS, EMBASE, EBSCO,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Current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Contents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Agriculture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,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Biology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 &amp;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Environmental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Sciences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),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Current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Contents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Life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Sciences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),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Elsevier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900" i="1" dirty="0" err="1">
                <a:solidFill>
                  <a:srgbClr val="0070C0"/>
                </a:solidFill>
                <a:latin typeface="Arial Narrow" pitchFamily="34" charset="0"/>
              </a:rPr>
              <a:t>Biobase</a:t>
            </a:r>
            <a:r>
              <a:rPr lang="sk-SK" sz="2900" i="1" dirty="0">
                <a:solidFill>
                  <a:srgbClr val="0070C0"/>
                </a:solidFill>
                <a:latin typeface="Arial Narrow" pitchFamily="34" charset="0"/>
              </a:rPr>
              <a:t>, </a:t>
            </a:r>
            <a:r>
              <a:rPr lang="sk-SK" sz="2900" i="1" dirty="0" err="1" smtClean="0">
                <a:solidFill>
                  <a:srgbClr val="0070C0"/>
                </a:solidFill>
                <a:latin typeface="Arial Narrow" pitchFamily="34" charset="0"/>
              </a:rPr>
              <a:t>Gale</a:t>
            </a:r>
            <a:r>
              <a:rPr lang="sk-SK" sz="2900" i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900" dirty="0" smtClean="0">
                <a:solidFill>
                  <a:srgbClr val="0070C0"/>
                </a:solidFill>
                <a:latin typeface="Arial Narrow" pitchFamily="34" charset="0"/>
              </a:rPr>
              <a:t>a </a:t>
            </a:r>
            <a:r>
              <a:rPr lang="sk-SK" sz="2900" dirty="0">
                <a:solidFill>
                  <a:srgbClr val="0070C0"/>
                </a:solidFill>
                <a:latin typeface="Arial Narrow" pitchFamily="34" charset="0"/>
              </a:rPr>
              <a:t>ďalších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Picture 2" descr="C:\Users\lniznikova\AppData\Local\Microsoft\Windows\Temporary Internet Files\Content.Outlook\KEXXKAYE\logo UK - dve oproti seb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5517232"/>
            <a:ext cx="844778" cy="93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Hijacked</a:t>
            </a:r>
            <a:r>
              <a:rPr lang="sk-S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sk-SK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journals</a:t>
            </a:r>
            <a:r>
              <a:rPr lang="sk-S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  <a:ea typeface="+mn-ea"/>
                <a:cs typeface="+mn-cs"/>
              </a:rPr>
              <a:t>ukradnutá 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  <a:ea typeface="+mn-ea"/>
                <a:cs typeface="+mn-cs"/>
              </a:rPr>
              <a:t>identita časopisu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sk-SK" sz="2400" dirty="0" smtClean="0">
                <a:solidFill>
                  <a:srgbClr val="0070C0"/>
                </a:solidFill>
                <a:latin typeface="Arial Narrow" pitchFamily="34" charset="0"/>
              </a:rPr>
              <a:t>napodobňovanie názvov vedeckých časopisov → vytvorenie identickej webovej stránky – ukradnutá identita dôveryhodného časopisu</a:t>
            </a:r>
          </a:p>
          <a:p>
            <a:pPr lvl="0" algn="just">
              <a:buFont typeface="Wingdings" pitchFamily="2" charset="2"/>
              <a:buChar char="§"/>
            </a:pPr>
            <a:r>
              <a:rPr lang="sk-SK" sz="2400" dirty="0" smtClean="0">
                <a:solidFill>
                  <a:srgbClr val="0070C0"/>
                </a:solidFill>
                <a:latin typeface="Arial Narrow" pitchFamily="34" charset="0"/>
              </a:rPr>
              <a:t>vytváranie falošných webových stránok časopisov, ktoré vychádzajú len v tlačenej forme (</a:t>
            </a:r>
            <a:r>
              <a:rPr lang="sk-SK" sz="2400" dirty="0" err="1" smtClean="0">
                <a:solidFill>
                  <a:srgbClr val="0070C0"/>
                </a:solidFill>
                <a:latin typeface="Arial Narrow" pitchFamily="34" charset="0"/>
              </a:rPr>
              <a:t>Beall</a:t>
            </a:r>
            <a:r>
              <a:rPr lang="sk-SK" sz="2400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sk-SK" sz="2400" dirty="0">
              <a:solidFill>
                <a:srgbClr val="0070C0"/>
              </a:solidFill>
              <a:latin typeface="Arial Narrow" pitchFamily="34" charset="0"/>
            </a:endParaRPr>
          </a:p>
          <a:p>
            <a:pPr marL="0" lvl="0" indent="0" algn="just">
              <a:buNone/>
            </a:pPr>
            <a:endParaRPr lang="sk-SK" sz="2400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0" lvl="0" indent="0" algn="just">
              <a:buNone/>
            </a:pPr>
            <a:endParaRPr lang="sk-SK" sz="2400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0" lvl="0" indent="0" algn="just">
              <a:buNone/>
            </a:pPr>
            <a:r>
              <a:rPr lang="sk-SK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Príklad: </a:t>
            </a:r>
          </a:p>
          <a:p>
            <a:pPr marL="0" lvl="0" indent="0" algn="just">
              <a:buNone/>
            </a:pPr>
            <a:r>
              <a:rPr lang="sk-SK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lesnícky časopis SYLWAN        </a:t>
            </a:r>
            <a:r>
              <a:rPr lang="sk-SK" sz="2400" dirty="0" smtClean="0">
                <a:solidFill>
                  <a:srgbClr val="0070C0"/>
                </a:solidFill>
                <a:latin typeface="Arial Narrow" panose="020B0606020202030204" pitchFamily="34" charset="0"/>
                <a:hlinkClick r:id="rId2"/>
              </a:rPr>
              <a:t>skutočný</a:t>
            </a:r>
            <a:r>
              <a:rPr lang="sk-SK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 ↔ </a:t>
            </a:r>
            <a:r>
              <a:rPr lang="sk-SK" sz="2400" dirty="0" smtClean="0">
                <a:solidFill>
                  <a:srgbClr val="0070C0"/>
                </a:solidFill>
                <a:latin typeface="Arial Narrow" panose="020B0606020202030204" pitchFamily="34" charset="0"/>
                <a:hlinkClick r:id="rId3"/>
              </a:rPr>
              <a:t>predátorský</a:t>
            </a:r>
            <a:endParaRPr lang="sk-SK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2400" y="5733256"/>
            <a:ext cx="841321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454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404664"/>
            <a:ext cx="8229600" cy="1224136"/>
          </a:xfrm>
        </p:spPr>
        <p:txBody>
          <a:bodyPr>
            <a:normAutofit/>
          </a:bodyPr>
          <a:lstStyle/>
          <a:p>
            <a:r>
              <a:rPr lang="sk-SK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Monografie</a:t>
            </a:r>
            <a:endParaRPr lang="sk-SK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280920" cy="4824536"/>
          </a:xfrm>
        </p:spPr>
        <p:txBody>
          <a:bodyPr>
            <a:normAutofit lnSpcReduction="10000"/>
          </a:bodyPr>
          <a:lstStyle/>
          <a:p>
            <a:pPr algn="just"/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predátorské praktiky zasahujú už aj oblasť monografií</a:t>
            </a: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author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mill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– autorský mlyn</a:t>
            </a: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označenie pre vydavateľa, ktorý vydáva veľké množstvo titulov v malom náklade (na   rozdiel od klasických vydavateľstiev, ktoré vydávajú menší počet autorov vo vyšších nákladoch)</a:t>
            </a:r>
            <a:endParaRPr lang="sk-SK" sz="12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zacielené na 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postdoktorandov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a ich dizertačné práce</a:t>
            </a: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marketing, reklamu a fyzické dodanie publikácie do kníhkupectiev si musí autor zabezpečiť sám</a:t>
            </a:r>
          </a:p>
          <a:p>
            <a:pPr lvl="0" algn="just">
              <a:buFont typeface="Wingdings" pitchFamily="2" charset="2"/>
              <a:buChar char="§"/>
            </a:pP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nízka úroveň editorskej činnosti, málo odborného personálu, veľká chybovosť v textoch</a:t>
            </a:r>
          </a:p>
          <a:p>
            <a:pPr lvl="0" algn="just"/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/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Príklad: </a:t>
            </a:r>
          </a:p>
          <a:p>
            <a:pPr lvl="0" algn="just"/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vydavateľstvo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  <a:hlinkClick r:id="rId2"/>
              </a:rPr>
              <a:t>LAMBERT 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  <a:hlinkClick r:id="rId2"/>
              </a:rPr>
              <a:t>Academic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  <a:hlinkClick r:id="rId2"/>
              </a:rPr>
              <a:t> 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  <a:hlinkClick r:id="rId2"/>
              </a:rPr>
              <a:t>Publishing</a:t>
            </a: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/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pic>
        <p:nvPicPr>
          <p:cNvPr id="4" name="Picture 2" descr="C:\Users\lniznikova\AppData\Local\Microsoft\Windows\Temporary Internet Files\Content.Outlook\KEXXKAYE\logo UK - dve oproti se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844778" cy="93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404664"/>
            <a:ext cx="8229600" cy="1368152"/>
          </a:xfrm>
        </p:spPr>
        <p:txBody>
          <a:bodyPr>
            <a:normAutofit/>
          </a:bodyPr>
          <a:lstStyle/>
          <a:p>
            <a:r>
              <a:rPr lang="sk-SK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Konferencie</a:t>
            </a:r>
            <a:endParaRPr lang="sk-SK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280920" cy="4824536"/>
          </a:xfrm>
        </p:spPr>
        <p:txBody>
          <a:bodyPr>
            <a:normAutofit/>
          </a:bodyPr>
          <a:lstStyle/>
          <a:p>
            <a:pPr lvl="0" algn="just"/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predátorské konferencie – snaha vylákať od účastníkov konferenčné poplatky</a:t>
            </a: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nejde o vedecké konferencie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 </a:t>
            </a:r>
          </a:p>
          <a:p>
            <a:pPr lvl="0" algn="just">
              <a:buFont typeface="Wingdings" pitchFamily="2" charset="2"/>
              <a:buChar char="§"/>
            </a:pP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v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 prípade konferencie je potrebné overiť si </a:t>
            </a:r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/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	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a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organizátora</a:t>
            </a:r>
          </a:p>
          <a:p>
            <a:pPr lvl="0" algn="just"/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	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b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) inštitúcie, ktoré ju zabezpečujú </a:t>
            </a:r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/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	c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časopisy/zborníky, 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kde by mali byť príspevky publikované </a:t>
            </a:r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/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	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d) získať informácie od kolegov z odboru</a:t>
            </a: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Príklad:</a:t>
            </a:r>
          </a:p>
          <a:p>
            <a:pPr algn="just"/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o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rganizátor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  <a:hlinkClick r:id="rId2"/>
              </a:rPr>
              <a:t>WASET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1600" dirty="0" smtClean="0">
                <a:solidFill>
                  <a:srgbClr val="0070C0"/>
                </a:solidFill>
                <a:latin typeface="Arial Narrow" pitchFamily="34" charset="0"/>
              </a:rPr>
              <a:t>(</a:t>
            </a:r>
            <a:r>
              <a:rPr lang="sk-SK" sz="1600" dirty="0" err="1" smtClean="0">
                <a:solidFill>
                  <a:srgbClr val="0070C0"/>
                </a:solidFill>
                <a:latin typeface="Arial Narrow" pitchFamily="34" charset="0"/>
              </a:rPr>
              <a:t>World</a:t>
            </a:r>
            <a:r>
              <a:rPr lang="sk-SK" sz="16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1600" dirty="0" err="1" smtClean="0">
                <a:solidFill>
                  <a:srgbClr val="0070C0"/>
                </a:solidFill>
                <a:latin typeface="Arial Narrow" pitchFamily="34" charset="0"/>
              </a:rPr>
              <a:t>Academy</a:t>
            </a:r>
            <a:r>
              <a:rPr lang="sk-SK" sz="1600" dirty="0" smtClean="0">
                <a:solidFill>
                  <a:srgbClr val="0070C0"/>
                </a:solidFill>
                <a:latin typeface="Arial Narrow" pitchFamily="34" charset="0"/>
              </a:rPr>
              <a:t> of </a:t>
            </a:r>
            <a:r>
              <a:rPr lang="sk-SK" sz="1600" dirty="0" err="1" smtClean="0">
                <a:solidFill>
                  <a:srgbClr val="0070C0"/>
                </a:solidFill>
                <a:latin typeface="Arial Narrow" pitchFamily="34" charset="0"/>
              </a:rPr>
              <a:t>Science</a:t>
            </a:r>
            <a:r>
              <a:rPr lang="sk-SK" sz="1600" dirty="0" smtClean="0">
                <a:solidFill>
                  <a:srgbClr val="0070C0"/>
                </a:solidFill>
                <a:latin typeface="Arial Narrow" pitchFamily="34" charset="0"/>
              </a:rPr>
              <a:t>, </a:t>
            </a:r>
            <a:r>
              <a:rPr lang="sk-SK" sz="1600" dirty="0" err="1" smtClean="0">
                <a:solidFill>
                  <a:srgbClr val="0070C0"/>
                </a:solidFill>
                <a:latin typeface="Arial Narrow" pitchFamily="34" charset="0"/>
              </a:rPr>
              <a:t>Engineering</a:t>
            </a:r>
            <a:r>
              <a:rPr lang="sk-SK" sz="1600" dirty="0" smtClean="0">
                <a:solidFill>
                  <a:srgbClr val="0070C0"/>
                </a:solidFill>
                <a:latin typeface="Arial Narrow" pitchFamily="34" charset="0"/>
              </a:rPr>
              <a:t> and </a:t>
            </a:r>
            <a:r>
              <a:rPr lang="sk-SK" sz="1600" dirty="0" err="1" smtClean="0">
                <a:solidFill>
                  <a:srgbClr val="0070C0"/>
                </a:solidFill>
                <a:latin typeface="Arial Narrow" pitchFamily="34" charset="0"/>
              </a:rPr>
              <a:t>Technology</a:t>
            </a:r>
            <a:r>
              <a:rPr lang="sk-SK" sz="1600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</a:p>
          <a:p>
            <a:pPr algn="just"/>
            <a:r>
              <a:rPr lang="sk-SK" sz="1600" dirty="0">
                <a:solidFill>
                  <a:srgbClr val="0070C0"/>
                </a:solidFill>
                <a:latin typeface="Arial Narrow" pitchFamily="34" charset="0"/>
              </a:rPr>
              <a:t>	</a:t>
            </a:r>
            <a:r>
              <a:rPr lang="sk-SK" sz="1600" dirty="0" smtClean="0">
                <a:solidFill>
                  <a:srgbClr val="0070C0"/>
                </a:solidFill>
                <a:latin typeface="Arial Narrow" pitchFamily="34" charset="0"/>
              </a:rPr>
              <a:t>   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  <a:hlinkClick r:id="rId3"/>
              </a:rPr>
              <a:t>WSEAS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1600" dirty="0" smtClean="0">
                <a:solidFill>
                  <a:srgbClr val="0070C0"/>
                </a:solidFill>
                <a:latin typeface="Arial Narrow" pitchFamily="34" charset="0"/>
              </a:rPr>
              <a:t>(</a:t>
            </a:r>
            <a:r>
              <a:rPr lang="sk-SK" sz="1600" dirty="0" err="1" smtClean="0">
                <a:solidFill>
                  <a:srgbClr val="0070C0"/>
                </a:solidFill>
                <a:latin typeface="Arial Narrow" pitchFamily="34" charset="0"/>
              </a:rPr>
              <a:t>World</a:t>
            </a:r>
            <a:r>
              <a:rPr lang="sk-SK" sz="16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1600" dirty="0" err="1" smtClean="0">
                <a:solidFill>
                  <a:srgbClr val="0070C0"/>
                </a:solidFill>
                <a:latin typeface="Arial Narrow" pitchFamily="34" charset="0"/>
              </a:rPr>
              <a:t>Scientific</a:t>
            </a:r>
            <a:r>
              <a:rPr lang="sk-SK" sz="1600" dirty="0" smtClean="0">
                <a:solidFill>
                  <a:srgbClr val="0070C0"/>
                </a:solidFill>
                <a:latin typeface="Arial Narrow" pitchFamily="34" charset="0"/>
              </a:rPr>
              <a:t> and </a:t>
            </a:r>
            <a:r>
              <a:rPr lang="sk-SK" sz="1600" dirty="0" err="1" smtClean="0">
                <a:solidFill>
                  <a:srgbClr val="0070C0"/>
                </a:solidFill>
                <a:latin typeface="Arial Narrow" pitchFamily="34" charset="0"/>
              </a:rPr>
              <a:t>Engineering</a:t>
            </a:r>
            <a:r>
              <a:rPr lang="sk-SK" sz="16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1600" dirty="0" err="1" smtClean="0">
                <a:solidFill>
                  <a:srgbClr val="0070C0"/>
                </a:solidFill>
                <a:latin typeface="Arial Narrow" pitchFamily="34" charset="0"/>
              </a:rPr>
              <a:t>Academy</a:t>
            </a:r>
            <a:r>
              <a:rPr lang="sk-SK" sz="1600" dirty="0" smtClean="0">
                <a:solidFill>
                  <a:srgbClr val="0070C0"/>
                </a:solidFill>
                <a:latin typeface="Arial Narrow" pitchFamily="34" charset="0"/>
              </a:rPr>
              <a:t> and Society)</a:t>
            </a:r>
            <a:endParaRPr lang="sk-SK" sz="1600" dirty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pic>
        <p:nvPicPr>
          <p:cNvPr id="4" name="Picture 2" descr="C:\Users\lniznikova\AppData\Local\Microsoft\Windows\Temporary Internet Files\Content.Outlook\KEXXKAYE\logo UK - dve oproti seb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5445224"/>
            <a:ext cx="844778" cy="93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404664"/>
            <a:ext cx="8229600" cy="1368152"/>
          </a:xfrm>
        </p:spPr>
        <p:txBody>
          <a:bodyPr>
            <a:normAutofit/>
          </a:bodyPr>
          <a:lstStyle/>
          <a:p>
            <a:r>
              <a:rPr lang="sk-SK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Prečo nie cestou predátorov...</a:t>
            </a:r>
            <a:endParaRPr lang="sk-SK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280920" cy="4824536"/>
          </a:xfrm>
        </p:spPr>
        <p:txBody>
          <a:bodyPr>
            <a:normAutofit lnSpcReduction="10000"/>
          </a:bodyPr>
          <a:lstStyle/>
          <a:p>
            <a:pPr lvl="0" algn="just"/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personálne a kariérne dôsledky</a:t>
            </a:r>
            <a:endParaRPr lang="sk-SK" sz="2000" dirty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naštrbenie dôveryhodnosti celej inštitúcie</a:t>
            </a:r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 </a:t>
            </a:r>
          </a:p>
          <a:p>
            <a:pPr lvl="0" algn="just">
              <a:buFont typeface="Wingdings" pitchFamily="2" charset="2"/>
              <a:buChar char="§"/>
            </a:pP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problém so získavaním grantovej podpory</a:t>
            </a:r>
          </a:p>
          <a:p>
            <a:pPr lvl="0" algn="just"/>
            <a:r>
              <a:rPr lang="sk-SK" sz="2000" dirty="0">
                <a:solidFill>
                  <a:srgbClr val="0070C0"/>
                </a:solidFill>
                <a:latin typeface="Arial Narrow" pitchFamily="34" charset="0"/>
              </a:rPr>
              <a:t>	</a:t>
            </a:r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Príklad:</a:t>
            </a:r>
          </a:p>
          <a:p>
            <a:pPr algn="just"/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Kosovo - rezignácia rektora univerzity v Prištine</a:t>
            </a:r>
          </a:p>
          <a:p>
            <a:pPr algn="just"/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Česká republika - 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Wadim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Strielkowski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a nejestvujúca 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Emily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Welkins</a:t>
            </a:r>
            <a:endParaRPr lang="sk-SK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skúsenosť doc. RNDr. Vladimíra </a:t>
            </a:r>
            <a:r>
              <a:rPr lang="sk-SK" sz="2000" dirty="0" err="1" smtClean="0">
                <a:solidFill>
                  <a:srgbClr val="0070C0"/>
                </a:solidFill>
                <a:latin typeface="Arial Narrow" pitchFamily="34" charset="0"/>
              </a:rPr>
              <a:t>Janiša</a:t>
            </a:r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, CSc. – gruzínska grantová agentúra</a:t>
            </a:r>
            <a:endParaRPr lang="sk-SK" sz="16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endParaRPr lang="sk-SK" sz="16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r>
              <a:rPr lang="sk-SK" sz="2000" dirty="0" smtClean="0">
                <a:solidFill>
                  <a:srgbClr val="0070C0"/>
                </a:solidFill>
                <a:latin typeface="Arial Narrow" pitchFamily="34" charset="0"/>
              </a:rPr>
              <a:t>Brazílsky kartel</a:t>
            </a:r>
            <a:r>
              <a:rPr lang="sk-SK" sz="1600" dirty="0">
                <a:solidFill>
                  <a:srgbClr val="0070C0"/>
                </a:solidFill>
                <a:latin typeface="Arial Narrow" pitchFamily="34" charset="0"/>
              </a:rPr>
              <a:t>	</a:t>
            </a:r>
            <a:r>
              <a:rPr lang="sk-SK" sz="1600" dirty="0" smtClean="0">
                <a:solidFill>
                  <a:srgbClr val="0070C0"/>
                </a:solidFill>
                <a:latin typeface="Arial Narrow" pitchFamily="34" charset="0"/>
              </a:rPr>
              <a:t>      </a:t>
            </a:r>
          </a:p>
          <a:p>
            <a:pPr algn="just"/>
            <a:endParaRPr lang="sk-SK" sz="1600" dirty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sk-SK" sz="2000" i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... bumerang, ktorý sa vám vráti ...</a:t>
            </a:r>
            <a:r>
              <a:rPr lang="sk-SK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endParaRPr lang="sk-SK" sz="2000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sk-SK" sz="1400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Jeffrey</a:t>
            </a:r>
            <a:r>
              <a:rPr lang="sk-SK" sz="14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sk-SK" sz="1400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Beall</a:t>
            </a:r>
            <a:endParaRPr lang="sk-SK" sz="1400" i="1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4" name="Picture 2" descr="C:\Users\lniznikova\AppData\Local\Microsoft\Windows\Temporary Internet Files\Content.Outlook\KEXXKAYE\logo UK - dve oproti se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445224"/>
            <a:ext cx="844778" cy="93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965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40442194E81441B202D6BF47FB1073" ma:contentTypeVersion="0" ma:contentTypeDescription="Umožňuje vytvoriť nový dokument." ma:contentTypeScope="" ma:versionID="c52dbdecfee6270b5fcc5f30c56cc7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03bc20b3b442f8046c3eea305e14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D25196-987B-4663-8A6A-EF799F723140}"/>
</file>

<file path=customXml/itemProps2.xml><?xml version="1.0" encoding="utf-8"?>
<ds:datastoreItem xmlns:ds="http://schemas.openxmlformats.org/officeDocument/2006/customXml" ds:itemID="{A6977384-9666-423F-A055-0E794AAA37E4}"/>
</file>

<file path=customXml/itemProps3.xml><?xml version="1.0" encoding="utf-8"?>
<ds:datastoreItem xmlns:ds="http://schemas.openxmlformats.org/officeDocument/2006/customXml" ds:itemID="{B0E08FAE-8F2E-4536-A7AE-FA348C826A27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551</TotalTime>
  <Words>395</Words>
  <Application>Microsoft Office PowerPoint</Application>
  <PresentationFormat>Prezentácia na obrazovke (4:3)</PresentationFormat>
  <Paragraphs>140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Wingdings</vt:lpstr>
      <vt:lpstr>Motív Office</vt:lpstr>
      <vt:lpstr>Prezentácia programu PowerPoint</vt:lpstr>
      <vt:lpstr>Úskalia Open Access </vt:lpstr>
      <vt:lpstr>Predátorské praktiky (1)</vt:lpstr>
      <vt:lpstr>Predátorské praktiky (2)</vt:lpstr>
      <vt:lpstr>Príklad</vt:lpstr>
      <vt:lpstr>Hijacked journals ukradnutá identita časopisu</vt:lpstr>
      <vt:lpstr>Monografie</vt:lpstr>
      <vt:lpstr>Konferencie</vt:lpstr>
      <vt:lpstr>Prečo nie cestou predátorov...</vt:lpstr>
      <vt:lpstr>Ako informujeme a čo to vyvolalo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access</dc:title>
  <dc:creator>lniznikova</dc:creator>
  <cp:lastModifiedBy>Niznikova Lucia</cp:lastModifiedBy>
  <cp:revision>56</cp:revision>
  <dcterms:created xsi:type="dcterms:W3CDTF">2016-04-25T06:55:36Z</dcterms:created>
  <dcterms:modified xsi:type="dcterms:W3CDTF">2016-10-14T07:16:34Z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0x0101008240442194E81441B202D6BF47FB1073</vt:lpwstr>
  </property>
</Properties>
</file>