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25" autoAdjust="0"/>
  </p:normalViewPr>
  <p:slideViewPr>
    <p:cSldViewPr snapToGrid="0" snapToObjects="1">
      <p:cViewPr>
        <p:scale>
          <a:sx n="90" d="100"/>
          <a:sy n="90" d="100"/>
        </p:scale>
        <p:origin x="43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D63CB-665A-364E-A5DC-68E24156460F}" type="datetime1">
              <a:rPr lang="en-US" smtClean="0"/>
              <a:t>10/28/2016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C8784-081C-C24E-B61C-8661EC196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6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F94EC-F492-464E-8E0B-5BBB6F6AE3CE}" type="datetime1">
              <a:rPr lang="en-US" smtClean="0"/>
              <a:t>10/28/2016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D2451-8346-6649-A998-81E6ED84D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33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Nadpis prezentaci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30757" y="545025"/>
            <a:ext cx="7772400" cy="744562"/>
          </a:xfrm>
        </p:spPr>
        <p:txBody>
          <a:bodyPr tIns="0" anchor="t">
            <a:normAutofit/>
          </a:bodyPr>
          <a:lstStyle>
            <a:lvl1pPr algn="l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0757" y="1179827"/>
            <a:ext cx="6400800" cy="717442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8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Nadpis prezentaci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 Nadpis prezentaci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2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. Nadpis a obsah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01620"/>
            <a:ext cx="8229600" cy="10695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0" baseline="0">
                <a:solidFill>
                  <a:srgbClr val="5083A5"/>
                </a:solidFill>
                <a:latin typeface="Calibri"/>
                <a:cs typeface="Calibri"/>
              </a:defRPr>
            </a:lvl1pPr>
          </a:lstStyle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134"/>
            <a:ext cx="8229600" cy="4606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73033"/>
            <a:ext cx="8229600" cy="3979412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0" indent="0" algn="just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736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. Nadpis a odrazk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5083A5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2pPr marL="742950" indent="-285750">
              <a:buFont typeface="Arial"/>
              <a:buChar char="•"/>
              <a:defRPr sz="2400"/>
            </a:lvl2pPr>
            <a:lvl3pPr>
              <a:defRPr sz="1800"/>
            </a:lvl3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</p:txBody>
      </p:sp>
    </p:spTree>
    <p:extLst>
      <p:ext uri="{BB962C8B-B14F-4D97-AF65-F5344CB8AC3E}">
        <p14:creationId xmlns:p14="http://schemas.microsoft.com/office/powerpoint/2010/main" val="173831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. Obrazok s popis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970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966337"/>
          </a:xfrm>
        </p:spPr>
        <p:txBody>
          <a:bodyPr>
            <a:normAutofit/>
          </a:bodyPr>
          <a:lstStyle>
            <a:lvl1pPr marL="0" indent="0" algn="just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9096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1346-FBA0-C849-B845-EFC70EDE9F45}" type="datetime1">
              <a:rPr lang="en-US" smtClean="0"/>
              <a:t>10/28/2016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020-F9D4-4B47-89FC-83B8E15DE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50" r:id="rId5"/>
    <p:sldLayoutId id="2147483657" r:id="rId6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Open Governmet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379438"/>
            <a:ext cx="8136531" cy="726364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5083A5"/>
                </a:solidFill>
              </a:rPr>
              <a:t>Otvorené vzdelávanie a otvorená veda</a:t>
            </a:r>
            <a:endParaRPr lang="en-US" b="1" dirty="0">
              <a:solidFill>
                <a:srgbClr val="5083A5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1547" y="4350545"/>
            <a:ext cx="8136531" cy="726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 smtClean="0"/>
              <a:t>Bratislava 19.10.2016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Program dňa 19.10.2016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812078" cy="4681311"/>
          </a:xfrm>
        </p:spPr>
        <p:txBody>
          <a:bodyPr>
            <a:normAutofit/>
          </a:bodyPr>
          <a:lstStyle/>
          <a:p>
            <a:pPr algn="l"/>
            <a:r>
              <a:rPr lang="sk-SK" sz="2600" dirty="0" smtClean="0"/>
              <a:t>    </a:t>
            </a:r>
            <a:r>
              <a:rPr lang="en-US" sz="2600" dirty="0" smtClean="0"/>
              <a:t>8:30 </a:t>
            </a:r>
            <a:r>
              <a:rPr lang="en-US" sz="2600" dirty="0"/>
              <a:t>– 9:00</a:t>
            </a:r>
            <a:r>
              <a:rPr lang="en-US" sz="2800" dirty="0"/>
              <a:t>	</a:t>
            </a:r>
            <a:r>
              <a:rPr lang="sk-SK" sz="2800" dirty="0" smtClean="0"/>
              <a:t>  Registrácia</a:t>
            </a:r>
          </a:p>
          <a:p>
            <a:pPr algn="l"/>
            <a:r>
              <a:rPr lang="sk-SK" sz="2600" dirty="0" smtClean="0"/>
              <a:t>    9:00 – 9:30</a:t>
            </a:r>
            <a:r>
              <a:rPr lang="sk-SK" sz="2800" dirty="0" smtClean="0"/>
              <a:t>	  </a:t>
            </a:r>
            <a:r>
              <a:rPr lang="sk-SK" sz="2800" b="1" dirty="0" smtClean="0"/>
              <a:t>Otvorenie</a:t>
            </a:r>
          </a:p>
          <a:p>
            <a:pPr algn="l"/>
            <a:r>
              <a:rPr lang="sk-SK" sz="2600" dirty="0" smtClean="0"/>
              <a:t>  9:30 – 10:45</a:t>
            </a:r>
            <a:r>
              <a:rPr lang="sk-SK" sz="2800" dirty="0" smtClean="0"/>
              <a:t>	  </a:t>
            </a:r>
            <a:r>
              <a:rPr lang="sk-SK" sz="2800" b="1" dirty="0" smtClean="0">
                <a:solidFill>
                  <a:srgbClr val="5083A5"/>
                </a:solidFill>
              </a:rPr>
              <a:t>OTVORENÉ VZDELÁVANIE – panel. diskusia</a:t>
            </a:r>
            <a:r>
              <a:rPr lang="sk-SK" sz="2800" dirty="0" smtClean="0">
                <a:solidFill>
                  <a:srgbClr val="5083A5"/>
                </a:solidFill>
              </a:rPr>
              <a:t>	</a:t>
            </a:r>
            <a:r>
              <a:rPr lang="sk-SK" sz="2800" dirty="0">
                <a:solidFill>
                  <a:srgbClr val="5083A5"/>
                </a:solidFill>
              </a:rPr>
              <a:t>	</a:t>
            </a:r>
            <a:r>
              <a:rPr lang="sk-SK" sz="2800" dirty="0" smtClean="0">
                <a:solidFill>
                  <a:srgbClr val="5083A5"/>
                </a:solidFill>
              </a:rPr>
              <a:t>		</a:t>
            </a:r>
            <a:r>
              <a:rPr lang="sk-SK" sz="2800" dirty="0">
                <a:solidFill>
                  <a:srgbClr val="5083A5"/>
                </a:solidFill>
              </a:rPr>
              <a:t> </a:t>
            </a:r>
            <a:r>
              <a:rPr lang="sk-SK" sz="2800" dirty="0" smtClean="0">
                <a:solidFill>
                  <a:srgbClr val="5083A5"/>
                </a:solidFill>
              </a:rPr>
              <a:t> </a:t>
            </a:r>
            <a:r>
              <a:rPr lang="sk-SK" sz="2800" b="1" dirty="0" smtClean="0">
                <a:solidFill>
                  <a:srgbClr val="5083A5"/>
                </a:solidFill>
              </a:rPr>
              <a:t>OTVORENÁ VEDA - tematické prezentácie</a:t>
            </a:r>
          </a:p>
          <a:p>
            <a:pPr algn="l"/>
            <a:r>
              <a:rPr lang="sk-SK" sz="2600" dirty="0" smtClean="0"/>
              <a:t>10:45 – 11:15</a:t>
            </a:r>
            <a:r>
              <a:rPr lang="sk-SK" sz="2800" dirty="0" smtClean="0"/>
              <a:t>	  Prestávka</a:t>
            </a:r>
          </a:p>
          <a:p>
            <a:pPr algn="l"/>
            <a:r>
              <a:rPr lang="sk-SK" sz="2600" dirty="0" smtClean="0"/>
              <a:t>11:15 – 12:30</a:t>
            </a:r>
            <a:r>
              <a:rPr lang="sk-SK" sz="2800" dirty="0" smtClean="0"/>
              <a:t>	  </a:t>
            </a:r>
            <a:r>
              <a:rPr lang="sk-SK" sz="2800" b="1" dirty="0" smtClean="0">
                <a:solidFill>
                  <a:srgbClr val="5083A5"/>
                </a:solidFill>
              </a:rPr>
              <a:t>Od záväzku k akcii</a:t>
            </a:r>
          </a:p>
          <a:p>
            <a:pPr algn="l"/>
            <a:r>
              <a:rPr lang="sk-SK" sz="2600" dirty="0" smtClean="0"/>
              <a:t>12:30 – 13:30 </a:t>
            </a:r>
            <a:r>
              <a:rPr lang="sk-SK" sz="2800" dirty="0" smtClean="0"/>
              <a:t> Prestávka</a:t>
            </a:r>
          </a:p>
          <a:p>
            <a:pPr algn="l"/>
            <a:r>
              <a:rPr lang="sk-SK" sz="2600" dirty="0"/>
              <a:t>13:30 – </a:t>
            </a:r>
            <a:r>
              <a:rPr lang="sk-SK" sz="2600" dirty="0" smtClean="0"/>
              <a:t>15:00</a:t>
            </a:r>
            <a:r>
              <a:rPr lang="sk-SK" sz="2800" dirty="0" smtClean="0"/>
              <a:t>	</a:t>
            </a:r>
            <a:r>
              <a:rPr lang="sk-SK" sz="2800" b="1" dirty="0">
                <a:solidFill>
                  <a:srgbClr val="5083A5"/>
                </a:solidFill>
              </a:rPr>
              <a:t> </a:t>
            </a:r>
            <a:r>
              <a:rPr lang="sk-SK" sz="2800" b="1" dirty="0" smtClean="0">
                <a:solidFill>
                  <a:srgbClr val="5083A5"/>
                </a:solidFill>
              </a:rPr>
              <a:t> Galéria </a:t>
            </a:r>
            <a:r>
              <a:rPr lang="sk-SK" sz="2800" b="1" dirty="0">
                <a:solidFill>
                  <a:srgbClr val="5083A5"/>
                </a:solidFill>
              </a:rPr>
              <a:t>príkladov dobrej </a:t>
            </a:r>
            <a:r>
              <a:rPr lang="sk-SK" sz="2800" b="1" dirty="0" smtClean="0">
                <a:solidFill>
                  <a:srgbClr val="5083A5"/>
                </a:solidFill>
              </a:rPr>
              <a:t>praxe</a:t>
            </a:r>
          </a:p>
          <a:p>
            <a:pPr algn="l"/>
            <a:r>
              <a:rPr lang="sk-SK" sz="2800" dirty="0" smtClean="0"/>
              <a:t>	      </a:t>
            </a:r>
            <a:r>
              <a:rPr lang="sk-SK" sz="2600" dirty="0" smtClean="0"/>
              <a:t>15:00</a:t>
            </a:r>
            <a:r>
              <a:rPr lang="sk-SK" sz="2800" dirty="0" smtClean="0"/>
              <a:t>	  Záver dňa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9:00 </a:t>
            </a:r>
            <a:r>
              <a:rPr lang="sk-SK" sz="3200" dirty="0"/>
              <a:t>– </a:t>
            </a:r>
            <a:r>
              <a:rPr lang="sk-SK" sz="3200" dirty="0" smtClean="0"/>
              <a:t>9:30	</a:t>
            </a:r>
            <a:r>
              <a:rPr lang="sk-SK" sz="3200" b="1" dirty="0" smtClean="0"/>
              <a:t>Otvorenie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	</a:t>
            </a:r>
            <a:r>
              <a:rPr lang="sk-SK" sz="3000" b="1" dirty="0" smtClean="0"/>
              <a:t>Privítanie</a:t>
            </a:r>
          </a:p>
          <a:p>
            <a:pPr marL="0" indent="0">
              <a:buNone/>
            </a:pPr>
            <a:r>
              <a:rPr lang="sk-SK" sz="3000" i="1" dirty="0" smtClean="0"/>
              <a:t>Martin Giertl, splnomocnenec vlády SR pre rozvoj občianskej spoločnosti</a:t>
            </a:r>
          </a:p>
          <a:p>
            <a:pPr marL="0" indent="0">
              <a:buNone/>
            </a:pPr>
            <a:r>
              <a:rPr lang="sk-SK" sz="3000" dirty="0" smtClean="0"/>
              <a:t>•	</a:t>
            </a:r>
            <a:r>
              <a:rPr lang="sk-SK" sz="3000" b="1" dirty="0" smtClean="0"/>
              <a:t>Ciele workshopu</a:t>
            </a:r>
          </a:p>
          <a:p>
            <a:pPr marL="0" indent="0">
              <a:buNone/>
            </a:pPr>
            <a:r>
              <a:rPr lang="sk-SK" sz="3000" i="1" dirty="0" smtClean="0"/>
              <a:t>Iveta Ferčíková, Úrad splnomocnenca vlády SR pre rozvoj občianskej spoločnosti</a:t>
            </a:r>
          </a:p>
          <a:p>
            <a:pPr marL="0" indent="0">
              <a:buNone/>
            </a:pPr>
            <a:r>
              <a:rPr lang="sk-SK" sz="3000" dirty="0" smtClean="0"/>
              <a:t>•	</a:t>
            </a:r>
            <a:r>
              <a:rPr lang="sk-SK" sz="3000" b="1" dirty="0" smtClean="0"/>
              <a:t>Predstavenie účastníkov a program workshopu</a:t>
            </a:r>
          </a:p>
          <a:p>
            <a:pPr marL="0" indent="0">
              <a:buNone/>
            </a:pPr>
            <a:r>
              <a:rPr lang="sk-SK" sz="3000" i="1" dirty="0" smtClean="0"/>
              <a:t>Karolína Miková, moderátorka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9:30 </a:t>
            </a:r>
            <a:r>
              <a:rPr lang="sk-SK" sz="3200" dirty="0"/>
              <a:t>– </a:t>
            </a:r>
            <a:r>
              <a:rPr lang="sk-SK" sz="3200" dirty="0" smtClean="0"/>
              <a:t>10:45</a:t>
            </a:r>
            <a:r>
              <a:rPr lang="sk-SK" sz="3200" dirty="0"/>
              <a:t>	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b="1" dirty="0" smtClean="0"/>
              <a:t>OTVORENÉ </a:t>
            </a:r>
            <a:r>
              <a:rPr lang="sk-SK" sz="3200" b="1" dirty="0"/>
              <a:t>VZDELÁVANIE</a:t>
            </a:r>
            <a:r>
              <a:rPr lang="sk-SK" sz="3200" dirty="0"/>
              <a:t> – panel. </a:t>
            </a:r>
            <a:r>
              <a:rPr lang="sk-SK" sz="3200" dirty="0" smtClean="0"/>
              <a:t>diskusia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83026"/>
            <a:ext cx="8229600" cy="4443137"/>
          </a:xfrm>
        </p:spPr>
        <p:txBody>
          <a:bodyPr>
            <a:normAutofit/>
          </a:bodyPr>
          <a:lstStyle/>
          <a:p>
            <a:r>
              <a:rPr lang="sk-SK" sz="3000" b="1" dirty="0"/>
              <a:t>Ondřej Neumajer, </a:t>
            </a:r>
            <a:r>
              <a:rPr lang="sk-SK" sz="3000" i="1" dirty="0"/>
              <a:t>zástupca Stratégie digitálneho vzdelávania MŠMT ČR</a:t>
            </a:r>
            <a:r>
              <a:rPr lang="sk-SK" sz="3000" b="1" dirty="0"/>
              <a:t> </a:t>
            </a:r>
            <a:endParaRPr lang="sk-SK" sz="3000" b="1" dirty="0" smtClean="0"/>
          </a:p>
          <a:p>
            <a:r>
              <a:rPr lang="sk-SK" sz="3000" b="1" smtClean="0"/>
              <a:t>Eva Kalužáková</a:t>
            </a:r>
            <a:r>
              <a:rPr lang="sk-SK" sz="3000" smtClean="0"/>
              <a:t>, </a:t>
            </a:r>
            <a:r>
              <a:rPr lang="sk-SK" sz="3000" i="1" dirty="0"/>
              <a:t>Centrum vedecko-technických informácií </a:t>
            </a:r>
            <a:r>
              <a:rPr lang="sk-SK" sz="3000" i="1" dirty="0" smtClean="0"/>
              <a:t>SR</a:t>
            </a:r>
          </a:p>
          <a:p>
            <a:r>
              <a:rPr lang="sk-SK" sz="3000" b="1" dirty="0"/>
              <a:t>Stanislav Malega</a:t>
            </a:r>
            <a:r>
              <a:rPr lang="sk-SK" sz="3000" dirty="0"/>
              <a:t>, </a:t>
            </a:r>
            <a:r>
              <a:rPr lang="sk-SK" sz="3000" i="1" dirty="0"/>
              <a:t>Obchodná Akadémia </a:t>
            </a:r>
            <a:r>
              <a:rPr lang="sk-SK" sz="3000" i="1" dirty="0" smtClean="0"/>
              <a:t>Prievidza</a:t>
            </a:r>
          </a:p>
          <a:p>
            <a:r>
              <a:rPr lang="sk-SK" sz="3000" b="1" dirty="0"/>
              <a:t>Ján Gondoľ</a:t>
            </a:r>
            <a:r>
              <a:rPr lang="sk-SK" sz="3000" dirty="0"/>
              <a:t>, </a:t>
            </a:r>
            <a:r>
              <a:rPr lang="sk-SK" sz="3000" i="1" dirty="0"/>
              <a:t>nezávislý </a:t>
            </a:r>
            <a:r>
              <a:rPr lang="sk-SK" sz="3000" i="1" dirty="0" smtClean="0"/>
              <a:t>expert</a:t>
            </a:r>
          </a:p>
          <a:p>
            <a:r>
              <a:rPr lang="sk-SK" sz="3000" b="1" dirty="0"/>
              <a:t>Ján Machaj</a:t>
            </a:r>
            <a:r>
              <a:rPr lang="sk-SK" sz="3000" dirty="0"/>
              <a:t>, </a:t>
            </a:r>
            <a:r>
              <a:rPr lang="sk-SK" sz="3000" i="1" dirty="0"/>
              <a:t>Edulab</a:t>
            </a:r>
            <a:endParaRPr lang="sk-SK" sz="3000" dirty="0"/>
          </a:p>
        </p:txBody>
      </p:sp>
    </p:spTree>
    <p:extLst>
      <p:ext uri="{BB962C8B-B14F-4D97-AF65-F5344CB8AC3E}">
        <p14:creationId xmlns:p14="http://schemas.microsoft.com/office/powerpoint/2010/main" val="11472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9:30 </a:t>
            </a:r>
            <a:r>
              <a:rPr lang="sk-SK" sz="3200" dirty="0"/>
              <a:t>– </a:t>
            </a:r>
            <a:r>
              <a:rPr lang="sk-SK" sz="3200" dirty="0" smtClean="0"/>
              <a:t>10:45</a:t>
            </a:r>
            <a:r>
              <a:rPr lang="sk-SK" sz="3200" dirty="0"/>
              <a:t>	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b="1" dirty="0"/>
              <a:t>OTVORENÁ VEDA</a:t>
            </a:r>
            <a:r>
              <a:rPr lang="sk-SK" sz="3200" dirty="0"/>
              <a:t> - tematické prezentácie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The Finnish Open Science Initiative and development of green open access in Finland</a:t>
            </a:r>
            <a:r>
              <a:rPr lang="sk-SK" dirty="0"/>
              <a:t>,</a:t>
            </a:r>
            <a:r>
              <a:rPr lang="sk-SK" b="1" dirty="0"/>
              <a:t> </a:t>
            </a:r>
            <a:r>
              <a:rPr lang="sk-SK" i="1" dirty="0" err="1"/>
              <a:t>Pekka</a:t>
            </a:r>
            <a:r>
              <a:rPr lang="sk-SK" i="1" dirty="0"/>
              <a:t> </a:t>
            </a:r>
            <a:r>
              <a:rPr lang="sk-SK" i="1" dirty="0" err="1"/>
              <a:t>Olsbo</a:t>
            </a:r>
            <a:r>
              <a:rPr lang="sk-SK" b="1" dirty="0" smtClean="0"/>
              <a:t> </a:t>
            </a:r>
          </a:p>
          <a:p>
            <a:r>
              <a:rPr lang="sk-SK" b="1" dirty="0"/>
              <a:t>Otvorený prístup k publikovaným výsledkom – nie je to len o čítaní publikácií</a:t>
            </a:r>
            <a:r>
              <a:rPr lang="sk-SK" i="1" dirty="0"/>
              <a:t>, Ján </a:t>
            </a:r>
            <a:r>
              <a:rPr lang="sk-SK" i="1" dirty="0" smtClean="0"/>
              <a:t>Sedlák</a:t>
            </a:r>
          </a:p>
          <a:p>
            <a:r>
              <a:rPr lang="sk-SK" b="1" dirty="0"/>
              <a:t>Problematika Open Access z hľadiska autora, vydavateľa, čitateľa a spoločnosti</a:t>
            </a:r>
            <a:r>
              <a:rPr lang="sk-SK" dirty="0"/>
              <a:t>, </a:t>
            </a:r>
            <a:r>
              <a:rPr lang="sk-SK" i="1" dirty="0"/>
              <a:t>Karol </a:t>
            </a:r>
            <a:r>
              <a:rPr lang="sk-SK" i="1" dirty="0" smtClean="0"/>
              <a:t>Nemoga</a:t>
            </a:r>
          </a:p>
          <a:p>
            <a:r>
              <a:rPr lang="sk-SK" b="1" dirty="0"/>
              <a:t>Odvrátená tvár Open Access alebo predátorské publikovanie</a:t>
            </a:r>
            <a:r>
              <a:rPr lang="sk-SK" dirty="0"/>
              <a:t>, </a:t>
            </a:r>
            <a:r>
              <a:rPr lang="sk-SK" i="1" dirty="0"/>
              <a:t>Lucia Nižníková</a:t>
            </a:r>
            <a:endParaRPr lang="sk-SK" i="1" dirty="0" smtClean="0"/>
          </a:p>
        </p:txBody>
      </p:sp>
    </p:spTree>
    <p:extLst>
      <p:ext uri="{BB962C8B-B14F-4D97-AF65-F5344CB8AC3E}">
        <p14:creationId xmlns:p14="http://schemas.microsoft.com/office/powerpoint/2010/main" val="9924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10:45 </a:t>
            </a:r>
            <a:r>
              <a:rPr lang="sk-SK" sz="3200" dirty="0"/>
              <a:t>– </a:t>
            </a:r>
            <a:r>
              <a:rPr lang="sk-SK" sz="3200" dirty="0" smtClean="0"/>
              <a:t>11:15</a:t>
            </a:r>
            <a:r>
              <a:rPr lang="sk-SK" sz="3200" dirty="0"/>
              <a:t>	</a:t>
            </a:r>
            <a:r>
              <a:rPr lang="sk-SK" sz="3200" dirty="0" smtClean="0"/>
              <a:t> 	Prestávka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35118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10:45 –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12:35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sk-SK" b="1" dirty="0" smtClean="0">
                <a:solidFill>
                  <a:srgbClr val="5083A5"/>
                </a:solidFill>
              </a:rPr>
              <a:t>Od </a:t>
            </a:r>
            <a:r>
              <a:rPr lang="sk-SK" b="1" dirty="0">
                <a:solidFill>
                  <a:srgbClr val="5083A5"/>
                </a:solidFill>
              </a:rPr>
              <a:t>záväzku k </a:t>
            </a:r>
            <a:r>
              <a:rPr lang="sk-SK" b="1" dirty="0" smtClean="0">
                <a:solidFill>
                  <a:srgbClr val="5083A5"/>
                </a:solidFill>
              </a:rPr>
              <a:t>akcii</a:t>
            </a:r>
          </a:p>
          <a:p>
            <a:pPr marL="0" indent="0">
              <a:buNone/>
            </a:pPr>
            <a:r>
              <a:rPr lang="sk-SK" b="1" dirty="0"/>
              <a:t>Predstavenie Akčného plánu Iniciatívy pre otvorené vládnutie v SR na roky 2016 – </a:t>
            </a:r>
            <a:r>
              <a:rPr lang="sk-SK" b="1" dirty="0" smtClean="0"/>
              <a:t>2019.</a:t>
            </a:r>
            <a:r>
              <a:rPr lang="sk-SK" b="1" dirty="0"/>
              <a:t> Aké sú naše </a:t>
            </a:r>
            <a:r>
              <a:rPr lang="sk-SK" b="1" dirty="0" smtClean="0"/>
              <a:t>očakávania?</a:t>
            </a:r>
          </a:p>
          <a:p>
            <a:pPr marL="0" indent="0">
              <a:buNone/>
            </a:pPr>
            <a:r>
              <a:rPr lang="sk-SK" i="1" dirty="0"/>
              <a:t>Skarlet Ondrejčáková, </a:t>
            </a:r>
            <a:r>
              <a:rPr lang="sk-SK" i="1" dirty="0" smtClean="0"/>
              <a:t>ÚSV ROS a </a:t>
            </a:r>
            <a:r>
              <a:rPr lang="sk-SK" i="1" dirty="0"/>
              <a:t>Jozef Dzivák, CVTI  </a:t>
            </a:r>
            <a:endParaRPr lang="sk-SK" i="1" dirty="0" smtClean="0"/>
          </a:p>
          <a:p>
            <a:pPr marL="0" indent="0">
              <a:buNone/>
            </a:pPr>
            <a:r>
              <a:rPr lang="sk-SK" b="1" dirty="0"/>
              <a:t>Diskusia o záväzkoch Iniciatívy pre otvorené </a:t>
            </a:r>
            <a:r>
              <a:rPr lang="sk-SK" b="1" dirty="0" smtClean="0"/>
              <a:t>vládnutie </a:t>
            </a:r>
            <a:r>
              <a:rPr lang="sk-SK" b="1" dirty="0"/>
              <a:t>na roky 2016 – </a:t>
            </a:r>
            <a:r>
              <a:rPr lang="sk-SK" b="1" dirty="0" smtClean="0"/>
              <a:t>2019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46412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5083A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dirty="0" smtClean="0"/>
              <a:t>12:30 – 13:30	 	Prestávka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5047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13:30 </a:t>
            </a:r>
            <a:r>
              <a:rPr lang="sk-SK" sz="3200" dirty="0"/>
              <a:t>– </a:t>
            </a:r>
            <a:r>
              <a:rPr lang="sk-SK" sz="3200" dirty="0" smtClean="0"/>
              <a:t>15:00</a:t>
            </a:r>
            <a:r>
              <a:rPr lang="sk-SK" sz="3200" dirty="0"/>
              <a:t>	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b="1" dirty="0" smtClean="0"/>
              <a:t>Galéria </a:t>
            </a:r>
            <a:r>
              <a:rPr lang="sk-SK" sz="3200" b="1" dirty="0"/>
              <a:t>príkladov dobrej praxe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62986"/>
            <a:ext cx="8229600" cy="4563177"/>
          </a:xfrm>
        </p:spPr>
        <p:txBody>
          <a:bodyPr>
            <a:normAutofit fontScale="77500" lnSpcReduction="20000"/>
          </a:bodyPr>
          <a:lstStyle/>
          <a:p>
            <a:r>
              <a:rPr lang="sk-SK" b="1" dirty="0"/>
              <a:t>Autorské právo, licencie Creative Commons a otvorené </a:t>
            </a:r>
            <a:r>
              <a:rPr lang="sk-SK" b="1" dirty="0" smtClean="0"/>
              <a:t>vzdelávanie</a:t>
            </a:r>
            <a:r>
              <a:rPr lang="sk-SK" dirty="0" smtClean="0"/>
              <a:t>,</a:t>
            </a:r>
            <a:r>
              <a:rPr lang="sk-SK" b="1" dirty="0" smtClean="0"/>
              <a:t> </a:t>
            </a:r>
            <a:r>
              <a:rPr lang="sk-SK" i="1" dirty="0" smtClean="0"/>
              <a:t>Zuzana </a:t>
            </a:r>
            <a:r>
              <a:rPr lang="sk-SK" i="1" dirty="0"/>
              <a:t>Adamová, Ústav práva duševného vlastníctva, Trnavská univerzita </a:t>
            </a:r>
            <a:endParaRPr lang="sk-SK" i="1" dirty="0" smtClean="0"/>
          </a:p>
          <a:p>
            <a:r>
              <a:rPr lang="sk-SK" b="1" dirty="0">
                <a:solidFill>
                  <a:srgbClr val="5083A5"/>
                </a:solidFill>
              </a:rPr>
              <a:t>Využitie voľne dostupných vzdelávacích zdrojov vo vyučovaní</a:t>
            </a:r>
            <a:r>
              <a:rPr lang="sk-SK" dirty="0" smtClean="0">
                <a:solidFill>
                  <a:srgbClr val="5083A5"/>
                </a:solidFill>
              </a:rPr>
              <a:t>, </a:t>
            </a:r>
            <a:r>
              <a:rPr lang="sk-SK" i="1" dirty="0">
                <a:solidFill>
                  <a:srgbClr val="5083A5"/>
                </a:solidFill>
              </a:rPr>
              <a:t>Richard Bednárik, Creative Commons </a:t>
            </a:r>
            <a:r>
              <a:rPr lang="sk-SK" i="1" dirty="0" smtClean="0">
                <a:solidFill>
                  <a:srgbClr val="5083A5"/>
                </a:solidFill>
              </a:rPr>
              <a:t>Slovensko</a:t>
            </a:r>
          </a:p>
          <a:p>
            <a:r>
              <a:rPr lang="sk-SK" b="1" dirty="0"/>
              <a:t>Využitie IT v otvorenom vzdelávaní</a:t>
            </a:r>
            <a:r>
              <a:rPr lang="sk-SK" dirty="0" smtClean="0"/>
              <a:t>, </a:t>
            </a:r>
            <a:r>
              <a:rPr lang="sk-SK" i="1" dirty="0"/>
              <a:t>Martin Šechný, IT špecialista vo </a:t>
            </a:r>
            <a:r>
              <a:rPr lang="sk-SK" i="1" dirty="0" smtClean="0"/>
              <a:t>vzdelávaní</a:t>
            </a:r>
          </a:p>
          <a:p>
            <a:r>
              <a:rPr lang="sk-SK" b="1" dirty="0">
                <a:solidFill>
                  <a:srgbClr val="5083A5"/>
                </a:solidFill>
              </a:rPr>
              <a:t>Zapojenie verejnosti do tvorby otvorených vzdelávacích </a:t>
            </a:r>
            <a:r>
              <a:rPr lang="sk-SK" b="1" dirty="0" smtClean="0">
                <a:solidFill>
                  <a:srgbClr val="5083A5"/>
                </a:solidFill>
              </a:rPr>
              <a:t>zdrojov</a:t>
            </a:r>
            <a:r>
              <a:rPr lang="sk-SK" dirty="0" smtClean="0">
                <a:solidFill>
                  <a:srgbClr val="5083A5"/>
                </a:solidFill>
              </a:rPr>
              <a:t>, </a:t>
            </a:r>
            <a:r>
              <a:rPr lang="sk-SK" i="1" dirty="0">
                <a:solidFill>
                  <a:srgbClr val="5083A5"/>
                </a:solidFill>
              </a:rPr>
              <a:t>Michal </a:t>
            </a:r>
            <a:r>
              <a:rPr lang="sk-SK" i="1" dirty="0" smtClean="0">
                <a:solidFill>
                  <a:srgbClr val="5083A5"/>
                </a:solidFill>
              </a:rPr>
              <a:t>Matúšov</a:t>
            </a:r>
            <a:r>
              <a:rPr lang="sk-SK" i="1" dirty="0">
                <a:solidFill>
                  <a:srgbClr val="5083A5"/>
                </a:solidFill>
              </a:rPr>
              <a:t>, </a:t>
            </a:r>
            <a:r>
              <a:rPr lang="sk-SK" i="1" dirty="0" smtClean="0">
                <a:solidFill>
                  <a:srgbClr val="5083A5"/>
                </a:solidFill>
              </a:rPr>
              <a:t>Wikimedia Slovenská republika</a:t>
            </a:r>
          </a:p>
          <a:p>
            <a:r>
              <a:rPr lang="sk-SK" b="1" dirty="0" smtClean="0"/>
              <a:t>OP Ľudské zdroje, prior. os Vzdelávanie 2014 - 2020</a:t>
            </a:r>
            <a:r>
              <a:rPr lang="sk-SK" dirty="0" smtClean="0"/>
              <a:t>, </a:t>
            </a:r>
            <a:r>
              <a:rPr lang="sk-SK" i="1" dirty="0" smtClean="0"/>
              <a:t>Veronika Paľková, Sekcia štrukturálnych fondov EÚ, MŠVVaŠ SR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98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13:30 </a:t>
            </a:r>
            <a:r>
              <a:rPr lang="sk-SK" sz="3200" dirty="0"/>
              <a:t>– </a:t>
            </a:r>
            <a:r>
              <a:rPr lang="sk-SK" sz="3200" dirty="0" smtClean="0"/>
              <a:t>15:00</a:t>
            </a:r>
            <a:r>
              <a:rPr lang="sk-SK" sz="3200" dirty="0"/>
              <a:t>	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b="1" dirty="0" smtClean="0"/>
              <a:t>Galéria </a:t>
            </a:r>
            <a:r>
              <a:rPr lang="sk-SK" sz="3200" b="1" dirty="0"/>
              <a:t>príkladov dobrej praxe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52353"/>
            <a:ext cx="8229600" cy="4573810"/>
          </a:xfrm>
        </p:spPr>
        <p:txBody>
          <a:bodyPr>
            <a:normAutofit fontScale="85000" lnSpcReduction="10000"/>
          </a:bodyPr>
          <a:lstStyle/>
          <a:p>
            <a:r>
              <a:rPr lang="sk-SK" b="1" dirty="0"/>
              <a:t>Odvrátená tvár Open Access alebo predátorské </a:t>
            </a:r>
            <a:r>
              <a:rPr lang="sk-SK" dirty="0" smtClean="0"/>
              <a:t>publikovanie, </a:t>
            </a:r>
            <a:r>
              <a:rPr lang="sk-SK" i="1" dirty="0" smtClean="0"/>
              <a:t>Lucia </a:t>
            </a:r>
            <a:r>
              <a:rPr lang="sk-SK" i="1" dirty="0"/>
              <a:t>Nižníková, Univerzitná knižnica Univerzity Mateja Bela Banská Bystrica</a:t>
            </a:r>
            <a:r>
              <a:rPr lang="sk-SK" i="1" dirty="0" smtClean="0"/>
              <a:t> </a:t>
            </a:r>
          </a:p>
          <a:p>
            <a:r>
              <a:rPr lang="sk-SK" b="1" dirty="0">
                <a:solidFill>
                  <a:srgbClr val="5083A5"/>
                </a:solidFill>
              </a:rPr>
              <a:t>Jeden </a:t>
            </a:r>
            <a:r>
              <a:rPr lang="sk-SK" b="1" dirty="0" smtClean="0">
                <a:solidFill>
                  <a:srgbClr val="5083A5"/>
                </a:solidFill>
              </a:rPr>
              <a:t>deň</a:t>
            </a:r>
            <a:r>
              <a:rPr lang="sk-SK" dirty="0" smtClean="0">
                <a:solidFill>
                  <a:srgbClr val="5083A5"/>
                </a:solidFill>
              </a:rPr>
              <a:t>, </a:t>
            </a:r>
            <a:r>
              <a:rPr lang="sk-SK" i="1" dirty="0">
                <a:solidFill>
                  <a:srgbClr val="5083A5"/>
                </a:solidFill>
              </a:rPr>
              <a:t>Jana Kasáková, Centrum vedecko-technických informácií </a:t>
            </a:r>
            <a:r>
              <a:rPr lang="sk-SK" i="1" dirty="0" smtClean="0">
                <a:solidFill>
                  <a:srgbClr val="5083A5"/>
                </a:solidFill>
              </a:rPr>
              <a:t>SR</a:t>
            </a:r>
          </a:p>
          <a:p>
            <a:r>
              <a:rPr lang="sk-SK" b="1" dirty="0"/>
              <a:t>Akčný plán 2016 - 2019 alebo ako priblížiť výsledky výskumu a vývoja verejnosti</a:t>
            </a:r>
            <a:r>
              <a:rPr lang="sk-SK" dirty="0" smtClean="0"/>
              <a:t>, </a:t>
            </a:r>
            <a:r>
              <a:rPr lang="sk-SK" i="1" dirty="0"/>
              <a:t>Jozef Dzivák, Sekcia Vedecká knižnica, Centrum vedecko-technických informácií SR</a:t>
            </a:r>
            <a:r>
              <a:rPr lang="sk-SK" b="1" dirty="0"/>
              <a:t> </a:t>
            </a:r>
            <a:endParaRPr lang="sk-SK" b="1" dirty="0" smtClean="0"/>
          </a:p>
          <a:p>
            <a:r>
              <a:rPr lang="sk-SK" b="1" dirty="0" smtClean="0">
                <a:solidFill>
                  <a:srgbClr val="5083A5"/>
                </a:solidFill>
              </a:rPr>
              <a:t>OP </a:t>
            </a:r>
            <a:r>
              <a:rPr lang="sk-SK" b="1" dirty="0">
                <a:solidFill>
                  <a:srgbClr val="5083A5"/>
                </a:solidFill>
              </a:rPr>
              <a:t>Výskum a </a:t>
            </a:r>
            <a:r>
              <a:rPr lang="sk-SK" b="1" dirty="0" smtClean="0">
                <a:solidFill>
                  <a:srgbClr val="5083A5"/>
                </a:solidFill>
              </a:rPr>
              <a:t>inovácie 2014 </a:t>
            </a:r>
            <a:r>
              <a:rPr lang="sk-SK" b="1" dirty="0">
                <a:solidFill>
                  <a:srgbClr val="5083A5"/>
                </a:solidFill>
              </a:rPr>
              <a:t>- 2020</a:t>
            </a:r>
            <a:r>
              <a:rPr lang="sk-SK" dirty="0" smtClean="0">
                <a:solidFill>
                  <a:srgbClr val="5083A5"/>
                </a:solidFill>
              </a:rPr>
              <a:t>, </a:t>
            </a:r>
            <a:r>
              <a:rPr lang="sk-SK" i="1" dirty="0">
                <a:solidFill>
                  <a:srgbClr val="5083A5"/>
                </a:solidFill>
              </a:rPr>
              <a:t>Róbert Pauliček, </a:t>
            </a:r>
            <a:r>
              <a:rPr lang="sk-SK" i="1" dirty="0" smtClean="0">
                <a:solidFill>
                  <a:srgbClr val="5083A5"/>
                </a:solidFill>
              </a:rPr>
              <a:t>Sekcia štrukturálnych </a:t>
            </a:r>
            <a:r>
              <a:rPr lang="sk-SK" i="1" dirty="0">
                <a:solidFill>
                  <a:srgbClr val="5083A5"/>
                </a:solidFill>
              </a:rPr>
              <a:t>fondov EÚ, MŠVVaŠ </a:t>
            </a:r>
            <a:r>
              <a:rPr lang="sk-SK" i="1" dirty="0" smtClean="0">
                <a:solidFill>
                  <a:srgbClr val="5083A5"/>
                </a:solidFill>
              </a:rPr>
              <a:t>SR</a:t>
            </a:r>
            <a:endParaRPr lang="sk-SK" dirty="0">
              <a:solidFill>
                <a:srgbClr val="5083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47" y="3145701"/>
            <a:ext cx="8136531" cy="7445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Ďakujeme za pozornosť!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899185"/>
            <a:ext cx="8136531" cy="7174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GovWeek_prezentacia 2016-10-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601498-0F12-4511-A570-8F68498BCF97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9EE37D-F4EE-4E71-9006-03C62319FA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CAA68B-4C53-4400-987D-6C54B0FF9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OpenGovWeek_prezentacia 2016-10-19</Template>
  <TotalTime>513</TotalTime>
  <Words>274</Words>
  <Application>Microsoft Office PowerPoint</Application>
  <PresentationFormat>Prezentácia na obrazovke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OpenGovWeek_prezentacia 2016-10-19</vt:lpstr>
      <vt:lpstr>Open Governmet Week</vt:lpstr>
      <vt:lpstr>Program dňa 19.10.2016</vt:lpstr>
      <vt:lpstr>9:00 – 9:30 Otvorenie</vt:lpstr>
      <vt:lpstr>9:30 – 10:45  OTVORENÉ VZDELÁVANIE – panel. diskusia</vt:lpstr>
      <vt:lpstr>9:30 – 10:45  OTVORENÁ VEDA - tematické prezentácie</vt:lpstr>
      <vt:lpstr>10:45 – 11:15   Prestávka</vt:lpstr>
      <vt:lpstr>13:30 – 15:00  Galéria príkladov dobrej praxe</vt:lpstr>
      <vt:lpstr>13:30 – 15:00  Galéria príkladov dobrej praxe</vt:lpstr>
      <vt:lpstr>Ďakujeme za pozornosť!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Governmet Week</dc:title>
  <dc:creator>Skarlet Ondrejčáková</dc:creator>
  <cp:lastModifiedBy>Skarlet Ondrejčáková</cp:lastModifiedBy>
  <cp:revision>11</cp:revision>
  <cp:lastPrinted>2016-10-15T12:47:36Z</cp:lastPrinted>
  <dcterms:created xsi:type="dcterms:W3CDTF">2016-10-07T07:38:52Z</dcterms:created>
  <dcterms:modified xsi:type="dcterms:W3CDTF">2016-10-28T11:12:51Z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