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23"/>
  </p:notesMasterIdLst>
  <p:handoutMasterIdLst>
    <p:handoutMasterId r:id="rId24"/>
  </p:handoutMasterIdLst>
  <p:sldIdLst>
    <p:sldId id="271" r:id="rId3"/>
    <p:sldId id="265" r:id="rId4"/>
    <p:sldId id="267" r:id="rId5"/>
    <p:sldId id="286" r:id="rId6"/>
    <p:sldId id="287" r:id="rId7"/>
    <p:sldId id="272" r:id="rId8"/>
    <p:sldId id="273" r:id="rId9"/>
    <p:sldId id="274" r:id="rId10"/>
    <p:sldId id="275" r:id="rId11"/>
    <p:sldId id="281" r:id="rId12"/>
    <p:sldId id="276" r:id="rId13"/>
    <p:sldId id="277" r:id="rId14"/>
    <p:sldId id="282" r:id="rId15"/>
    <p:sldId id="283" r:id="rId16"/>
    <p:sldId id="284" r:id="rId17"/>
    <p:sldId id="278" r:id="rId18"/>
    <p:sldId id="288" r:id="rId19"/>
    <p:sldId id="289" r:id="rId20"/>
    <p:sldId id="28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  <a:srgbClr val="000040"/>
    <a:srgbClr val="152758"/>
    <a:srgbClr val="FF17DA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1" autoAdjust="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Otvorenesudy.sk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326158"/>
          </a:xfrm>
          <a:ln>
            <a:noFill/>
          </a:ln>
        </p:spPr>
        <p:txBody>
          <a:bodyPr/>
          <a:lstStyle/>
          <a:p>
            <a:r>
              <a:rPr lang="sk-SK" dirty="0" err="1"/>
              <a:t>Open-datový</a:t>
            </a:r>
            <a:r>
              <a:rPr lang="sk-SK" dirty="0"/>
              <a:t> portál pre lepšiu kontrolu súdnej moci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Samuel Spáč</a:t>
            </a:r>
            <a:endParaRPr lang="en-US" dirty="0"/>
          </a:p>
          <a:p>
            <a:r>
              <a:rPr lang="sk-SK" dirty="0"/>
              <a:t>18.10.2016, </a:t>
            </a:r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81508" cy="1548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r>
              <a:rPr lang="sk-SK" b="1" dirty="0"/>
              <a:t>Kto to využíva?</a:t>
            </a:r>
          </a:p>
          <a:p>
            <a:r>
              <a:rPr lang="sk-SK" dirty="0"/>
              <a:t>	- zrejme najmä bežní občania</a:t>
            </a:r>
          </a:p>
          <a:p>
            <a:endParaRPr lang="sk-SK" dirty="0"/>
          </a:p>
          <a:p>
            <a:r>
              <a:rPr lang="sk-SK" b="1" dirty="0"/>
              <a:t>Užitočnosť pre verejnú kontrolu?</a:t>
            </a:r>
          </a:p>
          <a:p>
            <a:r>
              <a:rPr lang="sk-SK" dirty="0"/>
              <a:t>	- možnosť lepšie mapovať súdne konania</a:t>
            </a:r>
          </a:p>
          <a:p>
            <a:endParaRPr lang="sk-SK" dirty="0"/>
          </a:p>
          <a:p>
            <a:r>
              <a:rPr lang="sk-SK" b="1" dirty="0"/>
              <a:t>Nedostatky?</a:t>
            </a:r>
          </a:p>
          <a:p>
            <a:r>
              <a:rPr lang="sk-SK" dirty="0"/>
              <a:t>	- nevieme, či sa pojednávanie uskutočnilo</a:t>
            </a:r>
          </a:p>
          <a:p>
            <a:endParaRPr lang="sk-SK" dirty="0"/>
          </a:p>
          <a:p>
            <a:r>
              <a:rPr lang="sk-SK" b="1" dirty="0"/>
              <a:t>Riziká a limity nástroja?</a:t>
            </a:r>
          </a:p>
          <a:p>
            <a:r>
              <a:rPr lang="sk-SK" dirty="0"/>
              <a:t>	- zverejňovanie mien účastníkov konaní</a:t>
            </a:r>
          </a:p>
          <a:p>
            <a:r>
              <a:rPr lang="sk-SK" dirty="0"/>
              <a:t>	- na mapovanie konaní je </a:t>
            </a:r>
            <a:r>
              <a:rPr lang="sk-SK" dirty="0" err="1"/>
              <a:t>info</a:t>
            </a:r>
            <a:r>
              <a:rPr lang="sk-SK" dirty="0"/>
              <a:t> o pojednávaniach nedostatočné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Pojednávania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15450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r>
              <a:rPr lang="sk-SK" b="1" dirty="0"/>
              <a:t>Kto to využíva?</a:t>
            </a:r>
          </a:p>
          <a:p>
            <a:r>
              <a:rPr lang="sk-SK" dirty="0"/>
              <a:t>	- novinári, mimovládny sektor, záujemcovia o pozície</a:t>
            </a:r>
          </a:p>
          <a:p>
            <a:endParaRPr lang="sk-SK" dirty="0"/>
          </a:p>
          <a:p>
            <a:r>
              <a:rPr lang="sk-SK" b="1" dirty="0"/>
              <a:t>Užitočnosť pre verejnú kontrolu?</a:t>
            </a:r>
          </a:p>
          <a:p>
            <a:r>
              <a:rPr lang="sk-SK" dirty="0"/>
              <a:t>	- viaceré analýzy výberu sudcov / predsedu súdov</a:t>
            </a:r>
          </a:p>
          <a:p>
            <a:r>
              <a:rPr lang="sk-SK" dirty="0"/>
              <a:t>		- TIS aj </a:t>
            </a:r>
            <a:r>
              <a:rPr lang="sk-SK" dirty="0" err="1"/>
              <a:t>Via</a:t>
            </a:r>
            <a:r>
              <a:rPr lang="sk-SK" dirty="0"/>
              <a:t> </a:t>
            </a:r>
            <a:r>
              <a:rPr lang="sk-SK" dirty="0" err="1"/>
              <a:t>Iuris</a:t>
            </a:r>
            <a:endParaRPr lang="sk-SK" dirty="0"/>
          </a:p>
          <a:p>
            <a:endParaRPr lang="sk-SK" dirty="0"/>
          </a:p>
          <a:p>
            <a:r>
              <a:rPr lang="sk-SK" b="1" dirty="0"/>
              <a:t>Nedostatky?</a:t>
            </a:r>
          </a:p>
          <a:p>
            <a:r>
              <a:rPr lang="sk-SK" dirty="0"/>
              <a:t>	- nevypĺňanie metadát (napr. o počte bodov uchádzačov)</a:t>
            </a:r>
          </a:p>
          <a:p>
            <a:endParaRPr lang="sk-SK" dirty="0"/>
          </a:p>
          <a:p>
            <a:r>
              <a:rPr lang="sk-SK" b="1" dirty="0"/>
              <a:t>Riziká a limity nástroja?</a:t>
            </a:r>
          </a:p>
          <a:p>
            <a:r>
              <a:rPr lang="sk-SK" dirty="0"/>
              <a:t>	- </a:t>
            </a:r>
            <a:r>
              <a:rPr lang="sk-SK" dirty="0" err="1"/>
              <a:t>anonymizácia</a:t>
            </a:r>
            <a:r>
              <a:rPr lang="sk-SK" dirty="0"/>
              <a:t> životopisov a motivačných listov</a:t>
            </a:r>
          </a:p>
          <a:p>
            <a:r>
              <a:rPr lang="sk-SK" dirty="0"/>
              <a:t>	- absencia jednotných formulárov (informačná hodnota niektorých 	životopisov je veľmi nízka)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Výberové konania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81509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r>
              <a:rPr lang="sk-SK" b="1" dirty="0"/>
              <a:t>Kto to využíva?</a:t>
            </a:r>
          </a:p>
          <a:p>
            <a:r>
              <a:rPr lang="sk-SK" dirty="0"/>
              <a:t>	- novinári, občania, sudcovia</a:t>
            </a:r>
          </a:p>
          <a:p>
            <a:endParaRPr lang="sk-SK" dirty="0"/>
          </a:p>
          <a:p>
            <a:r>
              <a:rPr lang="sk-SK" b="1" dirty="0"/>
              <a:t>Užitočnosť pre verejnú kontrolu?</a:t>
            </a:r>
          </a:p>
          <a:p>
            <a:r>
              <a:rPr lang="sk-SK" dirty="0"/>
              <a:t>	- porovnávanie okresných sudcov</a:t>
            </a:r>
          </a:p>
          <a:p>
            <a:r>
              <a:rPr lang="sk-SK" dirty="0"/>
              <a:t>	- mapa rodinných prepojení</a:t>
            </a:r>
          </a:p>
          <a:p>
            <a:endParaRPr lang="sk-SK" dirty="0"/>
          </a:p>
          <a:p>
            <a:r>
              <a:rPr lang="sk-SK" b="1" dirty="0">
                <a:solidFill>
                  <a:schemeClr val="bg1"/>
                </a:solidFill>
              </a:rPr>
              <a:t>Nedostatky?</a:t>
            </a:r>
          </a:p>
          <a:p>
            <a:r>
              <a:rPr lang="sk-SK" dirty="0">
                <a:solidFill>
                  <a:schemeClr val="bg1"/>
                </a:solidFill>
              </a:rPr>
              <a:t>	- zverejňovanie neumožňujúce automatické spracovanie</a:t>
            </a:r>
          </a:p>
          <a:p>
            <a:r>
              <a:rPr lang="sk-SK" dirty="0">
                <a:solidFill>
                  <a:schemeClr val="bg1"/>
                </a:solidFill>
              </a:rPr>
              <a:t>	- obzvlášť pri ŠVS to „zabíja“ možnosti verejnej kontroly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Riziká a limity nástroja?</a:t>
            </a:r>
          </a:p>
          <a:p>
            <a:r>
              <a:rPr lang="sk-SK" dirty="0">
                <a:solidFill>
                  <a:schemeClr val="bg1"/>
                </a:solidFill>
              </a:rPr>
              <a:t>	- zložitosť tém pre verejnú diskusiu</a:t>
            </a:r>
          </a:p>
          <a:p>
            <a:r>
              <a:rPr lang="sk-SK" dirty="0">
                <a:solidFill>
                  <a:schemeClr val="bg1"/>
                </a:solidFill>
              </a:rPr>
              <a:t>		- majetok sudcov, rodinkárstvo, kvalita v. efektivita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k-SK" dirty="0"/>
              <a:t>Sudcovia: výkonnosť a majetkové priznania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8049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Porovnanie sudcov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Zástupný symbol obrázku 5"/>
          <p:cNvPicPr>
            <a:picLocks noGrp="1" noChangeAspect="1"/>
          </p:cNvPicPr>
          <p:nvPr>
            <p:ph type="pic" idx="20"/>
          </p:nvPr>
        </p:nvPicPr>
        <p:blipFill>
          <a:blip r:embed="rId2"/>
          <a:srcRect t="8589" b="8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02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Mapa rodinných prepojení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Caption text…</a:t>
            </a:r>
          </a:p>
        </p:txBody>
      </p:sp>
      <p:pic>
        <p:nvPicPr>
          <p:cNvPr id="9" name="Zástupný symbol obsahu 3" descr="mapa.jpg"/>
          <p:cNvPicPr>
            <a:picLocks noGrp="1" noChangeAspect="1"/>
          </p:cNvPicPr>
          <p:nvPr>
            <p:ph type="pic" idx="20"/>
          </p:nvPr>
        </p:nvPicPr>
        <p:blipFill>
          <a:blip r:embed="rId2" cstate="print"/>
          <a:srcRect t="7251" b="7251"/>
          <a:stretch>
            <a:fillRect/>
          </a:stretch>
        </p:blipFill>
        <p:spPr>
          <a:xfrm>
            <a:off x="90613" y="1651000"/>
            <a:ext cx="9091350" cy="4370288"/>
          </a:xfrm>
        </p:spPr>
      </p:pic>
    </p:spTree>
    <p:extLst>
      <p:ext uri="{BB962C8B-B14F-4D97-AF65-F5344CB8AC3E}">
        <p14:creationId xmlns:p14="http://schemas.microsoft.com/office/powerpoint/2010/main" val="275279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r>
              <a:rPr lang="sk-SK" b="1" dirty="0"/>
              <a:t>Kto to využíva?</a:t>
            </a:r>
          </a:p>
          <a:p>
            <a:r>
              <a:rPr lang="sk-SK" dirty="0"/>
              <a:t>	- novinári, občania, sudcovia</a:t>
            </a:r>
          </a:p>
          <a:p>
            <a:endParaRPr lang="sk-SK" dirty="0"/>
          </a:p>
          <a:p>
            <a:r>
              <a:rPr lang="sk-SK" b="1" dirty="0"/>
              <a:t>Užitočnosť pre verejnú kontrolu?</a:t>
            </a:r>
          </a:p>
          <a:p>
            <a:r>
              <a:rPr lang="sk-SK" dirty="0"/>
              <a:t>	- porovnávanie okresných sudcov</a:t>
            </a:r>
          </a:p>
          <a:p>
            <a:r>
              <a:rPr lang="sk-SK" dirty="0"/>
              <a:t>	- mapa rodinných prepojení</a:t>
            </a:r>
          </a:p>
          <a:p>
            <a:endParaRPr lang="sk-SK" dirty="0"/>
          </a:p>
          <a:p>
            <a:r>
              <a:rPr lang="sk-SK" b="1" dirty="0"/>
              <a:t>Nedostatky?</a:t>
            </a:r>
          </a:p>
          <a:p>
            <a:r>
              <a:rPr lang="sk-SK" dirty="0"/>
              <a:t>	- zverejňovanie neumožňujúce automatické spracovanie</a:t>
            </a:r>
          </a:p>
          <a:p>
            <a:r>
              <a:rPr lang="sk-SK" dirty="0"/>
              <a:t>	- obzvlášť pri ŠVS to „zabíja“ možnosti verejnej kontroly</a:t>
            </a:r>
          </a:p>
          <a:p>
            <a:endParaRPr lang="sk-SK" dirty="0"/>
          </a:p>
          <a:p>
            <a:r>
              <a:rPr lang="sk-SK" b="1" dirty="0"/>
              <a:t>Riziká a limity nástroja?</a:t>
            </a:r>
          </a:p>
          <a:p>
            <a:r>
              <a:rPr lang="sk-SK" dirty="0"/>
              <a:t>	- zložitosť tém pre verejnú diskusiu</a:t>
            </a:r>
          </a:p>
          <a:p>
            <a:r>
              <a:rPr lang="sk-SK" dirty="0"/>
              <a:t>		- majetok sudcov, rodinkárstvo, kvalita v. efektivita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k-SK" dirty="0"/>
              <a:t>Sudcovia: výkonnosť a majetkové priznania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6520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/>
              <a:t>Unikátny rozsah aj objem zverejňovaných dát</a:t>
            </a:r>
          </a:p>
          <a:p>
            <a:pPr marL="342900" indent="-342900">
              <a:buFontTx/>
              <a:buChar char="-"/>
            </a:pPr>
            <a:r>
              <a:rPr lang="sk-SK" dirty="0"/>
              <a:t>Transparentnosť slovenského súdnictva môže byť príkladom pre iné inštitúcie aj pre zahraničie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Nedokonalá kontrola dodržiavania povinností zverejňovať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Problémy s právom na súkromie, osobné údaje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Časté problémy s kvalitou dát (metadáta, ich </a:t>
            </a:r>
            <a:r>
              <a:rPr lang="sk-SK" dirty="0" err="1">
                <a:solidFill>
                  <a:schemeClr val="bg1"/>
                </a:solidFill>
              </a:rPr>
              <a:t>reliabilita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endParaRPr lang="sk-SK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Problémy sú z väčšej časti technického charakteru (napr. </a:t>
            </a:r>
            <a:r>
              <a:rPr lang="sk-SK" dirty="0" err="1">
                <a:solidFill>
                  <a:schemeClr val="bg1"/>
                </a:solidFill>
              </a:rPr>
              <a:t>anonymizácia</a:t>
            </a:r>
            <a:r>
              <a:rPr lang="sk-SK" dirty="0">
                <a:solidFill>
                  <a:schemeClr val="bg1"/>
                </a:solidFill>
              </a:rPr>
              <a:t>, metadáta)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Potreba presvedčiť súdy a ich pracovníkov o užitočnosti takýchto nástrojov (</a:t>
            </a:r>
            <a:r>
              <a:rPr lang="sk-SK" dirty="0" err="1">
                <a:solidFill>
                  <a:schemeClr val="bg1"/>
                </a:solidFill>
              </a:rPr>
              <a:t>internalizácia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zhrnutie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04376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/>
              <a:t>Unikátny rozsah aj objem zverejňovaných dát</a:t>
            </a:r>
          </a:p>
          <a:p>
            <a:pPr marL="342900" indent="-342900">
              <a:buFontTx/>
              <a:buChar char="-"/>
            </a:pPr>
            <a:r>
              <a:rPr lang="sk-SK" dirty="0"/>
              <a:t>Transparentnosť slovenského súdnictva môže byť príkladom pre iné inštitúcie aj pre zahraničie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Nedokonalá kontrola dodržiavania povinností zverejňovať</a:t>
            </a:r>
          </a:p>
          <a:p>
            <a:pPr marL="342900" indent="-342900">
              <a:buFontTx/>
              <a:buChar char="-"/>
            </a:pPr>
            <a:r>
              <a:rPr lang="sk-SK" dirty="0"/>
              <a:t>Problémy s právom na súkromie, osobné údaje</a:t>
            </a:r>
          </a:p>
          <a:p>
            <a:pPr marL="342900" indent="-342900">
              <a:buFontTx/>
              <a:buChar char="-"/>
            </a:pPr>
            <a:r>
              <a:rPr lang="sk-SK" dirty="0"/>
              <a:t>Časté problémy s kvalitou dát (metadáta, ich </a:t>
            </a:r>
            <a:r>
              <a:rPr lang="sk-SK" dirty="0" err="1"/>
              <a:t>reliabilita</a:t>
            </a:r>
            <a:r>
              <a:rPr lang="sk-SK" dirty="0"/>
              <a:t>)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Problémy sú z väčšej časti technického charakteru (napr. </a:t>
            </a:r>
            <a:r>
              <a:rPr lang="sk-SK" dirty="0" err="1">
                <a:solidFill>
                  <a:schemeClr val="bg1"/>
                </a:solidFill>
              </a:rPr>
              <a:t>anonymizácia</a:t>
            </a:r>
            <a:r>
              <a:rPr lang="sk-SK" dirty="0">
                <a:solidFill>
                  <a:schemeClr val="bg1"/>
                </a:solidFill>
              </a:rPr>
              <a:t>, metadáta)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Potreba presvedčiť súdy a ich pracovníkov o užitočnosti takýchto nástrojov (</a:t>
            </a:r>
            <a:r>
              <a:rPr lang="sk-SK" dirty="0" err="1">
                <a:solidFill>
                  <a:schemeClr val="bg1"/>
                </a:solidFill>
              </a:rPr>
              <a:t>internalizácia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zhrnutie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93679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/>
              <a:t>Unikátny rozsah aj objem zverejňovaných dát</a:t>
            </a:r>
          </a:p>
          <a:p>
            <a:pPr marL="342900" indent="-342900">
              <a:buFontTx/>
              <a:buChar char="-"/>
            </a:pPr>
            <a:r>
              <a:rPr lang="sk-SK" dirty="0"/>
              <a:t>Transparentnosť slovenského súdnictva môže byť príkladom pre iné inštitúcie aj pre zahraničie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Nedokonalá kontrola dodržiavania povinností zverejňovať</a:t>
            </a:r>
          </a:p>
          <a:p>
            <a:pPr marL="342900" indent="-342900">
              <a:buFontTx/>
              <a:buChar char="-"/>
            </a:pPr>
            <a:r>
              <a:rPr lang="sk-SK" dirty="0"/>
              <a:t>Problémy s právom na súkromie, osobné údaje</a:t>
            </a:r>
          </a:p>
          <a:p>
            <a:pPr marL="342900" indent="-342900">
              <a:buFontTx/>
              <a:buChar char="-"/>
            </a:pPr>
            <a:r>
              <a:rPr lang="sk-SK" dirty="0"/>
              <a:t>Časté problémy s kvalitou dát (metadáta, ich </a:t>
            </a:r>
            <a:r>
              <a:rPr lang="sk-SK" dirty="0" err="1"/>
              <a:t>reliabilita</a:t>
            </a:r>
            <a:r>
              <a:rPr lang="sk-SK" dirty="0"/>
              <a:t>)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Problémy sú z väčšej časti technického charakteru (napr. </a:t>
            </a:r>
            <a:r>
              <a:rPr lang="sk-SK" dirty="0" err="1"/>
              <a:t>anonymizácia</a:t>
            </a:r>
            <a:r>
              <a:rPr lang="sk-SK" dirty="0"/>
              <a:t>, metadáta)</a:t>
            </a:r>
          </a:p>
          <a:p>
            <a:pPr marL="342900" indent="-342900">
              <a:buFontTx/>
              <a:buChar char="-"/>
            </a:pPr>
            <a:r>
              <a:rPr lang="sk-SK" dirty="0"/>
              <a:t>Potreba presvedčiť súdy a ich pracovníkov o užitočnosti takýchto nástrojov (</a:t>
            </a:r>
            <a:r>
              <a:rPr lang="sk-SK" dirty="0" err="1"/>
              <a:t>internalizácia</a:t>
            </a:r>
            <a:r>
              <a:rPr lang="sk-SK" dirty="0"/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zhrnutie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71526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Otázky?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Návrhy?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Komentáre?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Vďaka za pozornosť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14810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www.otvorenesudy.sk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Caption text…</a:t>
            </a:r>
          </a:p>
        </p:txBody>
      </p:sp>
      <p:pic>
        <p:nvPicPr>
          <p:cNvPr id="6" name="Zástupný symbol obsahu 3" descr="Homepage.png"/>
          <p:cNvPicPr>
            <a:picLocks noGrp="1" noChangeAspect="1"/>
          </p:cNvPicPr>
          <p:nvPr>
            <p:ph type="pic" idx="20"/>
          </p:nvPr>
        </p:nvPicPr>
        <p:blipFill>
          <a:blip r:embed="rId2" cstate="print"/>
          <a:srcRect t="7251" b="7251"/>
          <a:stretch>
            <a:fillRect/>
          </a:stretch>
        </p:blipFill>
        <p:spPr>
          <a:xfrm>
            <a:off x="60701" y="1628800"/>
            <a:ext cx="9083299" cy="436641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  <a:latin typeface="Arial Narrow Bold"/>
                <a:cs typeface="Arial Narrow Bold"/>
              </a:rPr>
              <a:t>www.transparency.sk</a:t>
            </a:r>
            <a:endParaRPr lang="en-US" sz="20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</a:rPr>
              <a:t>https://www.facebook.com/transparencysk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sk-SK" sz="15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transparency.blog.sme.sk</a:t>
            </a: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spcBef>
                <a:spcPts val="1488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© 201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 </a:t>
            </a:r>
            <a:r>
              <a:rPr lang="sk-SK" sz="1200" dirty="0" err="1">
                <a:solidFill>
                  <a:schemeClr val="bg1"/>
                </a:solidFill>
                <a:latin typeface="Arial Narrow Bold"/>
                <a:cs typeface="Arial Narrow Bold"/>
              </a:rPr>
              <a:t>Transparency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 International Slovakia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. All rights reserved.</a:t>
            </a: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581508" cy="1548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696719"/>
            <a:ext cx="8136456" cy="44936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 err="1"/>
              <a:t>launch</a:t>
            </a:r>
            <a:r>
              <a:rPr lang="sk-SK" dirty="0"/>
              <a:t>: 22.júla 2013</a:t>
            </a:r>
          </a:p>
          <a:p>
            <a:pPr marL="342900" indent="-342900">
              <a:buFontTx/>
              <a:buChar char="-"/>
            </a:pPr>
            <a:r>
              <a:rPr lang="sk-SK" dirty="0"/>
              <a:t>východiská: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nedôvera, zlé výsledky v percepčných aj objektívnych indikátoroch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anonymita súdnej moci, potreba vyššej kontroly a </a:t>
            </a:r>
            <a:r>
              <a:rPr lang="sk-SK" dirty="0" err="1"/>
              <a:t>accountability</a:t>
            </a: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dáta z viacerých zdrojov: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rozhodnutia, pojednávania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základné informácie o súdoch (MSSR)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majetkové priznania sudcov (Súdna rada)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dátum vymenovania sudcov (NRSR, MSSR)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dáta z ročných štatistických výkazov sudcov</a:t>
            </a:r>
          </a:p>
          <a:p>
            <a:pPr marL="1085850" lvl="1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mediálne zmienky (vlastné)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Doposiaľ viac ako 1 350 000 návštev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Prezretých viac ako 9 miliónov stránok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Priemerné trvanie návštevy viac ako 4 a pol minúty</a:t>
            </a:r>
          </a:p>
          <a:p>
            <a:pPr marL="342900" indent="-342900">
              <a:buFontTx/>
              <a:buChar char="-"/>
            </a:pPr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Základné </a:t>
            </a:r>
            <a:r>
              <a:rPr lang="sk-SK" dirty="0" err="1"/>
              <a:t>info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696719"/>
            <a:ext cx="8136456" cy="44936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 err="1"/>
              <a:t>launch</a:t>
            </a:r>
            <a:r>
              <a:rPr lang="sk-SK" dirty="0"/>
              <a:t>: 22.júla 2013</a:t>
            </a:r>
          </a:p>
          <a:p>
            <a:pPr marL="342900" indent="-342900">
              <a:buFontTx/>
              <a:buChar char="-"/>
            </a:pPr>
            <a:r>
              <a:rPr lang="sk-SK" dirty="0"/>
              <a:t>východiská: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nedôvera, zlé výsledky v percepčných aj objektívnych indikátoroch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anonymita súdnej moci, potreba vyššej kontroly a </a:t>
            </a:r>
            <a:r>
              <a:rPr lang="sk-SK" dirty="0" err="1"/>
              <a:t>accountability</a:t>
            </a: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dáta z viacerých zdrojov: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rozhodnutia, pojednávania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základné informácie o súdoch (MSSR)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majetkové priznania sudcov (Súdna rada)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dátum vymenovania sudcov (NRSR, MSSR)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dáta z ročných štatistických výkazov sudcov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mediálne zmienky (vlastné)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Doposiaľ viac ako 1 350 000 návštev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Prezretých viac ako 9 miliónov stránok</a:t>
            </a:r>
          </a:p>
          <a:p>
            <a:pPr marL="342900" indent="-34290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Priemerné trvanie návštevy viac ako 4 a pol minúty</a:t>
            </a:r>
          </a:p>
          <a:p>
            <a:pPr marL="342900" indent="-342900">
              <a:buFontTx/>
              <a:buChar char="-"/>
            </a:pPr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Základné </a:t>
            </a:r>
            <a:r>
              <a:rPr lang="sk-SK" dirty="0" err="1"/>
              <a:t>info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01787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696719"/>
            <a:ext cx="8136456" cy="44936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 err="1"/>
              <a:t>launch</a:t>
            </a:r>
            <a:r>
              <a:rPr lang="sk-SK" dirty="0"/>
              <a:t>: 22.júla 2013</a:t>
            </a:r>
          </a:p>
          <a:p>
            <a:pPr marL="342900" indent="-342900">
              <a:buFontTx/>
              <a:buChar char="-"/>
            </a:pPr>
            <a:r>
              <a:rPr lang="sk-SK" dirty="0"/>
              <a:t>východiská: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nedôvera, zlé výsledky v percepčných aj objektívnych indikátoroch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anonymita súdnej moci, potreba vyššej kontroly a </a:t>
            </a:r>
            <a:r>
              <a:rPr lang="sk-SK" dirty="0" err="1"/>
              <a:t>accountability</a:t>
            </a: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dáta z viacerých zdrojov: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rozhodnutia, pojednávania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základné informácie o súdoch (MSSR)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majetkové priznania sudcov (Súdna rada)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dátum vymenovania sudcov (NRSR, MSSR)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dáta z ročných štatistických výkazov sudcov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mediálne zmienky (vlastné)</a:t>
            </a:r>
          </a:p>
          <a:p>
            <a:pPr marL="342900" indent="-342900">
              <a:buFontTx/>
              <a:buChar char="-"/>
            </a:pPr>
            <a:r>
              <a:rPr lang="sk-SK" dirty="0"/>
              <a:t>Doposiaľ viac ako 1 350 000 návštev</a:t>
            </a:r>
          </a:p>
          <a:p>
            <a:pPr marL="342900" indent="-342900">
              <a:buFontTx/>
              <a:buChar char="-"/>
            </a:pPr>
            <a:r>
              <a:rPr lang="sk-SK" dirty="0"/>
              <a:t>Prezretých viac ako 9 miliónov stránok</a:t>
            </a:r>
          </a:p>
          <a:p>
            <a:pPr marL="342900" indent="-342900">
              <a:buFontTx/>
              <a:buChar char="-"/>
            </a:pPr>
            <a:r>
              <a:rPr lang="sk-SK" dirty="0"/>
              <a:t>Priemerné trvanie návštevy viac ako 4 a pol minúty</a:t>
            </a:r>
          </a:p>
          <a:p>
            <a:pPr marL="342900" indent="-342900">
              <a:buFontTx/>
              <a:buChar char="-"/>
            </a:pPr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Základné </a:t>
            </a:r>
            <a:r>
              <a:rPr lang="sk-SK" dirty="0" err="1"/>
              <a:t>info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59309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696719"/>
            <a:ext cx="8136456" cy="44936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k-SK" dirty="0"/>
              <a:t>rozhodnutia: 2 135 821</a:t>
            </a:r>
          </a:p>
          <a:p>
            <a:pPr marL="342900" indent="-342900">
              <a:buFontTx/>
              <a:buChar char="-"/>
            </a:pPr>
            <a:r>
              <a:rPr lang="sk-SK" dirty="0"/>
              <a:t>pojednávania: 1 395 893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konania: 1 723 832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výberové konania: 1 975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r>
              <a:rPr lang="sk-SK" dirty="0"/>
              <a:t>profily všetkých súdov</a:t>
            </a:r>
          </a:p>
          <a:p>
            <a:pPr marL="342900" indent="-342900">
              <a:buFontTx/>
              <a:buChar char="-"/>
            </a:pPr>
            <a:r>
              <a:rPr lang="sk-SK" dirty="0"/>
              <a:t>profily všetkých sudcov</a:t>
            </a:r>
          </a:p>
          <a:p>
            <a:pPr marL="1085850" lvl="1" indent="-342900">
              <a:buFontTx/>
              <a:buChar char="-"/>
            </a:pPr>
            <a:r>
              <a:rPr lang="sk-SK" dirty="0"/>
              <a:t>Viac ako 700 obsahuje aj podrobnejšie informácie o výkonnosti (žiaľ, len za roky 2011 – 2013)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r>
              <a:rPr lang="sk-SK" b="1" dirty="0"/>
              <a:t>Na čo sú tieto nástroje dobré? Čo sú ich limity a riziká?</a:t>
            </a:r>
          </a:p>
          <a:p>
            <a:pPr marL="1085850" lvl="1" indent="-342900">
              <a:buFontTx/>
              <a:buChar char="-"/>
            </a:pPr>
            <a:endParaRPr lang="sk-SK" dirty="0"/>
          </a:p>
          <a:p>
            <a:pPr marL="1085850" lvl="1" indent="-342900">
              <a:buFontTx/>
              <a:buChar char="-"/>
            </a:pP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Dnes na portáli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16189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59726"/>
            <a:ext cx="8136456" cy="4705578"/>
          </a:xfrm>
        </p:spPr>
        <p:txBody>
          <a:bodyPr/>
          <a:lstStyle/>
          <a:p>
            <a:r>
              <a:rPr lang="sk-SK" sz="1700" b="1" dirty="0"/>
              <a:t>Kto to využíva?</a:t>
            </a:r>
          </a:p>
          <a:p>
            <a:r>
              <a:rPr lang="sk-SK" sz="1700" dirty="0"/>
              <a:t>	- priemerná návštevnosť vyššia ako 1 500 počas pracovných týždňov</a:t>
            </a:r>
          </a:p>
          <a:p>
            <a:r>
              <a:rPr lang="sk-SK" sz="1700" dirty="0"/>
              <a:t>	- pravdepodobne najmä advokáti</a:t>
            </a:r>
          </a:p>
          <a:p>
            <a:endParaRPr lang="sk-SK" sz="1700" dirty="0"/>
          </a:p>
          <a:p>
            <a:r>
              <a:rPr lang="sk-SK" sz="1700" b="1" dirty="0"/>
              <a:t>Užitočnosť pre verejnú kontrolu?</a:t>
            </a:r>
          </a:p>
          <a:p>
            <a:r>
              <a:rPr lang="sk-SK" sz="1700" dirty="0"/>
              <a:t>	- možnosť skúmania rozhodovacej praxe (analýza rozsudkov korupcie)</a:t>
            </a:r>
          </a:p>
          <a:p>
            <a:endParaRPr lang="sk-SK" sz="1700" dirty="0"/>
          </a:p>
          <a:p>
            <a:r>
              <a:rPr lang="sk-SK" sz="1700" b="1" dirty="0"/>
              <a:t>Nedostatky?</a:t>
            </a:r>
          </a:p>
          <a:p>
            <a:r>
              <a:rPr lang="sk-SK" sz="1700" dirty="0"/>
              <a:t>	- neistota, či sa zverejňuje všetko, čo sa má</a:t>
            </a:r>
          </a:p>
          <a:p>
            <a:r>
              <a:rPr lang="sk-SK" sz="1700" dirty="0"/>
              <a:t>	- problémy s </a:t>
            </a:r>
            <a:r>
              <a:rPr lang="sk-SK" sz="1700" dirty="0" err="1"/>
              <a:t>anonymizáciou</a:t>
            </a:r>
            <a:endParaRPr lang="sk-SK" sz="1700" dirty="0"/>
          </a:p>
          <a:p>
            <a:r>
              <a:rPr lang="sk-SK" sz="1700" dirty="0"/>
              <a:t>	- chýbajúce metadáta (dotknuté ustanovenia, zloženie senátov, forma 	rozhodnutia)</a:t>
            </a:r>
          </a:p>
          <a:p>
            <a:endParaRPr lang="sk-SK" sz="1700" dirty="0"/>
          </a:p>
          <a:p>
            <a:r>
              <a:rPr lang="sk-SK" sz="1700" b="1" dirty="0"/>
              <a:t>Riziká a limity nástroja?</a:t>
            </a:r>
          </a:p>
          <a:p>
            <a:r>
              <a:rPr lang="sk-SK" sz="1700" dirty="0"/>
              <a:t>	- právo na súkromie (trestné a správne rozhodnutia)</a:t>
            </a:r>
          </a:p>
          <a:p>
            <a:r>
              <a:rPr lang="sk-SK" sz="1700" dirty="0"/>
              <a:t>	- nepreskúmané: dopad na obete trestných činov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rozhodnutia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90822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4921000" cy="57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484785"/>
            <a:ext cx="8136456" cy="4705578"/>
          </a:xfrm>
        </p:spPr>
        <p:txBody>
          <a:bodyPr/>
          <a:lstStyle/>
          <a:p>
            <a:r>
              <a:rPr lang="sk-SK" b="1" dirty="0"/>
              <a:t>Kto to využíva?</a:t>
            </a:r>
          </a:p>
          <a:p>
            <a:r>
              <a:rPr lang="sk-SK" dirty="0"/>
              <a:t>	- zrejme najmä bežní občania</a:t>
            </a:r>
          </a:p>
          <a:p>
            <a:endParaRPr lang="sk-SK" dirty="0"/>
          </a:p>
          <a:p>
            <a:r>
              <a:rPr lang="sk-SK" b="1" dirty="0"/>
              <a:t>Užitočnosť pre verejnú kontrolu?</a:t>
            </a:r>
          </a:p>
          <a:p>
            <a:r>
              <a:rPr lang="sk-SK" dirty="0"/>
              <a:t>	- možnosť lepšie mapovať súdne konania</a:t>
            </a:r>
          </a:p>
          <a:p>
            <a:endParaRPr lang="sk-SK" dirty="0"/>
          </a:p>
          <a:p>
            <a:r>
              <a:rPr lang="sk-SK" b="1" dirty="0">
                <a:solidFill>
                  <a:schemeClr val="bg1"/>
                </a:solidFill>
              </a:rPr>
              <a:t>Nedostatky?</a:t>
            </a:r>
          </a:p>
          <a:p>
            <a:r>
              <a:rPr lang="sk-SK" dirty="0">
                <a:solidFill>
                  <a:schemeClr val="bg1"/>
                </a:solidFill>
              </a:rPr>
              <a:t>	- nevieme, či sa pojednávanie uskutočnilo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Riziká a limity nástroja?</a:t>
            </a:r>
          </a:p>
          <a:p>
            <a:r>
              <a:rPr lang="sk-SK" dirty="0">
                <a:solidFill>
                  <a:schemeClr val="bg1"/>
                </a:solidFill>
              </a:rPr>
              <a:t>	- zverejňovanie mien účastníkov konaní</a:t>
            </a:r>
          </a:p>
          <a:p>
            <a:r>
              <a:rPr lang="sk-SK" dirty="0">
                <a:solidFill>
                  <a:schemeClr val="bg1"/>
                </a:solidFill>
              </a:rPr>
              <a:t>	- na mapovanie konaní je </a:t>
            </a:r>
            <a:r>
              <a:rPr lang="sk-SK" dirty="0" err="1">
                <a:solidFill>
                  <a:schemeClr val="bg1"/>
                </a:solidFill>
              </a:rPr>
              <a:t>info</a:t>
            </a:r>
            <a:r>
              <a:rPr lang="sk-SK" dirty="0">
                <a:solidFill>
                  <a:schemeClr val="bg1"/>
                </a:solidFill>
              </a:rPr>
              <a:t> o pojednávaniach nedostatočné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/>
              <a:t>Pojednávania</a:t>
            </a:r>
            <a:endParaRPr lang="en-US" dirty="0"/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068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konania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Caption text…</a:t>
            </a:r>
          </a:p>
        </p:txBody>
      </p:sp>
      <p:sp>
        <p:nvSpPr>
          <p:cNvPr id="2" name="Zástupný symbol obrázku 1"/>
          <p:cNvSpPr>
            <a:spLocks noGrp="1"/>
          </p:cNvSpPr>
          <p:nvPr>
            <p:ph type="pic" idx="20"/>
          </p:nvPr>
        </p:nvSpPr>
        <p:spPr/>
      </p:sp>
      <p:pic>
        <p:nvPicPr>
          <p:cNvPr id="9" name="Zástupný symbol obsahu 5" descr="Profil konani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06" y="1484784"/>
            <a:ext cx="8791088" cy="49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2400"/>
      </p:ext>
    </p:extLst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990</TotalTime>
  <Words>636</Words>
  <Application>Microsoft Office PowerPoint</Application>
  <PresentationFormat>Předvádění na obrazovce (4:3)</PresentationFormat>
  <Paragraphs>203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Arial Narrow Bold</vt:lpstr>
      <vt:lpstr>Calibri</vt:lpstr>
      <vt:lpstr>ti-presentation-template-2014</vt:lpstr>
      <vt:lpstr>Office Theme</vt:lpstr>
      <vt:lpstr>Otvorenesudy.sk</vt:lpstr>
      <vt:lpstr>www.otvorenesudy.sk</vt:lpstr>
      <vt:lpstr>Základné info</vt:lpstr>
      <vt:lpstr>Základné info</vt:lpstr>
      <vt:lpstr>Základné info</vt:lpstr>
      <vt:lpstr>Dnes na portáli</vt:lpstr>
      <vt:lpstr>rozhodnutia</vt:lpstr>
      <vt:lpstr>Pojednávania</vt:lpstr>
      <vt:lpstr>konania</vt:lpstr>
      <vt:lpstr>Pojednávania</vt:lpstr>
      <vt:lpstr>Výberové konania</vt:lpstr>
      <vt:lpstr>Sudcovia: výkonnosť a majetkové priznania</vt:lpstr>
      <vt:lpstr>Porovnanie sudcov</vt:lpstr>
      <vt:lpstr>Mapa rodinných prepojení</vt:lpstr>
      <vt:lpstr>Sudcovia: výkonnosť a majetkové priznania</vt:lpstr>
      <vt:lpstr>zhrnutie</vt:lpstr>
      <vt:lpstr>zhrnutie</vt:lpstr>
      <vt:lpstr>zhrnutie</vt:lpstr>
      <vt:lpstr>Vďaka za pozornosť</vt:lpstr>
      <vt:lpstr>Prezentace aplikace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Spáč Samuel</cp:lastModifiedBy>
  <cp:revision>180</cp:revision>
  <dcterms:created xsi:type="dcterms:W3CDTF">2013-10-14T13:11:05Z</dcterms:created>
  <dcterms:modified xsi:type="dcterms:W3CDTF">2016-10-18T02:26:20Z</dcterms:modified>
  <cp:category/>
</cp:coreProperties>
</file>