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8" r:id="rId3"/>
    <p:sldId id="275" r:id="rId4"/>
    <p:sldId id="277" r:id="rId5"/>
    <p:sldId id="269" r:id="rId6"/>
    <p:sldId id="276" r:id="rId7"/>
    <p:sldId id="271" r:id="rId8"/>
    <p:sldId id="273" r:id="rId9"/>
    <p:sldId id="272" r:id="rId10"/>
    <p:sldId id="270" r:id="rId11"/>
    <p:sldId id="266" r:id="rId12"/>
    <p:sldId id="267" r:id="rId13"/>
  </p:sldIdLst>
  <p:sldSz cx="9144000" cy="5143500" type="screen16x9"/>
  <p:notesSz cx="6858000" cy="9144000"/>
  <p:embeddedFontLst>
    <p:embeddedFont>
      <p:font typeface="Raleway" panose="020B0604020202020204" charset="-18"/>
      <p:regular r:id="rId15"/>
      <p:bold r:id="rId16"/>
      <p:italic r:id="rId17"/>
      <p:boldItalic r:id="rId18"/>
    </p:embeddedFont>
    <p:embeddedFont>
      <p:font typeface="Lato" panose="020B0604020202020204" charset="-18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84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406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15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88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84bbb029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84bbb029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8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8209598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644" dirty="0" smtClean="0"/>
              <a:t>PARTICIPÁCIA </a:t>
            </a:r>
            <a:br>
              <a:rPr lang="sk" sz="3644" dirty="0" smtClean="0"/>
            </a:br>
            <a:r>
              <a:rPr lang="sk" sz="3644" dirty="0" smtClean="0"/>
              <a:t>A MIESTNA </a:t>
            </a:r>
            <a:r>
              <a:rPr lang="sk" sz="3644" dirty="0"/>
              <a:t>ÚZEMNÁ SAMOSPRÁVA</a:t>
            </a:r>
            <a:endParaRPr sz="36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422" dirty="0" smtClean="0"/>
              <a:t>RIADENÁ PARTICIPÁCIA</a:t>
            </a:r>
            <a:endParaRPr sz="2422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978375" y="4719625"/>
            <a:ext cx="6443400" cy="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/>
              <a:t>Tento projekt je podporený z Európskeho sociálneho fondu. (ITMS: 314011CQM9)</a:t>
            </a:r>
            <a:endParaRPr sz="14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425" y="2987150"/>
            <a:ext cx="6658200" cy="18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745">
            <a:off x="7266501" y="310196"/>
            <a:ext cx="1452245" cy="1452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3955" y="1308378"/>
            <a:ext cx="7890279" cy="22957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9538" indent="0">
              <a:buNone/>
            </a:pPr>
            <a:r>
              <a:rPr lang="sk-SK" sz="4050" b="1" dirty="0">
                <a:latin typeface="Calibri" panose="020F0502020204030204" pitchFamily="34" charset="0"/>
                <a:cs typeface="Calibri" panose="020F0502020204030204" pitchFamily="34" charset="0"/>
              </a:rPr>
              <a:t>2020 – 2023</a:t>
            </a:r>
          </a:p>
          <a:p>
            <a:pPr marL="109538" indent="0">
              <a:buNone/>
            </a:pPr>
            <a:endParaRPr lang="sk-SK" sz="4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57645" y="4160519"/>
            <a:ext cx="7197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b="1" dirty="0"/>
              <a:t>Riadená participácia</a:t>
            </a:r>
          </a:p>
        </p:txBody>
      </p:sp>
      <p:sp>
        <p:nvSpPr>
          <p:cNvPr id="9" name="Ovál 8"/>
          <p:cNvSpPr/>
          <p:nvPr/>
        </p:nvSpPr>
        <p:spPr>
          <a:xfrm>
            <a:off x="3238018" y="4096964"/>
            <a:ext cx="6094071" cy="9829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3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MNO</a:t>
            </a:r>
            <a:endParaRPr lang="sk-SK" sz="33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2016384"/>
            <a:ext cx="5107577" cy="1892808"/>
          </a:xfrm>
          <a:prstGeom prst="rect">
            <a:avLst/>
          </a:prstGeom>
        </p:spPr>
      </p:pic>
      <p:sp>
        <p:nvSpPr>
          <p:cNvPr id="22" name="Ovál 21"/>
          <p:cNvSpPr/>
          <p:nvPr/>
        </p:nvSpPr>
        <p:spPr>
          <a:xfrm>
            <a:off x="5865222" y="1828612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3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REGIÓNY</a:t>
            </a:r>
          </a:p>
        </p:txBody>
      </p:sp>
      <p:sp>
        <p:nvSpPr>
          <p:cNvPr id="23" name="Ovál 22"/>
          <p:cNvSpPr/>
          <p:nvPr/>
        </p:nvSpPr>
        <p:spPr>
          <a:xfrm>
            <a:off x="5865222" y="2962788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MESTÁ </a:t>
            </a:r>
          </a:p>
          <a:p>
            <a:pPr algn="ctr"/>
            <a:r>
              <a:rPr lang="sk-SK" sz="3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OBCE</a:t>
            </a:r>
          </a:p>
        </p:txBody>
      </p:sp>
      <p:sp>
        <p:nvSpPr>
          <p:cNvPr id="24" name="Ovál 23"/>
          <p:cNvSpPr/>
          <p:nvPr/>
        </p:nvSpPr>
        <p:spPr>
          <a:xfrm>
            <a:off x="5865222" y="664177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3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ŠTÁT</a:t>
            </a:r>
          </a:p>
        </p:txBody>
      </p:sp>
      <p:pic>
        <p:nvPicPr>
          <p:cNvPr id="25" name="Obrázo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745">
            <a:off x="2715815" y="3434397"/>
            <a:ext cx="1452245" cy="14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5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87800" y="1383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sk" dirty="0" smtClean="0"/>
              <a:t>Teória / prax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522200" y="2067313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sk-SK" sz="8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praktický prístup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500" y="4328413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88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ĎAKUJEME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>
                <a:solidFill>
                  <a:schemeClr val="bg2"/>
                </a:solidFill>
              </a:rPr>
              <a:t>Alexandra </a:t>
            </a:r>
            <a:r>
              <a:rPr lang="sk-SK" b="1" dirty="0">
                <a:solidFill>
                  <a:schemeClr val="bg2"/>
                </a:solidFill>
              </a:rPr>
              <a:t>Poláková </a:t>
            </a:r>
            <a:r>
              <a:rPr lang="sk-SK" b="1" dirty="0" smtClean="0">
                <a:solidFill>
                  <a:schemeClr val="bg2"/>
                </a:solidFill>
              </a:rPr>
              <a:t>/ alexandra.polakova@minv.sk</a:t>
            </a:r>
            <a:endParaRPr lang="sk-SK" b="1" dirty="0">
              <a:solidFill>
                <a:schemeClr val="bg2"/>
              </a:solidFill>
            </a:endParaRPr>
          </a:p>
          <a:p>
            <a:r>
              <a:rPr lang="sk-SK" b="1" dirty="0" smtClean="0">
                <a:solidFill>
                  <a:schemeClr val="bg2"/>
                </a:solidFill>
              </a:rPr>
              <a:t>Alena Petrželková / alena.petrzelkova@minv.sk</a:t>
            </a:r>
            <a:endParaRPr lang="sk-SK" b="1" dirty="0">
              <a:solidFill>
                <a:schemeClr val="bg2"/>
              </a:solidFill>
            </a:endParaRPr>
          </a:p>
          <a:p>
            <a:r>
              <a:rPr lang="sk-SK" b="1" dirty="0" smtClean="0">
                <a:solidFill>
                  <a:schemeClr val="bg2"/>
                </a:solidFill>
              </a:rPr>
              <a:t>Zuzana </a:t>
            </a:r>
            <a:r>
              <a:rPr lang="sk-SK" b="1" dirty="0">
                <a:solidFill>
                  <a:schemeClr val="bg2"/>
                </a:solidFill>
              </a:rPr>
              <a:t>Hromcová / </a:t>
            </a:r>
            <a:r>
              <a:rPr lang="sk-SK" b="1" dirty="0" smtClean="0">
                <a:solidFill>
                  <a:schemeClr val="bg2"/>
                </a:solidFill>
              </a:rPr>
              <a:t>zuzana.hromcova@minv.sk</a:t>
            </a:r>
            <a:endParaRPr lang="sk-SK" b="1" dirty="0">
              <a:solidFill>
                <a:schemeClr val="bg2"/>
              </a:solidFill>
            </a:endParaRPr>
          </a:p>
          <a:p>
            <a:r>
              <a:rPr lang="sk-SK" b="1" dirty="0" smtClean="0">
                <a:solidFill>
                  <a:schemeClr val="bg2"/>
                </a:solidFill>
              </a:rPr>
              <a:t>Barbara Gindlová / barbara.gindlova@minv.sk</a:t>
            </a:r>
          </a:p>
          <a:p>
            <a:r>
              <a:rPr lang="sk-SK" b="1" dirty="0" smtClean="0">
                <a:solidFill>
                  <a:schemeClr val="bg2"/>
                </a:solidFill>
              </a:rPr>
              <a:t>Linda Zuzčáková </a:t>
            </a:r>
            <a:r>
              <a:rPr lang="sk-SK" b="1" dirty="0">
                <a:solidFill>
                  <a:schemeClr val="bg2"/>
                </a:solidFill>
              </a:rPr>
              <a:t>/ </a:t>
            </a:r>
            <a:r>
              <a:rPr lang="sk-SK" b="1" dirty="0" smtClean="0">
                <a:solidFill>
                  <a:schemeClr val="bg2"/>
                </a:solidFill>
              </a:rPr>
              <a:t>linda.zuzcakova@minv.sk</a:t>
            </a:r>
          </a:p>
          <a:p>
            <a:r>
              <a:rPr lang="sk-SK" b="1" dirty="0" smtClean="0">
                <a:solidFill>
                  <a:schemeClr val="bg2"/>
                </a:solidFill>
              </a:rPr>
              <a:t>Miroslav Zwiefelhofer</a:t>
            </a:r>
            <a:r>
              <a:rPr lang="sk-SK" b="1" dirty="0">
                <a:solidFill>
                  <a:schemeClr val="bg2"/>
                </a:solidFill>
              </a:rPr>
              <a:t> / </a:t>
            </a:r>
            <a:r>
              <a:rPr lang="sk-SK" b="1" dirty="0" smtClean="0">
                <a:solidFill>
                  <a:schemeClr val="bg2"/>
                </a:solidFill>
              </a:rPr>
              <a:t>miroslav.zwiefelhofer@minv.sk</a:t>
            </a:r>
          </a:p>
          <a:p>
            <a:endParaRPr lang="sk-SK" b="1" dirty="0">
              <a:solidFill>
                <a:schemeClr val="bg2"/>
              </a:solidFill>
            </a:endParaRPr>
          </a:p>
          <a:p>
            <a:pPr marL="146050" indent="0">
              <a:buNone/>
            </a:pPr>
            <a:r>
              <a:rPr lang="sk-SK" b="1" dirty="0" smtClean="0">
                <a:solidFill>
                  <a:schemeClr val="bg2"/>
                </a:solidFill>
              </a:rPr>
              <a:t>Kontakt: </a:t>
            </a:r>
          </a:p>
          <a:p>
            <a:pPr marL="146050" indent="0">
              <a:buNone/>
            </a:pPr>
            <a:r>
              <a:rPr lang="sk-SK" b="1" dirty="0">
                <a:solidFill>
                  <a:schemeClr val="bg2"/>
                </a:solidFill>
              </a:rPr>
              <a:t>Ú</a:t>
            </a:r>
            <a:r>
              <a:rPr lang="sk-SK" b="1" dirty="0" smtClean="0">
                <a:solidFill>
                  <a:schemeClr val="bg2"/>
                </a:solidFill>
              </a:rPr>
              <a:t>rad splnomocnenca vlády SR pre rozvoj občianskej spoločnosti </a:t>
            </a:r>
          </a:p>
          <a:p>
            <a:pPr marL="146050" indent="0">
              <a:buNone/>
            </a:pPr>
            <a:r>
              <a:rPr lang="sk-SK" b="1" dirty="0" smtClean="0">
                <a:solidFill>
                  <a:schemeClr val="bg2"/>
                </a:solidFill>
              </a:rPr>
              <a:t>0908 333 881</a:t>
            </a:r>
            <a:endParaRPr lang="sk-SK" b="1" dirty="0">
              <a:solidFill>
                <a:schemeClr val="bg2"/>
              </a:solidFill>
            </a:endParaRPr>
          </a:p>
        </p:txBody>
      </p:sp>
      <p:pic>
        <p:nvPicPr>
          <p:cNvPr id="4" name="Google Shape;12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7124" y="4304412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97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3955" y="1308378"/>
            <a:ext cx="7890279" cy="22957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09538" indent="0">
              <a:buNone/>
            </a:pP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Podpora partnerstva a dialógu </a:t>
            </a:r>
          </a:p>
          <a:p>
            <a:pPr marL="109538" indent="0">
              <a:buNone/>
            </a:pP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v oblasti participatívnej tvorby verejných politík</a:t>
            </a:r>
          </a:p>
          <a:p>
            <a:pPr marL="109538" indent="0">
              <a:buNone/>
            </a:pPr>
            <a:r>
              <a:rPr lang="sk-SK" sz="4050" b="1" dirty="0">
                <a:latin typeface="Calibri" panose="020F0502020204030204" pitchFamily="34" charset="0"/>
                <a:cs typeface="Calibri" panose="020F0502020204030204" pitchFamily="34" charset="0"/>
              </a:rPr>
              <a:t>2017 – 2020</a:t>
            </a:r>
          </a:p>
          <a:p>
            <a:pPr marL="109538" indent="0">
              <a:buNone/>
            </a:pPr>
            <a:r>
              <a:rPr lang="sk-SK" sz="4050" b="1" dirty="0">
                <a:latin typeface="Calibri" panose="020F0502020204030204" pitchFamily="34" charset="0"/>
                <a:cs typeface="Calibri" panose="020F0502020204030204" pitchFamily="34" charset="0"/>
              </a:rPr>
              <a:t>2020 – 2023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3356" y="2751679"/>
            <a:ext cx="741925" cy="6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757645" y="4160519"/>
            <a:ext cx="71976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b="1" dirty="0"/>
              <a:t>Iniciatíva pre otvorené vládnutie </a:t>
            </a:r>
          </a:p>
          <a:p>
            <a:r>
              <a:rPr lang="sk-SK" sz="1050" b="1" dirty="0"/>
              <a:t>Koncepcia rozvoja občianskej spoločnosti </a:t>
            </a:r>
          </a:p>
        </p:txBody>
      </p:sp>
      <p:sp>
        <p:nvSpPr>
          <p:cNvPr id="4" name="Ovál 3"/>
          <p:cNvSpPr/>
          <p:nvPr/>
        </p:nvSpPr>
        <p:spPr>
          <a:xfrm>
            <a:off x="3778431" y="2683639"/>
            <a:ext cx="3105695" cy="107455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Ústredné orgány štátnej správy, samosprávne kraje, mestá a obce</a:t>
            </a:r>
          </a:p>
        </p:txBody>
      </p:sp>
      <p:sp>
        <p:nvSpPr>
          <p:cNvPr id="9" name="Ovál 8"/>
          <p:cNvSpPr/>
          <p:nvPr/>
        </p:nvSpPr>
        <p:spPr>
          <a:xfrm>
            <a:off x="5747658" y="3628132"/>
            <a:ext cx="2808514" cy="9829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Mimovládne neziskové organizácie / občianska spoločnosť </a:t>
            </a:r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3784963" y="4056018"/>
            <a:ext cx="2491740" cy="4441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3177539" y="3425648"/>
            <a:ext cx="1609998" cy="874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1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441" y="-590308"/>
            <a:ext cx="10814482" cy="607670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7" y="1456036"/>
            <a:ext cx="3431588" cy="192822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A2B33771-7CD8-4C96-BE66-B271684EB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2" y="3384260"/>
            <a:ext cx="3401694" cy="191142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7" y="-468775"/>
            <a:ext cx="3425510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87800" y="1383375"/>
            <a:ext cx="7688700" cy="53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 lvl="0"/>
            <a:r>
              <a:rPr lang="sk-SK" sz="3675" dirty="0"/>
              <a:t>p</a:t>
            </a:r>
            <a:r>
              <a:rPr lang="sk" sz="3675" dirty="0"/>
              <a:t>articipácia iniciovaná zhora/zdola</a:t>
            </a:r>
            <a:br>
              <a:rPr lang="sk" sz="3675" dirty="0"/>
            </a:br>
            <a:r>
              <a:rPr lang="sk" sz="3675" dirty="0"/>
              <a:t>participácia iniciovaná zo strany verejných inštitúcií</a:t>
            </a:r>
            <a:br>
              <a:rPr lang="sk" sz="3675" dirty="0"/>
            </a:br>
            <a:r>
              <a:rPr lang="sk" sz="3675" dirty="0"/>
              <a:t/>
            </a:r>
            <a:br>
              <a:rPr lang="sk" sz="3675" dirty="0"/>
            </a:br>
            <a:r>
              <a:rPr lang="sk" dirty="0" smtClean="0"/>
              <a:t/>
            </a:r>
            <a:br>
              <a:rPr lang="sk" dirty="0" smtClean="0"/>
            </a:br>
            <a:r>
              <a:rPr lang="sk" dirty="0"/>
              <a:t/>
            </a:r>
            <a:br>
              <a:rPr lang="sk" dirty="0"/>
            </a:b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522200" y="2164081"/>
            <a:ext cx="7688700" cy="25603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10000"/>
          </a:bodyPr>
          <a:lstStyle/>
          <a:p>
            <a:pPr marL="146046" indent="0">
              <a:buNone/>
            </a:pPr>
            <a:endParaRPr lang="sk-SK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046" indent="0">
              <a:buNone/>
            </a:pPr>
            <a:r>
              <a:rPr lang="sk-SK" sz="8000" b="1" dirty="0">
                <a:latin typeface="Calibri" panose="020F0502020204030204" pitchFamily="34" charset="0"/>
                <a:cs typeface="Calibri" panose="020F0502020204030204" pitchFamily="34" charset="0"/>
              </a:rPr>
              <a:t>riadená participácia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501" y="4328414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07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13955" y="1308377"/>
            <a:ext cx="7890279" cy="3633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46047" indent="0">
              <a:buNone/>
            </a:pPr>
            <a:r>
              <a:rPr lang="sk-SK" sz="3300" b="1" dirty="0">
                <a:solidFill>
                  <a:schemeClr val="bg2"/>
                </a:solidFill>
              </a:rPr>
              <a:t>KDE ZLYHÁVAME? </a:t>
            </a:r>
          </a:p>
          <a:p>
            <a:pPr marL="146047" indent="0">
              <a:buNone/>
            </a:pPr>
            <a:r>
              <a:rPr lang="sk-SK" sz="2400" dirty="0">
                <a:solidFill>
                  <a:schemeClr val="bg2"/>
                </a:solidFill>
              </a:rPr>
              <a:t>ALEBO DETSKÉ CHOROBY PARTICIPÁCIE</a:t>
            </a:r>
          </a:p>
          <a:p>
            <a:pPr marL="146047" indent="0">
              <a:buNone/>
            </a:pPr>
            <a:r>
              <a:rPr lang="sk-SK" sz="3300" b="1" dirty="0">
                <a:solidFill>
                  <a:schemeClr val="bg2"/>
                </a:solidFill>
              </a:rPr>
              <a:t> </a:t>
            </a:r>
            <a:r>
              <a:rPr lang="sk-SK" sz="1800" b="1" dirty="0" smtClean="0">
                <a:solidFill>
                  <a:schemeClr val="bg2"/>
                </a:solidFill>
              </a:rPr>
              <a:t>DIZAJNOVANIE </a:t>
            </a:r>
            <a:r>
              <a:rPr lang="sk-SK" sz="1800" b="1" dirty="0">
                <a:solidFill>
                  <a:schemeClr val="bg2"/>
                </a:solidFill>
              </a:rPr>
              <a:t>- VÝBER ÚČASTNÍKOV PP 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CIELE PP 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KOMUNIKÁCIA S ÚČASTNÍKMI 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NIE JASNÁ ÚLOHA ÚČASTNÍKOV A ZADANIE</a:t>
            </a:r>
          </a:p>
          <a:p>
            <a:pPr lvl="1"/>
            <a:r>
              <a:rPr lang="sk-SK" b="1" dirty="0" smtClean="0">
                <a:solidFill>
                  <a:schemeClr val="bg2"/>
                </a:solidFill>
              </a:rPr>
              <a:t>intenzita a miera participácie </a:t>
            </a:r>
          </a:p>
          <a:p>
            <a:pPr lvl="1"/>
            <a:r>
              <a:rPr lang="sk-SK" b="1" dirty="0" smtClean="0">
                <a:solidFill>
                  <a:schemeClr val="bg2"/>
                </a:solidFill>
              </a:rPr>
              <a:t>čo </a:t>
            </a:r>
            <a:r>
              <a:rPr lang="sk-SK" b="1" dirty="0">
                <a:solidFill>
                  <a:schemeClr val="bg2"/>
                </a:solidFill>
              </a:rPr>
              <a:t>sa bude s výstupmi diať, ako budú akceptované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DOKUMENTÁCIA</a:t>
            </a:r>
          </a:p>
          <a:p>
            <a:r>
              <a:rPr lang="sk-SK" sz="1800" b="1" dirty="0">
                <a:solidFill>
                  <a:schemeClr val="bg2"/>
                </a:solidFill>
              </a:rPr>
              <a:t>INFORMOVANIE 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619" y="4312690"/>
            <a:ext cx="741925" cy="6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54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01C96110-C654-41E4-90E4-FBB1FF06E984}"/>
              </a:ext>
            </a:extLst>
          </p:cNvPr>
          <p:cNvSpPr txBox="1"/>
          <p:nvPr/>
        </p:nvSpPr>
        <p:spPr>
          <a:xfrm>
            <a:off x="324465" y="774291"/>
            <a:ext cx="667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500" b="1" dirty="0" smtClean="0"/>
              <a:t>Každý </a:t>
            </a:r>
            <a:r>
              <a:rPr lang="sk-SK" sz="4500" b="1" dirty="0"/>
              <a:t>participatívny proces je možné vnímať ako samostatný a originálny projekt.</a:t>
            </a:r>
          </a:p>
        </p:txBody>
      </p:sp>
    </p:spTree>
    <p:extLst>
      <p:ext uri="{BB962C8B-B14F-4D97-AF65-F5344CB8AC3E}">
        <p14:creationId xmlns:p14="http://schemas.microsoft.com/office/powerpoint/2010/main" val="24780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7453" y="444212"/>
            <a:ext cx="77230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700" b="1" dirty="0"/>
              <a:t>2 KĽÚČOVÉ PRÍSTUPY </a:t>
            </a:r>
            <a:r>
              <a:rPr lang="sk-SK" sz="2400" b="1" dirty="0"/>
              <a:t/>
            </a:r>
            <a:br>
              <a:rPr lang="sk-SK" sz="2400" b="1" dirty="0"/>
            </a:br>
            <a:r>
              <a:rPr lang="sk-SK" sz="2400" b="1" dirty="0"/>
              <a:t/>
            </a:r>
            <a:br>
              <a:rPr lang="sk-SK" sz="2400" b="1" dirty="0"/>
            </a:br>
            <a:endParaRPr lang="sk-SK" sz="2400" dirty="0"/>
          </a:p>
        </p:txBody>
      </p:sp>
      <p:sp>
        <p:nvSpPr>
          <p:cNvPr id="3" name="Ovál 2"/>
          <p:cNvSpPr/>
          <p:nvPr/>
        </p:nvSpPr>
        <p:spPr>
          <a:xfrm>
            <a:off x="662421" y="1336767"/>
            <a:ext cx="5611091" cy="134042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700" b="1" dirty="0"/>
          </a:p>
          <a:p>
            <a:pPr algn="ctr"/>
            <a:r>
              <a:rPr lang="sk-SK" sz="2700" b="1" dirty="0">
                <a:solidFill>
                  <a:schemeClr val="bg2"/>
                </a:solidFill>
              </a:rPr>
              <a:t>1/ RIADENIE PARTICIPATÍVNYCH PROCESOV</a:t>
            </a:r>
            <a:r>
              <a:rPr lang="sk-SK" sz="1050" b="1" dirty="0">
                <a:solidFill>
                  <a:schemeClr val="bg2"/>
                </a:solidFill>
              </a:rPr>
              <a:t/>
            </a:r>
            <a:br>
              <a:rPr lang="sk-SK" sz="1050" b="1" dirty="0">
                <a:solidFill>
                  <a:schemeClr val="bg2"/>
                </a:solidFill>
              </a:rPr>
            </a:br>
            <a:r>
              <a:rPr lang="sk-SK" sz="1050" b="1" dirty="0"/>
              <a:t/>
            </a:r>
            <a:br>
              <a:rPr lang="sk-SK" sz="1050" b="1" dirty="0"/>
            </a:br>
            <a:endParaRPr lang="sk-SK" sz="1050" dirty="0"/>
          </a:p>
        </p:txBody>
      </p:sp>
      <p:sp>
        <p:nvSpPr>
          <p:cNvPr id="4" name="Ovál 3"/>
          <p:cNvSpPr/>
          <p:nvPr/>
        </p:nvSpPr>
        <p:spPr>
          <a:xfrm>
            <a:off x="3325090" y="2774373"/>
            <a:ext cx="5611091" cy="13404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700" b="1" dirty="0"/>
          </a:p>
          <a:p>
            <a:pPr algn="ctr"/>
            <a:endParaRPr lang="sk-SK" sz="2700" b="1" dirty="0"/>
          </a:p>
          <a:p>
            <a:pPr algn="ctr"/>
            <a:r>
              <a:rPr lang="sk-SK" sz="2700" b="1" dirty="0">
                <a:solidFill>
                  <a:schemeClr val="bg2"/>
                </a:solidFill>
              </a:rPr>
              <a:t>2/ KVALITA PARTICIPÁCIE </a:t>
            </a:r>
            <a:br>
              <a:rPr lang="sk-SK" sz="2700" b="1" dirty="0">
                <a:solidFill>
                  <a:schemeClr val="bg2"/>
                </a:solidFill>
              </a:rPr>
            </a:br>
            <a:r>
              <a:rPr lang="sk-SK" sz="2700" b="1" dirty="0">
                <a:solidFill>
                  <a:schemeClr val="bg2"/>
                </a:solidFill>
              </a:rPr>
              <a:t/>
            </a:r>
            <a:br>
              <a:rPr lang="sk-SK" sz="2700" b="1" dirty="0">
                <a:solidFill>
                  <a:schemeClr val="bg2"/>
                </a:solidFill>
              </a:rPr>
            </a:br>
            <a:endParaRPr lang="sk-SK" sz="2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9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64"/>
            <a:ext cx="9144000" cy="55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497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204</Words>
  <Application>Microsoft Office PowerPoint</Application>
  <PresentationFormat>Prezentácia na obrazovke (16:9)</PresentationFormat>
  <Paragraphs>51</Paragraphs>
  <Slides>12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Raleway</vt:lpstr>
      <vt:lpstr>Lato</vt:lpstr>
      <vt:lpstr>Arial</vt:lpstr>
      <vt:lpstr>Calibri</vt:lpstr>
      <vt:lpstr>Streamline</vt:lpstr>
      <vt:lpstr>PARTICIPÁCIA  A MIESTNA ÚZEMNÁ SAMOSPRÁVA RIADENÁ PARTICIPÁCIA</vt:lpstr>
      <vt:lpstr>Prezentácia programu PowerPoint</vt:lpstr>
      <vt:lpstr>Prezentácia programu PowerPoint</vt:lpstr>
      <vt:lpstr>Prezentácia programu PowerPoint</vt:lpstr>
      <vt:lpstr>participácia iniciovaná zhora/zdola participácia iniciovaná zo strany verejných inštitúcií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Teória / prax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PODAKTIVITA 2: PARTICIPÁCIA A  REGIONÁLNA ÚZEMNÁ SAMOSPRÁVA KOORDINÁTORI PARTICIPÁCIE</dc:title>
  <dc:creator>Barbara Gindlová</dc:creator>
  <cp:lastModifiedBy>Alena Petrželková</cp:lastModifiedBy>
  <cp:revision>13</cp:revision>
  <dcterms:modified xsi:type="dcterms:W3CDTF">2023-12-06T18:17:31Z</dcterms:modified>
</cp:coreProperties>
</file>