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64" r:id="rId5"/>
    <p:sldId id="263" r:id="rId6"/>
    <p:sldId id="269" r:id="rId7"/>
    <p:sldId id="260" r:id="rId8"/>
    <p:sldId id="265" r:id="rId9"/>
    <p:sldId id="280" r:id="rId10"/>
    <p:sldId id="266" r:id="rId11"/>
    <p:sldId id="377" r:id="rId12"/>
    <p:sldId id="369" r:id="rId13"/>
    <p:sldId id="273" r:id="rId14"/>
    <p:sldId id="271" r:id="rId15"/>
    <p:sldId id="267" r:id="rId16"/>
    <p:sldId id="295" r:id="rId17"/>
    <p:sldId id="308" r:id="rId18"/>
    <p:sldId id="303" r:id="rId19"/>
    <p:sldId id="332" r:id="rId20"/>
    <p:sldId id="370" r:id="rId21"/>
    <p:sldId id="302" r:id="rId22"/>
    <p:sldId id="371" r:id="rId23"/>
    <p:sldId id="301" r:id="rId24"/>
    <p:sldId id="305" r:id="rId25"/>
    <p:sldId id="304" r:id="rId26"/>
    <p:sldId id="300" r:id="rId27"/>
    <p:sldId id="324" r:id="rId28"/>
    <p:sldId id="328" r:id="rId29"/>
    <p:sldId id="274" r:id="rId30"/>
    <p:sldId id="279" r:id="rId31"/>
    <p:sldId id="327" r:id="rId32"/>
    <p:sldId id="329" r:id="rId33"/>
    <p:sldId id="372" r:id="rId34"/>
    <p:sldId id="393" r:id="rId35"/>
    <p:sldId id="392" r:id="rId36"/>
    <p:sldId id="400" r:id="rId37"/>
    <p:sldId id="394" r:id="rId38"/>
    <p:sldId id="395" r:id="rId39"/>
    <p:sldId id="396" r:id="rId40"/>
    <p:sldId id="397" r:id="rId41"/>
    <p:sldId id="398" r:id="rId42"/>
    <p:sldId id="381" r:id="rId43"/>
    <p:sldId id="382" r:id="rId44"/>
    <p:sldId id="383" r:id="rId45"/>
    <p:sldId id="384" r:id="rId46"/>
    <p:sldId id="379" r:id="rId47"/>
    <p:sldId id="387" r:id="rId48"/>
    <p:sldId id="388" r:id="rId49"/>
    <p:sldId id="380" r:id="rId50"/>
    <p:sldId id="385" r:id="rId51"/>
    <p:sldId id="386" r:id="rId52"/>
    <p:sldId id="278" r:id="rId53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6" autoAdjust="0"/>
    <p:restoredTop sz="94561" autoAdjust="0"/>
  </p:normalViewPr>
  <p:slideViewPr>
    <p:cSldViewPr>
      <p:cViewPr>
        <p:scale>
          <a:sx n="110" d="100"/>
          <a:sy n="110" d="100"/>
        </p:scale>
        <p:origin x="78" y="-16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Graf%20v%20programe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ZANOVA3010124\Desktop\Spr&#225;va%20o%20&#269;innosti%20HaZZ%20za%20rok%202020\Graf%20v%20programe%20Microsoft%20Power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Graf%20v%20programe%20Microsoft%20PowerPoi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PHaZZ\2019\Bilan&#269;n&#225;%20spr&#225;va%202018\zranen&#233;%20a%20usmrten&#233;%20osoby%20pri%20po&#382;iaroch%20OMV%202015-2018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ZANOVA3010124\Desktop\Spr&#225;va%20o%20&#269;innosti%20HaZZ%20za%20rok%202020\Zranen&#233;%20a%20usmrten&#233;%20osoby%20pri%20po&#382;iaroch%20bytov&#253;ch%20a%20rodinn&#253;ch%20domov%20v%20rokoch%202015%20-%20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Graf%202%20v%20programe%20Microsoft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Ilustra&#269;n&#233;%20fotky%20-%20Tla&#269;ovky\Fotografie%20z%20TS\Fotky%20z%20Tlacoviek\MOJE%20USB\Spr&#225;va%20o%20z&#225;sahovej%20&#269;innosti%20HaZZ%20-%20upraven&#233;%20s&#250;bory\Po&#382;iare%20byty%20a%20rodinn&#233;%20domy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Zranen&#233;%20a%20usmrten&#233;%20osoby%20pri%20po&#382;iaroch%20bytov&#253;ch%20a%20rodinn&#253;ch%20domov%20v%20rokoch%202015%20-%2020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covicova3008115\Desktop\koncoro&#269;n&#225;%20&#353;tatistika%202021%20pomocn&#233;%20tabu&#318;k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covicova3008115\Desktop\koncoro&#269;n&#225;%20&#353;tatistika%202021%20pomocn&#233;%20tabu&#318;k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ZANOVA3010124\Desktop\Tla&#269;ov&#233;%20spr&#225;vy\V&#253;jazdy%20DHZO%202016%20-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RIZANOVA3010124\Desktop\&#352;PD%20grafy%20janu&#225;r%20202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&#352;PD%20grafy%20janu&#225;r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2019\Bilan&#269;n&#225;%20spr&#225;va%202018\Grafy%20-%20Spr&#225;va%20o%20&#269;innosti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Graf%20v%20programe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chemeClr val="accent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67E-2"/>
          <c:y val="2.7442241644161539E-2"/>
          <c:w val="0.96944444444444444"/>
          <c:h val="0.9138936317498681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55C-4AFC-87CE-283E4FEDE2E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55C-4AFC-87CE-283E4FEDE2EC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E55C-4AFC-87CE-283E4FEDE2E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E55C-4AFC-87CE-283E4FEDE2E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55C-4AFC-87CE-283E4FEDE2E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E55C-4AFC-87CE-283E4FEDE2EC}"/>
              </c:ext>
            </c:extLst>
          </c:dPt>
          <c:dLbls>
            <c:dLbl>
              <c:idx val="0"/>
              <c:layout>
                <c:manualLayout>
                  <c:x val="1.6506187437506103E-2"/>
                  <c:y val="-4.16666666666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5C-4AFC-87CE-283E4FEDE2EC}"/>
                </c:ext>
              </c:extLst>
            </c:dLbl>
            <c:dLbl>
              <c:idx val="1"/>
              <c:layout>
                <c:manualLayout>
                  <c:x val="1.100412495833740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5C-4AFC-87CE-283E4FEDE2EC}"/>
                </c:ext>
              </c:extLst>
            </c:dLbl>
            <c:dLbl>
              <c:idx val="2"/>
              <c:layout>
                <c:manualLayout>
                  <c:x val="1.5224300087489064E-2"/>
                  <c:y val="-2.561852101836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499999999999998E-2"/>
                      <c:h val="2.79537634569131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55C-4AFC-87CE-283E4FEDE2EC}"/>
                </c:ext>
              </c:extLst>
            </c:dLbl>
            <c:dLbl>
              <c:idx val="3"/>
              <c:layout>
                <c:manualLayout>
                  <c:x val="1.6506187437506169E-2"/>
                  <c:y val="-2.45022931509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5C-4AFC-87CE-283E4FEDE2EC}"/>
                </c:ext>
              </c:extLst>
            </c:dLbl>
            <c:dLbl>
              <c:idx val="4"/>
              <c:layout>
                <c:manualLayout>
                  <c:x val="1.3728455818022645E-2"/>
                  <c:y val="-2.458761991493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55C-4AFC-87CE-283E4FEDE2EC}"/>
                </c:ext>
              </c:extLst>
            </c:dLbl>
            <c:dLbl>
              <c:idx val="5"/>
              <c:layout>
                <c:manualLayout>
                  <c:x val="1.2339566929133858E-2"/>
                  <c:y val="-2.062902253760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55C-4AFC-87CE-283E4FEDE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'rok 2016'!$B$2:$B$7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</c:strCache>
            </c:strRef>
          </c:cat>
          <c:val>
            <c:numRef>
              <c:f>'rok 2016'!$C$2:$C$7</c:f>
              <c:numCache>
                <c:formatCode>General</c:formatCode>
                <c:ptCount val="6"/>
                <c:pt idx="0">
                  <c:v>8107</c:v>
                </c:pt>
                <c:pt idx="1">
                  <c:v>11439</c:v>
                </c:pt>
                <c:pt idx="2">
                  <c:v>6951</c:v>
                </c:pt>
                <c:pt idx="3">
                  <c:v>2298</c:v>
                </c:pt>
                <c:pt idx="4">
                  <c:v>1400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5C-4AFC-87CE-283E4FEDE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7680"/>
        <c:axId val="74061440"/>
        <c:axId val="0"/>
      </c:bar3DChart>
      <c:catAx>
        <c:axId val="3424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defRPr>
            </a:pPr>
            <a:endParaRPr lang="sk-SK"/>
          </a:p>
        </c:txPr>
        <c:crossAx val="74061440"/>
        <c:crosses val="autoZero"/>
        <c:auto val="1"/>
        <c:lblAlgn val="ctr"/>
        <c:lblOffset val="100"/>
        <c:noMultiLvlLbl val="0"/>
      </c:catAx>
      <c:valAx>
        <c:axId val="7406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24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906034315155047"/>
          <c:y val="0.15768158069343474"/>
          <c:w val="0.34662839020122482"/>
          <c:h val="0.70119685026148026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38248161105786"/>
          <c:y val="8.136349545391014E-2"/>
          <c:w val="0.30496170983993726"/>
          <c:h val="0.80453202332357332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29897175604036"/>
          <c:y val="0.13997116857572983"/>
          <c:w val="0.75194242775918529"/>
          <c:h val="0.66301551746408049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979-4996-9FA2-949BAA02BCD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979-4996-9FA2-949BAA02BCD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rgbClr val="00B0F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79-4996-9FA2-949BAA02BCD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979-4996-9FA2-949BAA02BCD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979-4996-9FA2-949BAA02BCD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979-4996-9FA2-949BAA02BCDA}"/>
              </c:ext>
            </c:extLst>
          </c:dPt>
          <c:dPt>
            <c:idx val="6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979-4996-9FA2-949BAA02BCDA}"/>
              </c:ext>
            </c:extLst>
          </c:dPt>
          <c:dLbls>
            <c:dLbl>
              <c:idx val="0"/>
              <c:layout>
                <c:manualLayout>
                  <c:x val="0"/>
                  <c:y val="-4.89517497635008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144432-910F-49D7-B260-BA9C7E9F1C7F}" type="CATEGORYNAME">
                      <a:rPr lang="en-US">
                        <a:solidFill>
                          <a:srgbClr val="FFC000"/>
                        </a:solidFill>
                      </a:rPr>
                      <a:pPr>
                        <a:defRPr/>
                      </a:pPr>
                      <a:t>[NÁZOV KATEGÓRIE]</a:t>
                    </a:fld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
</a:t>
                    </a:r>
                    <a:fld id="{71546D7D-661E-4951-8B61-C0C165047836}" type="PERCENTAGE">
                      <a:rPr lang="en-US" baseline="0">
                        <a:solidFill>
                          <a:srgbClr val="FFC000"/>
                        </a:solidFill>
                      </a:rPr>
                      <a:pPr>
                        <a:defRPr/>
                      </a:pPr>
                      <a:t>[PERCENTO]</a:t>
                    </a:fld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79-4996-9FA2-949BAA02BCDA}"/>
                </c:ext>
              </c:extLst>
            </c:dLbl>
            <c:dLbl>
              <c:idx val="1"/>
              <c:layout>
                <c:manualLayout>
                  <c:x val="4.1827381361267076E-2"/>
                  <c:y val="-0.112123567003427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242036-8B47-453E-80AC-27869C6A6813}" type="CATEGORYNAME">
                      <a:rPr lang="pl-PL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pl-PL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
</a:t>
                    </a:r>
                    <a:fld id="{01B279D9-0482-4343-A4E9-4833C827B7E3}" type="PERCENTAGE">
                      <a:rPr lang="pl-PL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pl-PL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79-4996-9FA2-949BAA02BCDA}"/>
                </c:ext>
              </c:extLst>
            </c:dLbl>
            <c:dLbl>
              <c:idx val="2"/>
              <c:layout>
                <c:manualLayout>
                  <c:x val="1.3888382219553414E-3"/>
                  <c:y val="4.31504076008650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295BD4-EB5A-4231-8CF2-E27F841DA63C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>
                        <a:solidFill>
                          <a:srgbClr val="FF0000"/>
                        </a:solidFill>
                      </a:rPr>
                      <a:t>
</a:t>
                    </a:r>
                    <a:fld id="{A751429D-D7EC-4BAC-8668-372E404830E8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79-4996-9FA2-949BAA02BCDA}"/>
                </c:ext>
              </c:extLst>
            </c:dLbl>
            <c:dLbl>
              <c:idx val="3"/>
              <c:layout>
                <c:manualLayout>
                  <c:x val="0"/>
                  <c:y val="3.1936123729093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69E57E-AEBD-4161-A21A-C715635079C1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65A61FE2-F265-459B-8302-6E45E14F3FE7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79-4996-9FA2-949BAA02BCDA}"/>
                </c:ext>
              </c:extLst>
            </c:dLbl>
            <c:dLbl>
              <c:idx val="4"/>
              <c:layout>
                <c:manualLayout>
                  <c:x val="0"/>
                  <c:y val="0.124310911242930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BC95A9-4200-4CB7-8C46-043990A0A351}" type="CATEGORYNAM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
</a:t>
                    </a:r>
                    <a:fld id="{0CA5B225-0238-4A1D-90CE-1257EF2AAC47}" type="PERCENTAG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979-4996-9FA2-949BAA02BCDA}"/>
                </c:ext>
              </c:extLst>
            </c:dLbl>
            <c:dLbl>
              <c:idx val="5"/>
              <c:layout>
                <c:manualLayout>
                  <c:x val="-3.2246520701679916E-2"/>
                  <c:y val="-4.5455196208965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3FD31D-E070-4C55-95EB-3E0C6640F6BE}" type="CATEGORYNAME">
                      <a:rPr lang="en-US" dirty="0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 dirty="0">
                        <a:solidFill>
                          <a:srgbClr val="7030A0"/>
                        </a:solidFill>
                      </a:rPr>
                      <a:t>
</a:t>
                    </a:r>
                    <a:fld id="{0A16DA2D-8DBC-4684-B0C9-D2B1F99D250D}" type="PERCENTAGE">
                      <a:rPr lang="en-US" baseline="0" dirty="0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94866905335561E-2"/>
                      <c:h val="6.62247243229075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979-4996-9FA2-949BAA02BCDA}"/>
                </c:ext>
              </c:extLst>
            </c:dLbl>
            <c:dLbl>
              <c:idx val="6"/>
              <c:layout>
                <c:manualLayout>
                  <c:x val="0"/>
                  <c:y val="-6.69941496510237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87B77D-C1CB-4075-90D8-CB07FC49B3E2}" type="CATEGORYNAME">
                      <a:rPr lang="en-US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>
                        <a:solidFill>
                          <a:schemeClr val="accent6"/>
                        </a:solidFill>
                      </a:rPr>
                      <a:t>
</a:t>
                    </a:r>
                    <a:fld id="{380A72F8-7930-4A5A-B4E3-698B2D6137AD}" type="PERCENTAG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979-4996-9FA2-949BAA02BCD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'priciny 2016'!$A$2:$A$8</c:f>
              <c:strCache>
                <c:ptCount val="7"/>
                <c:pt idx="0">
                  <c:v>úmysel</c:v>
                </c:pt>
                <c:pt idx="1">
                  <c:v>deti a choromyselné osoby</c:v>
                </c:pt>
                <c:pt idx="2">
                  <c:v>nedbalosť a neopatrnosť dospelých osôb</c:v>
                </c:pt>
                <c:pt idx="3">
                  <c:v>porucha, nevyhovujúci stav vykurovacích telies</c:v>
                </c:pt>
                <c:pt idx="4">
                  <c:v>prevádzkovo-technické poruchy</c:v>
                </c:pt>
                <c:pt idx="5">
                  <c:v>iné</c:v>
                </c:pt>
                <c:pt idx="6">
                  <c:v>nezistená</c:v>
                </c:pt>
              </c:strCache>
            </c:strRef>
          </c:cat>
          <c:val>
            <c:numRef>
              <c:f>'priciny 2016'!$B$2:$B$8</c:f>
              <c:numCache>
                <c:formatCode>General</c:formatCode>
                <c:ptCount val="7"/>
                <c:pt idx="0">
                  <c:v>823</c:v>
                </c:pt>
                <c:pt idx="1">
                  <c:v>81</c:v>
                </c:pt>
                <c:pt idx="2">
                  <c:v>3317</c:v>
                </c:pt>
                <c:pt idx="3">
                  <c:v>679</c:v>
                </c:pt>
                <c:pt idx="4">
                  <c:v>1211</c:v>
                </c:pt>
                <c:pt idx="5">
                  <c:v>100</c:v>
                </c:pt>
                <c:pt idx="6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79-4996-9FA2-949BAA02BCD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164151356080489E-2"/>
          <c:y val="3.3602609061932506E-2"/>
          <c:w val="0.94566940069991257"/>
          <c:h val="0.87323723239737783"/>
        </c:manualLayout>
      </c:layout>
      <c:lineChart>
        <c:grouping val="stacke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usmrtené osoby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1.9851114039570149E-2"/>
                  <c:y val="-4.8506381821732003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rgbClr val="C0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41-4CBC-9503-56FFC4C25251}"/>
                </c:ext>
              </c:extLst>
            </c:dLbl>
            <c:dLbl>
              <c:idx val="1"/>
              <c:layout>
                <c:manualLayout>
                  <c:x val="-1.9851114039570149E-2"/>
                  <c:y val="3.4509257695383468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rgbClr val="C0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41-4CBC-9503-56FFC4C25251}"/>
                </c:ext>
              </c:extLst>
            </c:dLbl>
            <c:dLbl>
              <c:idx val="2"/>
              <c:layout>
                <c:manualLayout>
                  <c:x val="-2.4813892549462684E-2"/>
                  <c:y val="-4.671532130730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41-4CBC-9503-56FFC4C25251}"/>
                </c:ext>
              </c:extLst>
            </c:dLbl>
            <c:dLbl>
              <c:idx val="3"/>
              <c:layout>
                <c:manualLayout>
                  <c:x val="0"/>
                  <c:y val="2.5986776866597412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rgbClr val="C0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41-4CBC-9503-56FFC4C25251}"/>
                </c:ext>
              </c:extLst>
            </c:dLbl>
            <c:dLbl>
              <c:idx val="4"/>
              <c:layout>
                <c:manualLayout>
                  <c:x val="-1.4234837897548192E-2"/>
                  <c:y val="-3.76656071934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41-4CBC-9503-56FFC4C25251}"/>
                </c:ext>
              </c:extLst>
            </c:dLbl>
            <c:dLbl>
              <c:idx val="5"/>
              <c:layout>
                <c:manualLayout>
                  <c:x val="-7.6177998843581429E-3"/>
                  <c:y val="3.0089080968012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41-4CBC-9503-56FFC4C25251}"/>
                </c:ext>
              </c:extLst>
            </c:dLbl>
            <c:dLbl>
              <c:idx val="6"/>
              <c:layout>
                <c:manualLayout>
                  <c:x val="-1.6388232720909886E-2"/>
                  <c:y val="-3.835686206946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A41-4CBC-9503-56FFC4C25251}"/>
                </c:ext>
              </c:extLst>
            </c:dLbl>
            <c:dLbl>
              <c:idx val="7"/>
              <c:layout>
                <c:manualLayout>
                  <c:x val="0"/>
                  <c:y val="3.6192112773973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A41-4CBC-9503-56FFC4C25251}"/>
                </c:ext>
              </c:extLst>
            </c:dLbl>
            <c:dLbl>
              <c:idx val="8"/>
              <c:layout>
                <c:manualLayout>
                  <c:x val="-1.1579816523082707E-2"/>
                  <c:y val="-4.671532130730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A41-4CBC-9503-56FFC4C25251}"/>
                </c:ext>
              </c:extLst>
            </c:dLbl>
            <c:dLbl>
              <c:idx val="9"/>
              <c:layout>
                <c:manualLayout>
                  <c:x val="-1.9851114039570149E-2"/>
                  <c:y val="2.451328244714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41-4CBC-9503-56FFC4C25251}"/>
                </c:ext>
              </c:extLst>
            </c:dLbl>
            <c:dLbl>
              <c:idx val="10"/>
              <c:layout>
                <c:manualLayout>
                  <c:x val="-1.3391294838145232E-2"/>
                  <c:y val="-2.581949030948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41-4CBC-9503-56FFC4C25251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41-4CBC-9503-56FFC4C25251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41-4CBC-9503-56FFC4C25251}"/>
                </c:ext>
              </c:extLst>
            </c:dLbl>
            <c:dLbl>
              <c:idx val="14"/>
              <c:layout>
                <c:manualLayout>
                  <c:x val="0"/>
                  <c:y val="2.488335519062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41-4CBC-9503-56FFC4C25251}"/>
                </c:ext>
              </c:extLst>
            </c:dLbl>
            <c:dLbl>
              <c:idx val="15"/>
              <c:layout>
                <c:manualLayout>
                  <c:x val="-1.4109184452178E-16"/>
                  <c:y val="-3.7325032785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41-4CBC-9503-56FFC4C25251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 baseline="0">
                    <a:solidFill>
                      <a:srgbClr val="C00000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PTEU'!$A$12:$A$22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'požiare PTEU'!$B$12:$B$22</c:f>
              <c:numCache>
                <c:formatCode>General</c:formatCode>
                <c:ptCount val="11"/>
                <c:pt idx="0">
                  <c:v>56</c:v>
                </c:pt>
                <c:pt idx="1">
                  <c:v>44</c:v>
                </c:pt>
                <c:pt idx="2">
                  <c:v>45</c:v>
                </c:pt>
                <c:pt idx="3">
                  <c:v>44</c:v>
                </c:pt>
                <c:pt idx="4">
                  <c:v>54</c:v>
                </c:pt>
                <c:pt idx="5">
                  <c:v>52</c:v>
                </c:pt>
                <c:pt idx="6">
                  <c:v>55</c:v>
                </c:pt>
                <c:pt idx="7">
                  <c:v>49</c:v>
                </c:pt>
                <c:pt idx="8">
                  <c:v>45</c:v>
                </c:pt>
                <c:pt idx="9">
                  <c:v>47</c:v>
                </c:pt>
                <c:pt idx="10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A41-4CBC-9503-56FFC4C25251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zranené osoby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2.886002886002886E-2"/>
                  <c:y val="-3.7325032785943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41-4CBC-9503-56FFC4C25251}"/>
                </c:ext>
              </c:extLst>
            </c:dLbl>
            <c:dLbl>
              <c:idx val="1"/>
              <c:layout>
                <c:manualLayout>
                  <c:x val="-3.0784030784030785E-2"/>
                  <c:y val="3.7325032785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A41-4CBC-9503-56FFC4C25251}"/>
                </c:ext>
              </c:extLst>
            </c:dLbl>
            <c:dLbl>
              <c:idx val="2"/>
              <c:layout>
                <c:manualLayout>
                  <c:x val="-2.8860028860028895E-2"/>
                  <c:y val="-4.1472258651047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A41-4CBC-9503-56FFC4C25251}"/>
                </c:ext>
              </c:extLst>
            </c:dLbl>
            <c:dLbl>
              <c:idx val="3"/>
              <c:layout>
                <c:manualLayout>
                  <c:x val="-2.5707895888013997E-2"/>
                  <c:y val="3.878952449004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A41-4CBC-9503-56FFC4C25251}"/>
                </c:ext>
              </c:extLst>
            </c:dLbl>
            <c:dLbl>
              <c:idx val="4"/>
              <c:layout>
                <c:manualLayout>
                  <c:x val="1.1544011544011544E-2"/>
                  <c:y val="-3.3177806920838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A41-4CBC-9503-56FFC4C25251}"/>
                </c:ext>
              </c:extLst>
            </c:dLbl>
            <c:dLbl>
              <c:idx val="5"/>
              <c:layout>
                <c:manualLayout>
                  <c:x val="-2.4787841218702093E-2"/>
                  <c:y val="3.540279550122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A41-4CBC-9503-56FFC4C25251}"/>
                </c:ext>
              </c:extLst>
            </c:dLbl>
            <c:dLbl>
              <c:idx val="6"/>
              <c:layout>
                <c:manualLayout>
                  <c:x val="-1.0068438414895178E-2"/>
                  <c:y val="-5.005505687250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A41-4CBC-9503-56FFC4C25251}"/>
                </c:ext>
              </c:extLst>
            </c:dLbl>
            <c:dLbl>
              <c:idx val="7"/>
              <c:layout>
                <c:manualLayout>
                  <c:x val="-2.3860017497812875E-2"/>
                  <c:y val="4.150241625145025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baseline="0">
                      <a:solidFill>
                        <a:schemeClr val="accent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58333333333333E-2"/>
                      <c:h val="4.41823606894501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9A41-4CBC-9503-56FFC4C25251}"/>
                </c:ext>
              </c:extLst>
            </c:dLbl>
            <c:dLbl>
              <c:idx val="8"/>
              <c:layout>
                <c:manualLayout>
                  <c:x val="-2.2508858267716536E-2"/>
                  <c:y val="-4.76839290049244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baseline="0">
                      <a:solidFill>
                        <a:schemeClr val="accent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9A41-4CBC-9503-56FFC4C25251}"/>
                </c:ext>
              </c:extLst>
            </c:dLbl>
            <c:dLbl>
              <c:idx val="9"/>
              <c:layout>
                <c:manualLayout>
                  <c:x val="-2.8860028860029002E-2"/>
                  <c:y val="4.9766710381257413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chemeClr val="accent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9A41-4CBC-9503-56FFC4C25251}"/>
                </c:ext>
              </c:extLst>
            </c:dLbl>
            <c:dLbl>
              <c:idx val="10"/>
              <c:layout>
                <c:manualLayout>
                  <c:x val="-1.1579833770778652E-2"/>
                  <c:y val="-4.287819580457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9A41-4CBC-9503-56FFC4C2525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PTEU'!$A$12:$A$22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'požiare PTEU'!$C$12:$C$22</c:f>
              <c:numCache>
                <c:formatCode>General</c:formatCode>
                <c:ptCount val="11"/>
                <c:pt idx="0">
                  <c:v>267</c:v>
                </c:pt>
                <c:pt idx="1">
                  <c:v>232</c:v>
                </c:pt>
                <c:pt idx="2">
                  <c:v>210</c:v>
                </c:pt>
                <c:pt idx="3">
                  <c:v>196</c:v>
                </c:pt>
                <c:pt idx="4">
                  <c:v>242</c:v>
                </c:pt>
                <c:pt idx="5">
                  <c:v>201</c:v>
                </c:pt>
                <c:pt idx="6">
                  <c:v>224</c:v>
                </c:pt>
                <c:pt idx="7">
                  <c:v>194</c:v>
                </c:pt>
                <c:pt idx="8">
                  <c:v>343</c:v>
                </c:pt>
                <c:pt idx="9">
                  <c:v>240</c:v>
                </c:pt>
                <c:pt idx="10">
                  <c:v>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A41-4CBC-9503-56FFC4C25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37632"/>
        <c:axId val="147564800"/>
      </c:lineChart>
      <c:catAx>
        <c:axId val="148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564800"/>
        <c:crosses val="autoZero"/>
        <c:auto val="1"/>
        <c:lblAlgn val="ctr"/>
        <c:lblOffset val="100"/>
        <c:noMultiLvlLbl val="0"/>
      </c:catAx>
      <c:valAx>
        <c:axId val="147564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0376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2084473784610978"/>
          <c:y val="0.50602992416730097"/>
          <c:w val="0.15830494932299755"/>
          <c:h val="0.1407915181651791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22222222222223E-2"/>
          <c:y val="3.0808560979421133E-2"/>
          <c:w val="0.95694444444444449"/>
          <c:h val="0.85866148123275499"/>
        </c:manualLayout>
      </c:layout>
      <c:lineChart>
        <c:grouping val="standard"/>
        <c:varyColors val="0"/>
        <c:ser>
          <c:idx val="0"/>
          <c:order val="0"/>
          <c:tx>
            <c:strRef>
              <c:f>'charakter požiarov 2016'!$B$10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3.3333333333333333E-2"/>
                  <c:y val="-4.015119644965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5-4234-8FAB-79D3A61E5873}"/>
                </c:ext>
              </c:extLst>
            </c:dLbl>
            <c:dLbl>
              <c:idx val="1"/>
              <c:layout>
                <c:manualLayout>
                  <c:x val="-4.1666666666666666E-3"/>
                  <c:y val="-4.107808130589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5-4234-8FAB-79D3A61E5873}"/>
                </c:ext>
              </c:extLst>
            </c:dLbl>
            <c:dLbl>
              <c:idx val="2"/>
              <c:layout>
                <c:manualLayout>
                  <c:x val="-1.5277777777777777E-2"/>
                  <c:y val="-4.175004755717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45-4234-8FAB-79D3A61E5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'charakter požiarov 2016'!$A$11:$A$14</c:f>
              <c:strCache>
                <c:ptCount val="4"/>
                <c:pt idx="0">
                  <c:v>vonkajšie prostredie</c:v>
                </c:pt>
                <c:pt idx="1">
                  <c:v>budovy a objekty</c:v>
                </c:pt>
                <c:pt idx="2">
                  <c:v>dopravné prostriedky</c:v>
                </c:pt>
                <c:pt idx="3">
                  <c:v>iný požiar</c:v>
                </c:pt>
              </c:strCache>
            </c:strRef>
          </c:cat>
          <c:val>
            <c:numRef>
              <c:f>'charakter požiarov 2016'!$B$11:$B$14</c:f>
              <c:numCache>
                <c:formatCode>#,##0</c:formatCode>
                <c:ptCount val="4"/>
                <c:pt idx="0">
                  <c:v>3823</c:v>
                </c:pt>
                <c:pt idx="1">
                  <c:v>2581</c:v>
                </c:pt>
                <c:pt idx="2" formatCode="General">
                  <c:v>920</c:v>
                </c:pt>
                <c:pt idx="3" formatCode="General">
                  <c:v>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45-4234-8FAB-79D3A61E5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37568"/>
        <c:axId val="147372800"/>
      </c:lineChart>
      <c:catAx>
        <c:axId val="14743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sk-SK"/>
          </a:p>
        </c:txPr>
        <c:crossAx val="147372800"/>
        <c:crosses val="autoZero"/>
        <c:auto val="1"/>
        <c:lblAlgn val="ctr"/>
        <c:lblOffset val="100"/>
        <c:noMultiLvlLbl val="0"/>
      </c:catAx>
      <c:valAx>
        <c:axId val="1473728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43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84935190855748E-3"/>
          <c:y val="0.11537280481422177"/>
          <c:w val="0.97030472279939506"/>
          <c:h val="0.8305043971943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'charakter požiarov 2016'!$B$3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'charakter požiarov 2016'!$A$4:$A$7</c:f>
              <c:strCache>
                <c:ptCount val="4"/>
                <c:pt idx="0">
                  <c:v>budovy a objekty</c:v>
                </c:pt>
                <c:pt idx="1">
                  <c:v>dopravné prostriedky</c:v>
                </c:pt>
                <c:pt idx="2">
                  <c:v>vonkajšie prostredie</c:v>
                </c:pt>
                <c:pt idx="3">
                  <c:v>iný požiar</c:v>
                </c:pt>
              </c:strCache>
            </c:strRef>
          </c:cat>
          <c:val>
            <c:numRef>
              <c:f>'charakter požiarov 2016'!$B$4:$B$7</c:f>
              <c:numCache>
                <c:formatCode>#,##0</c:formatCode>
                <c:ptCount val="4"/>
                <c:pt idx="0">
                  <c:v>2451</c:v>
                </c:pt>
                <c:pt idx="1">
                  <c:v>1000</c:v>
                </c:pt>
                <c:pt idx="2" formatCode="General">
                  <c:v>4422</c:v>
                </c:pt>
                <c:pt idx="3" formatCode="General">
                  <c:v>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5-4EF3-887B-5F02D7A72441}"/>
            </c:ext>
          </c:extLst>
        </c:ser>
        <c:ser>
          <c:idx val="1"/>
          <c:order val="1"/>
          <c:tx>
            <c:strRef>
              <c:f>'charakter požiarov 2016'!$C$3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'charakter požiarov 2016'!$A$4:$A$7</c:f>
              <c:strCache>
                <c:ptCount val="4"/>
                <c:pt idx="0">
                  <c:v>budovy a objekty</c:v>
                </c:pt>
                <c:pt idx="1">
                  <c:v>dopravné prostriedky</c:v>
                </c:pt>
                <c:pt idx="2">
                  <c:v>vonkajšie prostredie</c:v>
                </c:pt>
                <c:pt idx="3">
                  <c:v>iný požiar</c:v>
                </c:pt>
              </c:strCache>
            </c:strRef>
          </c:cat>
          <c:val>
            <c:numRef>
              <c:f>'charakter požiarov 2016'!$C$4:$C$7</c:f>
              <c:numCache>
                <c:formatCode>#,##0</c:formatCode>
                <c:ptCount val="4"/>
                <c:pt idx="0">
                  <c:v>2581</c:v>
                </c:pt>
                <c:pt idx="1">
                  <c:v>920</c:v>
                </c:pt>
                <c:pt idx="2" formatCode="General">
                  <c:v>3823</c:v>
                </c:pt>
                <c:pt idx="3" formatCode="General">
                  <c:v>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5-4EF3-887B-5F02D7A72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35520"/>
        <c:axId val="147368768"/>
      </c:barChart>
      <c:catAx>
        <c:axId val="1474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68768"/>
        <c:crosses val="autoZero"/>
        <c:auto val="1"/>
        <c:lblAlgn val="ctr"/>
        <c:lblOffset val="100"/>
        <c:noMultiLvlLbl val="0"/>
      </c:catAx>
      <c:valAx>
        <c:axId val="1473687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43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1074022078355"/>
          <c:y val="0.42019824621660162"/>
          <c:w val="5.4316623221845876E-2"/>
          <c:h val="9.285142328880580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834843063063381E-2"/>
          <c:y val="0.10098396096578838"/>
          <c:w val="0.98516515693693663"/>
          <c:h val="0.72270144587109364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711104"/>
        <c:axId val="147367040"/>
        <c:axId val="0"/>
      </c:bar3DChart>
      <c:catAx>
        <c:axId val="14571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67040"/>
        <c:crosses val="autoZero"/>
        <c:auto val="1"/>
        <c:lblAlgn val="ctr"/>
        <c:lblOffset val="100"/>
        <c:noMultiLvlLbl val="0"/>
      </c:catAx>
      <c:valAx>
        <c:axId val="1473670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571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7803524843715697E-2"/>
          <c:w val="1"/>
          <c:h val="0.749921594359885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'požiare aut'!$B$3</c:f>
              <c:strCache>
                <c:ptCount val="1"/>
                <c:pt idx="0">
                  <c:v>Počet požiarov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50311311734822E-2"/>
                  <c:y val="-2.251522880436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99-47B6-88EE-E733B94940C7}"/>
                </c:ext>
              </c:extLst>
            </c:dLbl>
            <c:dLbl>
              <c:idx val="1"/>
              <c:layout>
                <c:manualLayout>
                  <c:x val="9.9169087980159939E-3"/>
                  <c:y val="-1.501015253624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99-47B6-88EE-E733B94940C7}"/>
                </c:ext>
              </c:extLst>
            </c:dLbl>
            <c:dLbl>
              <c:idx val="2"/>
              <c:layout>
                <c:manualLayout>
                  <c:x val="7.7918569127268002E-3"/>
                  <c:y val="-2.814403600545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282259542570593E-2"/>
                      <c:h val="3.8294799395811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99-47B6-88EE-E733B94940C7}"/>
                </c:ext>
              </c:extLst>
            </c:dLbl>
            <c:dLbl>
              <c:idx val="3"/>
              <c:layout>
                <c:manualLayout>
                  <c:x val="1.1333610054875421E-2"/>
                  <c:y val="-2.25152288043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99-47B6-88EE-E733B94940C7}"/>
                </c:ext>
              </c:extLst>
            </c:dLbl>
            <c:dLbl>
              <c:idx val="4"/>
              <c:layout>
                <c:manualLayout>
                  <c:x val="8.5002075411565667E-3"/>
                  <c:y val="-2.25152288043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99-47B6-88EE-E733B94940C7}"/>
                </c:ext>
              </c:extLst>
            </c:dLbl>
            <c:dLbl>
              <c:idx val="5"/>
              <c:layout>
                <c:manualLayout>
                  <c:x val="1.2611220472440945E-2"/>
                  <c:y val="-2.6111392715624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99-47B6-88EE-E733B94940C7}"/>
                </c:ext>
              </c:extLst>
            </c:dLbl>
            <c:dLbl>
              <c:idx val="6"/>
              <c:layout>
                <c:manualLayout>
                  <c:x val="7.0001093613297318E-3"/>
                  <c:y val="-2.978575297189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99-47B6-88EE-E733B94940C7}"/>
                </c:ext>
              </c:extLst>
            </c:dLbl>
            <c:dLbl>
              <c:idx val="7"/>
              <c:layout>
                <c:manualLayout>
                  <c:x val="7.0835062842970345E-3"/>
                  <c:y val="-2.626776693842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99-47B6-88EE-E733B9494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'požiare aut'!$A$4:$A$11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'požiare aut'!$B$4:$B$11</c:f>
              <c:numCache>
                <c:formatCode>#,##0</c:formatCode>
                <c:ptCount val="8"/>
                <c:pt idx="0">
                  <c:v>67</c:v>
                </c:pt>
                <c:pt idx="1">
                  <c:v>93</c:v>
                </c:pt>
                <c:pt idx="2">
                  <c:v>74</c:v>
                </c:pt>
                <c:pt idx="3">
                  <c:v>82</c:v>
                </c:pt>
                <c:pt idx="4">
                  <c:v>86</c:v>
                </c:pt>
                <c:pt idx="5">
                  <c:v>53</c:v>
                </c:pt>
                <c:pt idx="6">
                  <c:v>68</c:v>
                </c:pt>
                <c:pt idx="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9-47B6-88EE-E733B9494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711104"/>
        <c:axId val="147367040"/>
        <c:axId val="0"/>
      </c:bar3DChart>
      <c:catAx>
        <c:axId val="14571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67040"/>
        <c:crosses val="autoZero"/>
        <c:auto val="1"/>
        <c:lblAlgn val="ctr"/>
        <c:lblOffset val="100"/>
        <c:noMultiLvlLbl val="0"/>
      </c:catAx>
      <c:valAx>
        <c:axId val="1473670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571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68657042869643E-2"/>
          <c:y val="8.8935406303022518E-2"/>
          <c:w val="0.93998245041854978"/>
          <c:h val="0.77474886597473513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zranené osoby</c:v>
                </c:pt>
              </c:strCache>
            </c:strRef>
          </c:tx>
          <c:dLbls>
            <c:dLbl>
              <c:idx val="0"/>
              <c:layout>
                <c:manualLayout>
                  <c:x val="-3.1780074365704285E-2"/>
                  <c:y val="-3.529899345536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BB-441B-A4E0-A9B87C4D6F71}"/>
                </c:ext>
              </c:extLst>
            </c:dLbl>
            <c:dLbl>
              <c:idx val="1"/>
              <c:layout>
                <c:manualLayout>
                  <c:x val="-2.3446741032371005E-2"/>
                  <c:y val="-4.8029420604269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BB-441B-A4E0-A9B87C4D6F71}"/>
                </c:ext>
              </c:extLst>
            </c:dLbl>
            <c:dLbl>
              <c:idx val="2"/>
              <c:layout>
                <c:manualLayout>
                  <c:x val="-2.3002952755905512E-2"/>
                  <c:y val="-3.703906915747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BB-441B-A4E0-A9B87C4D6F71}"/>
                </c:ext>
              </c:extLst>
            </c:dLbl>
            <c:dLbl>
              <c:idx val="3"/>
              <c:layout>
                <c:manualLayout>
                  <c:x val="-1.1834319526627075E-2"/>
                  <c:y val="-3.240769696928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BB-441B-A4E0-A9B87C4D6F71}"/>
                </c:ext>
              </c:extLst>
            </c:dLbl>
            <c:dLbl>
              <c:idx val="4"/>
              <c:layout>
                <c:manualLayout>
                  <c:x val="-1.4234875444839857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BB-441B-A4E0-A9B87C4D6F71}"/>
                </c:ext>
              </c:extLst>
            </c:dLbl>
            <c:dLbl>
              <c:idx val="5"/>
              <c:layout>
                <c:manualLayout>
                  <c:x val="-1.4234875444839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BB-441B-A4E0-A9B87C4D6F71}"/>
                </c:ext>
              </c:extLst>
            </c:dLbl>
            <c:dLbl>
              <c:idx val="6"/>
              <c:layout>
                <c:manualLayout>
                  <c:x val="-7.1174377224199285E-3"/>
                  <c:y val="-6.944444444444453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BB-441B-A4E0-A9B87C4D6F71}"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BB-441B-A4E0-A9B87C4D6F71}"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BB-441B-A4E0-A9B87C4D6F71}"/>
                </c:ext>
              </c:extLst>
            </c:dLbl>
            <c:dLbl>
              <c:idx val="10"/>
              <c:layout>
                <c:manualLayout>
                  <c:x val="-9.489916963226572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BB-441B-A4E0-A9B87C4D6F71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BB-441B-A4E0-A9B87C4D6F71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BB-441B-A4E0-A9B87C4D6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PTEU'!$A$11:$A$14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'požiare PTEU'!$B$11:$B$14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3BB-441B-A4E0-A9B87C4D6F71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usmrtené osoby</c:v>
                </c:pt>
              </c:strCache>
            </c:strRef>
          </c:tx>
          <c:dLbls>
            <c:dLbl>
              <c:idx val="0"/>
              <c:layout>
                <c:manualLayout>
                  <c:x val="-1.8392497812773405E-2"/>
                  <c:y val="4.9772435623444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3BB-441B-A4E0-A9B87C4D6F71}"/>
                </c:ext>
              </c:extLst>
            </c:dLbl>
            <c:dLbl>
              <c:idx val="1"/>
              <c:layout>
                <c:manualLayout>
                  <c:x val="-5.7524059492614353E-5"/>
                  <c:y val="1.8374405798684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3BB-441B-A4E0-A9B87C4D6F71}"/>
                </c:ext>
              </c:extLst>
            </c:dLbl>
            <c:dLbl>
              <c:idx val="2"/>
              <c:layout>
                <c:manualLayout>
                  <c:x val="-1.3724518810148731E-2"/>
                  <c:y val="-4.083005334125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3BB-441B-A4E0-A9B87C4D6F71}"/>
                </c:ext>
              </c:extLst>
            </c:dLbl>
            <c:dLbl>
              <c:idx val="3"/>
              <c:layout>
                <c:manualLayout>
                  <c:x val="-1.2283153954868067E-3"/>
                  <c:y val="-6.246127049083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3BB-441B-A4E0-A9B87C4D6F71}"/>
                </c:ext>
              </c:extLst>
            </c:dLbl>
            <c:dLbl>
              <c:idx val="5"/>
              <c:layout>
                <c:manualLayout>
                  <c:x val="-1.89800207358422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BB-441B-A4E0-A9B87C4D6F71}"/>
                </c:ext>
              </c:extLst>
            </c:dLbl>
            <c:dLbl>
              <c:idx val="6"/>
              <c:layout>
                <c:manualLayout>
                  <c:x val="-2.3724792408066431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3BB-441B-A4E0-A9B87C4D6F71}"/>
                </c:ext>
              </c:extLst>
            </c:dLbl>
            <c:dLbl>
              <c:idx val="7"/>
              <c:layout>
                <c:manualLayout>
                  <c:x val="-3.321470937129299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BB-441B-A4E0-A9B87C4D6F71}"/>
                </c:ext>
              </c:extLst>
            </c:dLbl>
            <c:dLbl>
              <c:idx val="8"/>
              <c:layout>
                <c:manualLayout>
                  <c:x val="-3.08422301304863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3BB-441B-A4E0-A9B87C4D6F71}"/>
                </c:ext>
              </c:extLst>
            </c:dLbl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accent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3BB-441B-A4E0-A9B87C4D6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PTEU'!$A$11:$A$14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'požiare PTEU'!$C$11:$C$14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93BB-441B-A4E0-A9B87C4D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95200"/>
        <c:axId val="194373888"/>
      </c:lineChart>
      <c:catAx>
        <c:axId val="19179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373888"/>
        <c:crosses val="autoZero"/>
        <c:auto val="1"/>
        <c:lblAlgn val="ctr"/>
        <c:lblOffset val="100"/>
        <c:noMultiLvlLbl val="0"/>
      </c:catAx>
      <c:valAx>
        <c:axId val="19437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17952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821679790026248"/>
          <c:y val="0.40665819000284387"/>
          <c:w val="0.18874823339390268"/>
          <c:h val="0.1393682084935975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43219597550306E-3"/>
          <c:y val="4.7020177718777666E-2"/>
          <c:w val="0.98521456692913389"/>
          <c:h val="0.82824238375095871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zranené deti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'požiare PTEU'!$A$7:$A$17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'požiare PTEU'!$B$7:$B$17</c:f>
              <c:numCache>
                <c:formatCode>General</c:formatCode>
                <c:ptCount val="11"/>
                <c:pt idx="0">
                  <c:v>16</c:v>
                </c:pt>
                <c:pt idx="1">
                  <c:v>4</c:v>
                </c:pt>
                <c:pt idx="2">
                  <c:v>23</c:v>
                </c:pt>
                <c:pt idx="3">
                  <c:v>6</c:v>
                </c:pt>
                <c:pt idx="4">
                  <c:v>23</c:v>
                </c:pt>
                <c:pt idx="5">
                  <c:v>14</c:v>
                </c:pt>
                <c:pt idx="6">
                  <c:v>17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  <c:pt idx="1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142-495C-878F-D2FA9B262DD7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usmrtené deti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'požiare PTEU'!$A$7:$A$17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'požiare PTEU'!$C$7:$C$17</c:f>
              <c:numCache>
                <c:formatCode>General</c:formatCode>
                <c:ptCount val="11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142-495C-878F-D2FA9B262D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083008"/>
        <c:axId val="143163392"/>
      </c:lineChart>
      <c:catAx>
        <c:axId val="1430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glow rad="127000">
              <a:schemeClr val="bg1"/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3163392"/>
        <c:crosses val="autoZero"/>
        <c:auto val="1"/>
        <c:lblAlgn val="ctr"/>
        <c:lblOffset val="100"/>
        <c:noMultiLvlLbl val="0"/>
      </c:catAx>
      <c:valAx>
        <c:axId val="14316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0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63607830271217"/>
          <c:y val="9.7655408978099864E-2"/>
          <c:w val="0.13697255030621172"/>
          <c:h val="0.13345587907234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62707786526683E-2"/>
          <c:y val="8.1380257828909106E-2"/>
          <c:w val="0.83495741439670734"/>
          <c:h val="0.69578033465030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'rok 2016'!$B$19</c:f>
              <c:strCache>
                <c:ptCount val="1"/>
                <c:pt idx="0">
                  <c:v>rok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31334408019993E-17"/>
                  <c:y val="-2.8565683302390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161-43D3-A22A-312BE4DA79BB}"/>
                </c:ext>
              </c:extLst>
            </c:dLbl>
            <c:dLbl>
              <c:idx val="1"/>
              <c:layout>
                <c:manualLayout>
                  <c:x val="0"/>
                  <c:y val="-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61-43D3-A22A-312BE4DA79BB}"/>
                </c:ext>
              </c:extLst>
            </c:dLbl>
            <c:dLbl>
              <c:idx val="2"/>
              <c:layout>
                <c:manualLayout>
                  <c:x val="0"/>
                  <c:y val="-1.024450875347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61-43D3-A22A-312BE4DA79BB}"/>
                </c:ext>
              </c:extLst>
            </c:dLbl>
            <c:dLbl>
              <c:idx val="3"/>
              <c:layout>
                <c:manualLayout>
                  <c:x val="2.7777777777777267E-3"/>
                  <c:y val="-2.06865030970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61-43D3-A22A-312BE4DA79BB}"/>
                </c:ext>
              </c:extLst>
            </c:dLbl>
            <c:dLbl>
              <c:idx val="4"/>
              <c:layout>
                <c:manualLayout>
                  <c:x val="1.9588801399825022E-3"/>
                  <c:y val="-6.9938689496420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61-43D3-A22A-312BE4DA79BB}"/>
                </c:ext>
              </c:extLst>
            </c:dLbl>
            <c:dLbl>
              <c:idx val="5"/>
              <c:layout>
                <c:manualLayout>
                  <c:x val="5.5555555555555558E-3"/>
                  <c:y val="-1.635149196089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61-43D3-A22A-312BE4DA79BB}"/>
                </c:ext>
              </c:extLst>
            </c:dLbl>
            <c:dLbl>
              <c:idx val="6"/>
              <c:layout>
                <c:manualLayout>
                  <c:x val="9.0625732943253219E-3"/>
                  <c:y val="-1.602188958660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161-43D3-A22A-312BE4DA7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'rok 2016'!$A$20:$A$26</c:f>
              <c:strCache>
                <c:ptCount val="7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  <c:pt idx="6">
                  <c:v>spolu</c:v>
                </c:pt>
              </c:strCache>
            </c:strRef>
          </c:cat>
          <c:val>
            <c:numRef>
              <c:f>'rok 2016'!$B$20:$B$26</c:f>
              <c:numCache>
                <c:formatCode>General</c:formatCode>
                <c:ptCount val="7"/>
                <c:pt idx="0">
                  <c:v>8704</c:v>
                </c:pt>
                <c:pt idx="1">
                  <c:v>13911</c:v>
                </c:pt>
                <c:pt idx="2">
                  <c:v>7235</c:v>
                </c:pt>
                <c:pt idx="3">
                  <c:v>3194</c:v>
                </c:pt>
                <c:pt idx="4">
                  <c:v>1217</c:v>
                </c:pt>
                <c:pt idx="5">
                  <c:v>652</c:v>
                </c:pt>
                <c:pt idx="6">
                  <c:v>34913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61-43D3-A22A-312BE4DA79BB}"/>
            </c:ext>
          </c:extLst>
        </c:ser>
        <c:ser>
          <c:idx val="1"/>
          <c:order val="1"/>
          <c:tx>
            <c:strRef>
              <c:f>'rok 2016'!$C$19</c:f>
              <c:strCache>
                <c:ptCount val="1"/>
                <c:pt idx="0">
                  <c:v>rok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90729013648666E-2"/>
                  <c:y val="-6.145992196153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61-43D3-A22A-312BE4DA79BB}"/>
                </c:ext>
              </c:extLst>
            </c:dLbl>
            <c:dLbl>
              <c:idx val="1"/>
              <c:layout>
                <c:manualLayout>
                  <c:x val="2.0086832895888015E-2"/>
                  <c:y val="-1.142627332095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61-43D3-A22A-312BE4DA79BB}"/>
                </c:ext>
              </c:extLst>
            </c:dLbl>
            <c:dLbl>
              <c:idx val="2"/>
              <c:layout>
                <c:manualLayout>
                  <c:x val="8.3333333333332846E-3"/>
                  <c:y val="-1.17987672731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161-43D3-A22A-312BE4DA79BB}"/>
                </c:ext>
              </c:extLst>
            </c:dLbl>
            <c:dLbl>
              <c:idx val="3"/>
              <c:layout>
                <c:manualLayout>
                  <c:x val="9.7945100612423439E-3"/>
                  <c:y val="-2.40424085684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61-43D3-A22A-312BE4DA79BB}"/>
                </c:ext>
              </c:extLst>
            </c:dLbl>
            <c:dLbl>
              <c:idx val="4"/>
              <c:layout>
                <c:manualLayout>
                  <c:x val="1.0862314085739181E-2"/>
                  <c:y val="-1.78375822725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61-43D3-A22A-312BE4DA79BB}"/>
                </c:ext>
              </c:extLst>
            </c:dLbl>
            <c:dLbl>
              <c:idx val="5"/>
              <c:layout>
                <c:manualLayout>
                  <c:x val="1.486307961504812E-2"/>
                  <c:y val="-1.50842552701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161-43D3-A22A-312BE4DA79BB}"/>
                </c:ext>
              </c:extLst>
            </c:dLbl>
            <c:dLbl>
              <c:idx val="6"/>
              <c:layout>
                <c:manualLayout>
                  <c:x val="2.3683398950131232E-2"/>
                  <c:y val="-1.38305141778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161-43D3-A22A-312BE4DA7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'rok 2016'!$A$20:$A$26</c:f>
              <c:strCache>
                <c:ptCount val="7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  <c:pt idx="6">
                  <c:v>spolu</c:v>
                </c:pt>
              </c:strCache>
            </c:strRef>
          </c:cat>
          <c:val>
            <c:numRef>
              <c:f>'rok 2016'!$C$20:$C$26</c:f>
              <c:numCache>
                <c:formatCode>General</c:formatCode>
                <c:ptCount val="7"/>
                <c:pt idx="0">
                  <c:v>8107</c:v>
                </c:pt>
                <c:pt idx="1">
                  <c:v>11439</c:v>
                </c:pt>
                <c:pt idx="2">
                  <c:v>6951</c:v>
                </c:pt>
                <c:pt idx="3">
                  <c:v>2298</c:v>
                </c:pt>
                <c:pt idx="4">
                  <c:v>1400</c:v>
                </c:pt>
                <c:pt idx="5">
                  <c:v>600</c:v>
                </c:pt>
                <c:pt idx="6">
                  <c:v>30795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61-43D3-A22A-312BE4DA7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495360"/>
        <c:axId val="74063168"/>
        <c:axId val="0"/>
      </c:bar3DChart>
      <c:catAx>
        <c:axId val="13249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063168"/>
        <c:crosses val="autoZero"/>
        <c:auto val="1"/>
        <c:lblAlgn val="ctr"/>
        <c:lblOffset val="100"/>
        <c:noMultiLvlLbl val="0"/>
      </c:catAx>
      <c:valAx>
        <c:axId val="7406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49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388528846589"/>
          <c:y val="0.29450453476950528"/>
          <c:w val="8.9580375843013316E-2"/>
          <c:h val="0.149090797671510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54444377975102E-2"/>
          <c:y val="6.1746252075427673E-2"/>
          <c:w val="0.96269111124404994"/>
          <c:h val="0.8608715945361862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868672"/>
        <c:axId val="92186304"/>
        <c:axId val="0"/>
      </c:bar3DChart>
      <c:catAx>
        <c:axId val="1638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186304"/>
        <c:crosses val="autoZero"/>
        <c:auto val="1"/>
        <c:lblAlgn val="ctr"/>
        <c:lblOffset val="100"/>
        <c:noMultiLvlLbl val="0"/>
      </c:catAx>
      <c:valAx>
        <c:axId val="9218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86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47784310048734E-2"/>
          <c:y val="0.30583450986281191"/>
          <c:w val="0.92525221568995131"/>
          <c:h val="0.54925064571335425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požiare rodinné domy</c:v>
                </c:pt>
              </c:strCache>
            </c:strRef>
          </c:tx>
          <c:dLbls>
            <c:dLbl>
              <c:idx val="0"/>
              <c:layout>
                <c:manualLayout>
                  <c:x val="-1.0873737572686116E-17"/>
                  <c:y val="-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3D-48B6-9472-1329B25392D1}"/>
                </c:ext>
              </c:extLst>
            </c:dLbl>
            <c:dLbl>
              <c:idx val="1"/>
              <c:layout>
                <c:manualLayout>
                  <c:x val="-1.9448408993259343E-2"/>
                  <c:y val="8.2138282456779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3D-48B6-9472-1329B25392D1}"/>
                </c:ext>
              </c:extLst>
            </c:dLbl>
            <c:dLbl>
              <c:idx val="3"/>
              <c:layout>
                <c:manualLayout>
                  <c:x val="0"/>
                  <c:y val="-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3D-48B6-9472-1329B25392D1}"/>
                </c:ext>
              </c:extLst>
            </c:dLbl>
            <c:dLbl>
              <c:idx val="4"/>
              <c:layout>
                <c:manualLayout>
                  <c:x val="-1.4234875444839857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3D-48B6-9472-1329B25392D1}"/>
                </c:ext>
              </c:extLst>
            </c:dLbl>
            <c:dLbl>
              <c:idx val="5"/>
              <c:layout>
                <c:manualLayout>
                  <c:x val="-1.4234875444839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3D-48B6-9472-1329B25392D1}"/>
                </c:ext>
              </c:extLst>
            </c:dLbl>
            <c:dLbl>
              <c:idx val="6"/>
              <c:layout>
                <c:manualLayout>
                  <c:x val="-7.1174377224199285E-3"/>
                  <c:y val="-6.944444444444453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500" baseline="0"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3D-48B6-9472-1329B25392D1}"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3D-48B6-9472-1329B25392D1}"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3D-48B6-9472-1329B25392D1}"/>
                </c:ext>
              </c:extLst>
            </c:dLbl>
            <c:dLbl>
              <c:idx val="10"/>
              <c:layout>
                <c:manualLayout>
                  <c:x val="-9.489916963226572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3D-48B6-9472-1329B25392D1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3D-48B6-9472-1329B25392D1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3D-48B6-9472-1329B25392D1}"/>
                </c:ext>
              </c:extLst>
            </c:dLbl>
            <c:dLbl>
              <c:idx val="14"/>
              <c:layout>
                <c:manualLayout>
                  <c:x val="0"/>
                  <c:y val="2.488335519062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3D-48B6-9472-1329B25392D1}"/>
                </c:ext>
              </c:extLst>
            </c:dLbl>
            <c:dLbl>
              <c:idx val="15"/>
              <c:layout>
                <c:manualLayout>
                  <c:x val="-1.4109184452178E-16"/>
                  <c:y val="-3.7325032785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3D-48B6-9472-1329B2539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'požiare PTEU'!$A$17:$A$19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'požiare PTEU'!$B$17:$B$19</c:f>
              <c:numCache>
                <c:formatCode>General</c:formatCode>
                <c:ptCount val="3"/>
                <c:pt idx="0">
                  <c:v>952</c:v>
                </c:pt>
                <c:pt idx="1">
                  <c:v>1027</c:v>
                </c:pt>
                <c:pt idx="2">
                  <c:v>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E3D-48B6-9472-1329B25392D1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požiare byty</c:v>
                </c:pt>
              </c:strCache>
            </c:strRef>
          </c:tx>
          <c:dLbls>
            <c:dLbl>
              <c:idx val="0"/>
              <c:layout>
                <c:manualLayout>
                  <c:x val="-3.4894393484683123E-2"/>
                  <c:y val="0.10088271047747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E3D-48B6-9472-1329B25392D1}"/>
                </c:ext>
              </c:extLst>
            </c:dLbl>
            <c:dLbl>
              <c:idx val="1"/>
              <c:layout>
                <c:manualLayout>
                  <c:x val="-2.7548205382644571E-2"/>
                  <c:y val="9.751995346156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E3D-48B6-9472-1329B25392D1}"/>
                </c:ext>
              </c:extLst>
            </c:dLbl>
            <c:dLbl>
              <c:idx val="3"/>
              <c:layout>
                <c:manualLayout>
                  <c:x val="-1.897983392645314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3D-48B6-9472-1329B25392D1}"/>
                </c:ext>
              </c:extLst>
            </c:dLbl>
            <c:dLbl>
              <c:idx val="5"/>
              <c:layout>
                <c:manualLayout>
                  <c:x val="-1.89800207358422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E3D-48B6-9472-1329B25392D1}"/>
                </c:ext>
              </c:extLst>
            </c:dLbl>
            <c:dLbl>
              <c:idx val="6"/>
              <c:layout>
                <c:manualLayout>
                  <c:x val="-2.3724792408066431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E3D-48B6-9472-1329B25392D1}"/>
                </c:ext>
              </c:extLst>
            </c:dLbl>
            <c:dLbl>
              <c:idx val="7"/>
              <c:layout>
                <c:manualLayout>
                  <c:x val="-3.321470937129299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3D-48B6-9472-1329B25392D1}"/>
                </c:ext>
              </c:extLst>
            </c:dLbl>
            <c:dLbl>
              <c:idx val="8"/>
              <c:layout>
                <c:manualLayout>
                  <c:x val="-3.08422301304863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E3D-48B6-9472-1329B25392D1}"/>
                </c:ext>
              </c:extLst>
            </c:dLbl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500" baseline="0">
                      <a:solidFill>
                        <a:schemeClr val="accent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E3D-48B6-9472-1329B2539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'požiare PTEU'!$A$17:$A$19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'požiare PTEU'!$C$17:$C$19</c:f>
              <c:numCache>
                <c:formatCode>General</c:formatCode>
                <c:ptCount val="3"/>
                <c:pt idx="0">
                  <c:v>460</c:v>
                </c:pt>
                <c:pt idx="1">
                  <c:v>480</c:v>
                </c:pt>
                <c:pt idx="2">
                  <c:v>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E3D-48B6-9472-1329B2539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2336"/>
        <c:axId val="93890912"/>
      </c:lineChart>
      <c:catAx>
        <c:axId val="939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sk-SK"/>
          </a:p>
        </c:txPr>
        <c:crossAx val="93890912"/>
        <c:crosses val="autoZero"/>
        <c:auto val="1"/>
        <c:lblAlgn val="ctr"/>
        <c:lblOffset val="100"/>
        <c:noMultiLvlLbl val="0"/>
      </c:catAx>
      <c:valAx>
        <c:axId val="9389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902336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7.4266503162557215E-2"/>
          <c:y val="2.7045070189109677E-2"/>
          <c:w val="0.21925725121548323"/>
          <c:h val="0.2053626036310643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5446471261117E-2"/>
          <c:y val="3.2818328927251728E-2"/>
          <c:w val="0.92804037653188087"/>
          <c:h val="0.89316787496591921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zranené osoby</c:v>
                </c:pt>
              </c:strCache>
            </c:strRef>
          </c:tx>
          <c:dLbls>
            <c:dLbl>
              <c:idx val="0"/>
              <c:layout>
                <c:manualLayout>
                  <c:x val="-1.8796992481203006E-2"/>
                  <c:y val="-4.836733041703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80-453E-B1B6-543EC8C95BED}"/>
                </c:ext>
              </c:extLst>
            </c:dLbl>
            <c:dLbl>
              <c:idx val="1"/>
              <c:layout>
                <c:manualLayout>
                  <c:x val="-1.8796992481203006E-2"/>
                  <c:y val="-2.7777855322332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80-453E-B1B6-543EC8C95BED}"/>
                </c:ext>
              </c:extLst>
            </c:dLbl>
            <c:dLbl>
              <c:idx val="3"/>
              <c:layout>
                <c:manualLayout>
                  <c:x val="0"/>
                  <c:y val="-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80-453E-B1B6-543EC8C95BED}"/>
                </c:ext>
              </c:extLst>
            </c:dLbl>
            <c:dLbl>
              <c:idx val="4"/>
              <c:layout>
                <c:manualLayout>
                  <c:x val="-1.4234875444839857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80-453E-B1B6-543EC8C95BED}"/>
                </c:ext>
              </c:extLst>
            </c:dLbl>
            <c:dLbl>
              <c:idx val="5"/>
              <c:layout>
                <c:manualLayout>
                  <c:x val="-1.4234875444839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80-453E-B1B6-543EC8C95BED}"/>
                </c:ext>
              </c:extLst>
            </c:dLbl>
            <c:dLbl>
              <c:idx val="6"/>
              <c:layout>
                <c:manualLayout>
                  <c:x val="-7.1174377224199285E-3"/>
                  <c:y val="-6.944444444444453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80-453E-B1B6-543EC8C95BED}"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80-453E-B1B6-543EC8C95BED}"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80-453E-B1B6-543EC8C95BED}"/>
                </c:ext>
              </c:extLst>
            </c:dLbl>
            <c:dLbl>
              <c:idx val="10"/>
              <c:layout>
                <c:manualLayout>
                  <c:x val="-9.489916963226572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80-453E-B1B6-543EC8C95BED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80-453E-B1B6-543EC8C95BED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80-453E-B1B6-543EC8C95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PTEU'!$A$14:$A$16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'požiare PTEU'!$B$14:$B$16</c:f>
              <c:numCache>
                <c:formatCode>General</c:formatCode>
                <c:ptCount val="3"/>
                <c:pt idx="0">
                  <c:v>162</c:v>
                </c:pt>
                <c:pt idx="1">
                  <c:v>148</c:v>
                </c:pt>
                <c:pt idx="2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F80-453E-B1B6-543EC8C95BED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usmrtené osoby</c:v>
                </c:pt>
              </c:strCache>
            </c:strRef>
          </c:tx>
          <c:dLbls>
            <c:dLbl>
              <c:idx val="0"/>
              <c:layout>
                <c:manualLayout>
                  <c:x val="-1.8796992481203006E-2"/>
                  <c:y val="-3.545337044305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F80-453E-B1B6-543EC8C95BED}"/>
                </c:ext>
              </c:extLst>
            </c:dLbl>
            <c:dLbl>
              <c:idx val="1"/>
              <c:layout>
                <c:manualLayout>
                  <c:x val="-2.0050125313283301E-2"/>
                  <c:y val="4.431671305381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F80-453E-B1B6-543EC8C95BED}"/>
                </c:ext>
              </c:extLst>
            </c:dLbl>
            <c:dLbl>
              <c:idx val="2"/>
              <c:layout>
                <c:manualLayout>
                  <c:x val="-2.3854024825844321E-2"/>
                  <c:y val="-4.15823369633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80-453E-B1B6-543EC8C95BED}"/>
                </c:ext>
              </c:extLst>
            </c:dLbl>
            <c:dLbl>
              <c:idx val="3"/>
              <c:layout>
                <c:manualLayout>
                  <c:x val="-1.897983392645314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80-453E-B1B6-543EC8C95BED}"/>
                </c:ext>
              </c:extLst>
            </c:dLbl>
            <c:dLbl>
              <c:idx val="5"/>
              <c:layout>
                <c:manualLayout>
                  <c:x val="-1.89800207358422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80-453E-B1B6-543EC8C95BED}"/>
                </c:ext>
              </c:extLst>
            </c:dLbl>
            <c:dLbl>
              <c:idx val="6"/>
              <c:layout>
                <c:manualLayout>
                  <c:x val="-2.3724792408066431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80-453E-B1B6-543EC8C95BED}"/>
                </c:ext>
              </c:extLst>
            </c:dLbl>
            <c:dLbl>
              <c:idx val="7"/>
              <c:layout>
                <c:manualLayout>
                  <c:x val="-3.321470937129299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80-453E-B1B6-543EC8C95BED}"/>
                </c:ext>
              </c:extLst>
            </c:dLbl>
            <c:dLbl>
              <c:idx val="8"/>
              <c:layout>
                <c:manualLayout>
                  <c:x val="-3.08422301304863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80-453E-B1B6-543EC8C95BED}"/>
                </c:ext>
              </c:extLst>
            </c:dLbl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accent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F80-453E-B1B6-543EC8C95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PTEU'!$A$14:$A$16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'požiare PTEU'!$C$14:$C$16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F80-453E-B1B6-543EC8C9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83008"/>
        <c:axId val="143163392"/>
      </c:lineChart>
      <c:catAx>
        <c:axId val="1430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163392"/>
        <c:crosses val="autoZero"/>
        <c:auto val="1"/>
        <c:lblAlgn val="ctr"/>
        <c:lblOffset val="100"/>
        <c:noMultiLvlLbl val="0"/>
      </c:catAx>
      <c:valAx>
        <c:axId val="14316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30830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0371830252764631"/>
          <c:y val="0.51729677820985609"/>
          <c:w val="0.18874823339390268"/>
          <c:h val="0.1207036195896288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Celkový počet </a:t>
            </a:r>
            <a:r>
              <a:rPr lang="pl-PL" dirty="0"/>
              <a:t>volaní na LTV </a:t>
            </a:r>
            <a:r>
              <a:rPr lang="pl-PL" dirty="0" smtClean="0"/>
              <a:t>150:</a:t>
            </a:r>
            <a:r>
              <a:rPr lang="pl-PL" baseline="0" dirty="0" smtClean="0"/>
              <a:t> </a:t>
            </a:r>
            <a:r>
              <a:rPr lang="pl-PL" baseline="0" dirty="0" smtClean="0">
                <a:solidFill>
                  <a:srgbClr val="FF0000"/>
                </a:solidFill>
              </a:rPr>
              <a:t>113 449</a:t>
            </a:r>
            <a:endParaRPr lang="pl-PL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8378816710411198"/>
          <c:y val="4.387575540373925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linka!$B$1</c:f>
              <c:strCache>
                <c:ptCount val="1"/>
                <c:pt idx="0">
                  <c:v>počet volaní na LTV 150 v roku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linka!$A$2:$A$9</c:f>
              <c:strCache>
                <c:ptCount val="8"/>
                <c:pt idx="0">
                  <c:v>Bratislavský kraj 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linka!$B$2:$B$9</c:f>
              <c:numCache>
                <c:formatCode>General</c:formatCode>
                <c:ptCount val="8"/>
                <c:pt idx="0">
                  <c:v>17848</c:v>
                </c:pt>
                <c:pt idx="1">
                  <c:v>11543</c:v>
                </c:pt>
                <c:pt idx="2">
                  <c:v>10333</c:v>
                </c:pt>
                <c:pt idx="3">
                  <c:v>14210</c:v>
                </c:pt>
                <c:pt idx="4">
                  <c:v>16375</c:v>
                </c:pt>
                <c:pt idx="5">
                  <c:v>11645</c:v>
                </c:pt>
                <c:pt idx="6">
                  <c:v>12559</c:v>
                </c:pt>
                <c:pt idx="7">
                  <c:v>18936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6-4B3C-B098-457FE08ED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39104"/>
        <c:axId val="147563072"/>
      </c:barChart>
      <c:catAx>
        <c:axId val="14743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563072"/>
        <c:crosses val="autoZero"/>
        <c:auto val="1"/>
        <c:lblAlgn val="ctr"/>
        <c:lblOffset val="100"/>
        <c:noMultiLvlLbl val="0"/>
      </c:catAx>
      <c:valAx>
        <c:axId val="147563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743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sk-SK" b="1" u="sng" dirty="0">
                <a:solidFill>
                  <a:schemeClr val="tx1"/>
                </a:solidFill>
              </a:rPr>
              <a:t>Celkový počet výjazdov SAHS v </a:t>
            </a:r>
            <a:r>
              <a:rPr lang="sk-SK" b="1" u="sng" dirty="0" smtClean="0">
                <a:solidFill>
                  <a:schemeClr val="tx1"/>
                </a:solidFill>
              </a:rPr>
              <a:t>roku</a:t>
            </a:r>
            <a:r>
              <a:rPr lang="sk-SK" b="1" u="sng" baseline="0" dirty="0" smtClean="0">
                <a:solidFill>
                  <a:schemeClr val="tx1"/>
                </a:solidFill>
              </a:rPr>
              <a:t> </a:t>
            </a:r>
            <a:r>
              <a:rPr lang="sk-SK" b="1" u="sng" dirty="0" smtClean="0">
                <a:solidFill>
                  <a:schemeClr val="tx1"/>
                </a:solidFill>
              </a:rPr>
              <a:t>2021</a:t>
            </a:r>
            <a:r>
              <a:rPr lang="sk-SK" dirty="0">
                <a:solidFill>
                  <a:schemeClr val="tx1"/>
                </a:solidFill>
              </a:rPr>
              <a:t>: </a:t>
            </a:r>
            <a:r>
              <a:rPr lang="sk-SK" b="1" dirty="0">
                <a:solidFill>
                  <a:srgbClr val="FF0000"/>
                </a:solidFill>
              </a:rPr>
              <a:t>3 307</a:t>
            </a:r>
          </a:p>
        </c:rich>
      </c:tx>
      <c:layout>
        <c:manualLayout>
          <c:xMode val="edge"/>
          <c:yMode val="edge"/>
          <c:x val="0.24770483377077865"/>
          <c:y val="7.2347713759207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5277777777777777E-2"/>
          <c:y val="5.6983597321622025E-2"/>
          <c:w val="0.98055555555555551"/>
          <c:h val="0.8474254880425906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SAHS!$A$14:$A$21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SAHS!$B$14:$B$21</c:f>
              <c:numCache>
                <c:formatCode>General</c:formatCode>
                <c:ptCount val="8"/>
                <c:pt idx="0">
                  <c:v>1226</c:v>
                </c:pt>
                <c:pt idx="1">
                  <c:v>356</c:v>
                </c:pt>
                <c:pt idx="2">
                  <c:v>144</c:v>
                </c:pt>
                <c:pt idx="3">
                  <c:v>289</c:v>
                </c:pt>
                <c:pt idx="4">
                  <c:v>188</c:v>
                </c:pt>
                <c:pt idx="5">
                  <c:v>418</c:v>
                </c:pt>
                <c:pt idx="6">
                  <c:v>202</c:v>
                </c:pt>
                <c:pt idx="7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2-4DA4-B945-A55E40E36F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22573040"/>
        <c:axId val="1622566800"/>
      </c:barChart>
      <c:catAx>
        <c:axId val="16225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22566800"/>
        <c:crosses val="autoZero"/>
        <c:auto val="1"/>
        <c:lblAlgn val="ctr"/>
        <c:lblOffset val="100"/>
        <c:noMultiLvlLbl val="0"/>
      </c:catAx>
      <c:valAx>
        <c:axId val="1622566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25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732470334412083E-2"/>
          <c:y val="0.11471471471471471"/>
          <c:w val="0.76611285239830462"/>
          <c:h val="0.817217217217217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FC-48CE-B904-77917404195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FC-48CE-B904-77917404195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1FC-48CE-B904-7791740419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1FC-48CE-B904-779174041950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1FC-48CE-B904-7791740419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SAHS!$A$29:$A$33</c:f>
              <c:strCache>
                <c:ptCount val="5"/>
                <c:pt idx="0">
                  <c:v>požiar</c:v>
                </c:pt>
                <c:pt idx="1">
                  <c:v>technická pomoc</c:v>
                </c:pt>
                <c:pt idx="2">
                  <c:v>dopravná nehoda</c:v>
                </c:pt>
                <c:pt idx="3">
                  <c:v>nebezpečné látky</c:v>
                </c:pt>
                <c:pt idx="4">
                  <c:v>cvičenie</c:v>
                </c:pt>
              </c:strCache>
            </c:strRef>
          </c:cat>
          <c:val>
            <c:numRef>
              <c:f>SAHS!$B$29:$B$33</c:f>
              <c:numCache>
                <c:formatCode>General</c:formatCode>
                <c:ptCount val="5"/>
                <c:pt idx="0">
                  <c:v>649</c:v>
                </c:pt>
                <c:pt idx="1">
                  <c:v>865</c:v>
                </c:pt>
                <c:pt idx="2">
                  <c:v>941</c:v>
                </c:pt>
                <c:pt idx="3">
                  <c:v>795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FC-48CE-B904-77917404195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44030327002033"/>
          <c:y val="0.22116325510200946"/>
          <c:w val="0.18224517573612695"/>
          <c:h val="0.559361634033642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43366164090129E-2"/>
          <c:y val="0.2761565622386406"/>
          <c:w val="0.89150325536348374"/>
          <c:h val="0.675938728325104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DHZO!$C$6</c:f>
              <c:strCache>
                <c:ptCount val="1"/>
                <c:pt idx="0">
                  <c:v>rok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9.6436251976903479E-3"/>
                  <c:y val="-2.852799716297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39A-47EF-82AB-E5A3E94CE425}"/>
                </c:ext>
              </c:extLst>
            </c:dLbl>
            <c:dLbl>
              <c:idx val="5"/>
              <c:layout>
                <c:manualLayout>
                  <c:x val="-5.4799816701086562E-3"/>
                  <c:y val="4.7546738069138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9A-47EF-82AB-E5A3E94C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DHZO!$A$7:$A$12</c:f>
              <c:strCache>
                <c:ptCount val="6"/>
                <c:pt idx="0">
                  <c:v>požiar</c:v>
                </c:pt>
                <c:pt idx="1">
                  <c:v>technická pomoc</c:v>
                </c:pt>
                <c:pt idx="2">
                  <c:v>dopravná nehoda</c:v>
                </c:pt>
                <c:pt idx="3">
                  <c:v>nebezpečné látky</c:v>
                </c:pt>
                <c:pt idx="4">
                  <c:v>cvičenie a iné</c:v>
                </c:pt>
                <c:pt idx="5">
                  <c:v>spolu</c:v>
                </c:pt>
              </c:strCache>
            </c:strRef>
          </c:cat>
          <c:val>
            <c:numRef>
              <c:f>DHZO!$C$7:$C$12</c:f>
              <c:numCache>
                <c:formatCode>General</c:formatCode>
                <c:ptCount val="6"/>
                <c:pt idx="0">
                  <c:v>2139</c:v>
                </c:pt>
                <c:pt idx="1">
                  <c:v>330</c:v>
                </c:pt>
                <c:pt idx="2">
                  <c:v>95</c:v>
                </c:pt>
                <c:pt idx="3">
                  <c:v>4</c:v>
                </c:pt>
                <c:pt idx="4">
                  <c:v>573</c:v>
                </c:pt>
                <c:pt idx="5">
                  <c:v>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A-47EF-82AB-E5A3E94CE425}"/>
            </c:ext>
          </c:extLst>
        </c:ser>
        <c:ser>
          <c:idx val="1"/>
          <c:order val="1"/>
          <c:tx>
            <c:strRef>
              <c:f>DHZO!$D$6</c:f>
              <c:strCache>
                <c:ptCount val="1"/>
                <c:pt idx="0">
                  <c:v>rok 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6.9500245539919833E-3"/>
                  <c:y val="-1.8907966576285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254480029945323E-2"/>
                      <c:h val="2.3769329087644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39A-47EF-82AB-E5A3E94C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DHZO!$A$7:$A$12</c:f>
              <c:strCache>
                <c:ptCount val="6"/>
                <c:pt idx="0">
                  <c:v>požiar</c:v>
                </c:pt>
                <c:pt idx="1">
                  <c:v>technická pomoc</c:v>
                </c:pt>
                <c:pt idx="2">
                  <c:v>dopravná nehoda</c:v>
                </c:pt>
                <c:pt idx="3">
                  <c:v>nebezpečné látky</c:v>
                </c:pt>
                <c:pt idx="4">
                  <c:v>cvičenie a iné</c:v>
                </c:pt>
                <c:pt idx="5">
                  <c:v>spolu</c:v>
                </c:pt>
              </c:strCache>
            </c:strRef>
          </c:cat>
          <c:val>
            <c:numRef>
              <c:f>DHZO!$D$7:$D$12</c:f>
              <c:numCache>
                <c:formatCode>General</c:formatCode>
                <c:ptCount val="6"/>
                <c:pt idx="0">
                  <c:v>2014</c:v>
                </c:pt>
                <c:pt idx="1">
                  <c:v>400</c:v>
                </c:pt>
                <c:pt idx="2">
                  <c:v>118</c:v>
                </c:pt>
                <c:pt idx="3">
                  <c:v>14</c:v>
                </c:pt>
                <c:pt idx="4">
                  <c:v>873</c:v>
                </c:pt>
                <c:pt idx="5">
                  <c:v>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A-47EF-82AB-E5A3E94CE425}"/>
            </c:ext>
          </c:extLst>
        </c:ser>
        <c:ser>
          <c:idx val="2"/>
          <c:order val="2"/>
          <c:tx>
            <c:strRef>
              <c:f>DHZO!$E$6</c:f>
              <c:strCache>
                <c:ptCount val="1"/>
                <c:pt idx="0">
                  <c:v>rok 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1.188668451728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9A-47EF-82AB-E5A3E94CE425}"/>
                </c:ext>
              </c:extLst>
            </c:dLbl>
            <c:dLbl>
              <c:idx val="5"/>
              <c:layout>
                <c:manualLayout>
                  <c:x val="-9.5899679226899726E-3"/>
                  <c:y val="-2.377336903456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9A-47EF-82AB-E5A3E94C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DHZO!$A$7:$A$12</c:f>
              <c:strCache>
                <c:ptCount val="6"/>
                <c:pt idx="0">
                  <c:v>požiar</c:v>
                </c:pt>
                <c:pt idx="1">
                  <c:v>technická pomoc</c:v>
                </c:pt>
                <c:pt idx="2">
                  <c:v>dopravná nehoda</c:v>
                </c:pt>
                <c:pt idx="3">
                  <c:v>nebezpečné látky</c:v>
                </c:pt>
                <c:pt idx="4">
                  <c:v>cvičenie a iné</c:v>
                </c:pt>
                <c:pt idx="5">
                  <c:v>spolu</c:v>
                </c:pt>
              </c:strCache>
            </c:strRef>
          </c:cat>
          <c:val>
            <c:numRef>
              <c:f>DHZO!$E$7:$E$12</c:f>
              <c:numCache>
                <c:formatCode>General</c:formatCode>
                <c:ptCount val="6"/>
                <c:pt idx="0">
                  <c:v>2354</c:v>
                </c:pt>
                <c:pt idx="1">
                  <c:v>696</c:v>
                </c:pt>
                <c:pt idx="2">
                  <c:v>118</c:v>
                </c:pt>
                <c:pt idx="3">
                  <c:v>15</c:v>
                </c:pt>
                <c:pt idx="4">
                  <c:v>846</c:v>
                </c:pt>
                <c:pt idx="5">
                  <c:v>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A-47EF-82AB-E5A3E94CE425}"/>
            </c:ext>
          </c:extLst>
        </c:ser>
        <c:ser>
          <c:idx val="3"/>
          <c:order val="3"/>
          <c:tx>
            <c:strRef>
              <c:f>DHZO!$F$6</c:f>
              <c:strCache>
                <c:ptCount val="1"/>
                <c:pt idx="0">
                  <c:v>rok 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029912933015639E-2"/>
                  <c:y val="-2.139603213111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9A-47EF-82AB-E5A3E94CE425}"/>
                </c:ext>
              </c:extLst>
            </c:dLbl>
            <c:dLbl>
              <c:idx val="4"/>
              <c:layout>
                <c:manualLayout>
                  <c:x val="-6.849977087635694E-3"/>
                  <c:y val="-8.7168012821097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9A-47EF-82AB-E5A3E94CE425}"/>
                </c:ext>
              </c:extLst>
            </c:dLbl>
            <c:dLbl>
              <c:idx val="5"/>
              <c:layout>
                <c:manualLayout>
                  <c:x val="-8.2199725051627318E-3"/>
                  <c:y val="-2.377336903456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9A-47EF-82AB-E5A3E94C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DHZO!$A$7:$A$12</c:f>
              <c:strCache>
                <c:ptCount val="6"/>
                <c:pt idx="0">
                  <c:v>požiar</c:v>
                </c:pt>
                <c:pt idx="1">
                  <c:v>technická pomoc</c:v>
                </c:pt>
                <c:pt idx="2">
                  <c:v>dopravná nehoda</c:v>
                </c:pt>
                <c:pt idx="3">
                  <c:v>nebezpečné látky</c:v>
                </c:pt>
                <c:pt idx="4">
                  <c:v>cvičenie a iné</c:v>
                </c:pt>
                <c:pt idx="5">
                  <c:v>spolu</c:v>
                </c:pt>
              </c:strCache>
            </c:strRef>
          </c:cat>
          <c:val>
            <c:numRef>
              <c:f>DHZO!$F$7:$F$12</c:f>
              <c:numCache>
                <c:formatCode>General</c:formatCode>
                <c:ptCount val="6"/>
                <c:pt idx="0">
                  <c:v>2236</c:v>
                </c:pt>
                <c:pt idx="1">
                  <c:v>1267</c:v>
                </c:pt>
                <c:pt idx="2">
                  <c:v>141</c:v>
                </c:pt>
                <c:pt idx="3">
                  <c:v>22</c:v>
                </c:pt>
                <c:pt idx="4">
                  <c:v>1727</c:v>
                </c:pt>
                <c:pt idx="5">
                  <c:v>5393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A-47EF-82AB-E5A3E94CE425}"/>
            </c:ext>
          </c:extLst>
        </c:ser>
        <c:ser>
          <c:idx val="4"/>
          <c:order val="4"/>
          <c:tx>
            <c:strRef>
              <c:f>DHZO!$G$6</c:f>
              <c:strCache>
                <c:ptCount val="1"/>
                <c:pt idx="0">
                  <c:v>rok 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95996334021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9A-47EF-82AB-E5A3E94CE425}"/>
                </c:ext>
              </c:extLst>
            </c:dLbl>
            <c:dLbl>
              <c:idx val="1"/>
              <c:layout>
                <c:manualLayout>
                  <c:x val="8.21997250516283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9A-47EF-82AB-E5A3E94CE425}"/>
                </c:ext>
              </c:extLst>
            </c:dLbl>
            <c:dLbl>
              <c:idx val="2"/>
              <c:layout>
                <c:manualLayout>
                  <c:x val="2.7399908350542778E-3"/>
                  <c:y val="2.377336903456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39A-47EF-82AB-E5A3E94C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DHZO!$A$7:$A$12</c:f>
              <c:strCache>
                <c:ptCount val="6"/>
                <c:pt idx="0">
                  <c:v>požiar</c:v>
                </c:pt>
                <c:pt idx="1">
                  <c:v>technická pomoc</c:v>
                </c:pt>
                <c:pt idx="2">
                  <c:v>dopravná nehoda</c:v>
                </c:pt>
                <c:pt idx="3">
                  <c:v>nebezpečné látky</c:v>
                </c:pt>
                <c:pt idx="4">
                  <c:v>cvičenie a iné</c:v>
                </c:pt>
                <c:pt idx="5">
                  <c:v>spolu</c:v>
                </c:pt>
              </c:strCache>
            </c:strRef>
          </c:cat>
          <c:val>
            <c:numRef>
              <c:f>DHZO!$G$7:$G$12</c:f>
              <c:numCache>
                <c:formatCode>General</c:formatCode>
                <c:ptCount val="6"/>
                <c:pt idx="0">
                  <c:v>1722</c:v>
                </c:pt>
                <c:pt idx="1">
                  <c:v>629</c:v>
                </c:pt>
                <c:pt idx="2">
                  <c:v>143</c:v>
                </c:pt>
                <c:pt idx="3">
                  <c:v>16</c:v>
                </c:pt>
                <c:pt idx="4">
                  <c:v>4295</c:v>
                </c:pt>
                <c:pt idx="5">
                  <c:v>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9A-47EF-82AB-E5A3E94CE4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341888"/>
        <c:axId val="198925056"/>
        <c:axId val="0"/>
      </c:bar3DChart>
      <c:catAx>
        <c:axId val="7434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8925056"/>
        <c:crosses val="autoZero"/>
        <c:auto val="1"/>
        <c:lblAlgn val="ctr"/>
        <c:lblOffset val="100"/>
        <c:noMultiLvlLbl val="0"/>
      </c:catAx>
      <c:valAx>
        <c:axId val="1989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3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4264884191159"/>
          <c:y val="0.31794068335841474"/>
          <c:w val="0.3693672692345199"/>
          <c:h val="6.6403155782113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72834645669292"/>
          <c:y val="6.7076160594352688E-2"/>
          <c:w val="0.87996445756780395"/>
          <c:h val="0.7880412162549597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Hárok1!$D$20</c:f>
              <c:strCache>
                <c:ptCount val="1"/>
                <c:pt idx="0">
                  <c:v>Počet zistených nedostatkov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9577973292120395E-7"/>
                  <c:y val="-4.34806351117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C2-41CF-B406-A26E5D8C63A8}"/>
                </c:ext>
              </c:extLst>
            </c:dLbl>
            <c:dLbl>
              <c:idx val="3"/>
              <c:layout>
                <c:manualLayout>
                  <c:x val="-3.7296039121489351E-3"/>
                  <c:y val="-4.34806351117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C2-41CF-B406-A26E5D8C63A8}"/>
                </c:ext>
              </c:extLst>
            </c:dLbl>
            <c:dLbl>
              <c:idx val="4"/>
              <c:layout>
                <c:manualLayout>
                  <c:x val="0"/>
                  <c:y val="-4.34806351117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C2-41CF-B406-A26E5D8C63A8}"/>
                </c:ext>
              </c:extLst>
            </c:dLbl>
            <c:dLbl>
              <c:idx val="5"/>
              <c:layout>
                <c:manualLayout>
                  <c:x val="0"/>
                  <c:y val="-4.34806351117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C2-41CF-B406-A26E5D8C63A8}"/>
                </c:ext>
              </c:extLst>
            </c:dLbl>
            <c:dLbl>
              <c:idx val="6"/>
              <c:layout>
                <c:manualLayout>
                  <c:x val="-4.9728052161985802E-3"/>
                  <c:y val="-8.696127022341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C2-41CF-B406-A26E5D8C6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Hárok1!$B$21:$B$30</c:f>
              <c:numCache>
                <c:formatCode>General</c:formatCode>
                <c:ptCount val="10"/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Hárok1!$D$21:$D$30</c:f>
              <c:numCache>
                <c:formatCode>General</c:formatCode>
                <c:ptCount val="10"/>
                <c:pt idx="2" formatCode="#,##0">
                  <c:v>16164</c:v>
                </c:pt>
                <c:pt idx="3" formatCode="#,##0">
                  <c:v>25171</c:v>
                </c:pt>
                <c:pt idx="4" formatCode="#,##0">
                  <c:v>41638</c:v>
                </c:pt>
                <c:pt idx="5" formatCode="#,##0">
                  <c:v>37793</c:v>
                </c:pt>
                <c:pt idx="6" formatCode="#,##0">
                  <c:v>44136</c:v>
                </c:pt>
                <c:pt idx="7" formatCode="#,##0">
                  <c:v>49968</c:v>
                </c:pt>
                <c:pt idx="8" formatCode="#,##0">
                  <c:v>61439</c:v>
                </c:pt>
                <c:pt idx="9" formatCode="#,##0">
                  <c:v>57686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C2-41CF-B406-A26E5D8C63A8}"/>
            </c:ext>
          </c:extLst>
        </c:ser>
        <c:ser>
          <c:idx val="0"/>
          <c:order val="1"/>
          <c:tx>
            <c:strRef>
              <c:f>Hárok1!$C$20</c:f>
              <c:strCache>
                <c:ptCount val="1"/>
                <c:pt idx="0">
                  <c:v>Počet vykonaných protipožiarnych kontrol (KPK+TPK+NPK)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0469320240106066E-3"/>
                  <c:y val="-8.652308946798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C2-41CF-B406-A26E5D8C63A8}"/>
                </c:ext>
              </c:extLst>
            </c:dLbl>
            <c:dLbl>
              <c:idx val="3"/>
              <c:layout>
                <c:manualLayout>
                  <c:x val="1.0101776647498993E-2"/>
                  <c:y val="-6.469379080209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C2-41CF-B406-A26E5D8C63A8}"/>
                </c:ext>
              </c:extLst>
            </c:dLbl>
            <c:dLbl>
              <c:idx val="4"/>
              <c:layout>
                <c:manualLayout>
                  <c:x val="8.8665791776029023E-3"/>
                  <c:y val="-2.6464270008723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9C2-41CF-B406-A26E5D8C63A8}"/>
                </c:ext>
              </c:extLst>
            </c:dLbl>
            <c:dLbl>
              <c:idx val="5"/>
              <c:layout>
                <c:manualLayout>
                  <c:x val="1.0950678040245021E-2"/>
                  <c:y val="-2.2426235169689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C2-41CF-B406-A26E5D8C63A8}"/>
                </c:ext>
              </c:extLst>
            </c:dLbl>
            <c:dLbl>
              <c:idx val="6"/>
              <c:layout>
                <c:manualLayout>
                  <c:x val="1.6063429571303637E-2"/>
                  <c:y val="-2.096154546348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9C2-41CF-B406-A26E5D8C63A8}"/>
                </c:ext>
              </c:extLst>
            </c:dLbl>
            <c:dLbl>
              <c:idx val="7"/>
              <c:layout>
                <c:manualLayout>
                  <c:x val="1.0683945756780402E-2"/>
                  <c:y val="-2.096154546348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C2-41CF-B406-A26E5D8C63A8}"/>
                </c:ext>
              </c:extLst>
            </c:dLbl>
            <c:dLbl>
              <c:idx val="8"/>
              <c:layout>
                <c:manualLayout>
                  <c:x val="1.2500328083989527E-2"/>
                  <c:y val="-2.492021932409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9C2-41CF-B406-A26E5D8C63A8}"/>
                </c:ext>
              </c:extLst>
            </c:dLbl>
            <c:dLbl>
              <c:idx val="9"/>
              <c:layout>
                <c:manualLayout>
                  <c:x val="8.3333333333333332E-3"/>
                  <c:y val="-1.938239280762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9C2-41CF-B406-A26E5D8C6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Hárok1!$B$21:$B$30</c:f>
              <c:numCache>
                <c:formatCode>General</c:formatCode>
                <c:ptCount val="10"/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Hárok1!$C$21:$C$30</c:f>
              <c:numCache>
                <c:formatCode>General</c:formatCode>
                <c:ptCount val="10"/>
                <c:pt idx="2" formatCode="#,##0">
                  <c:v>4701</c:v>
                </c:pt>
                <c:pt idx="3" formatCode="#,##0">
                  <c:v>5201</c:v>
                </c:pt>
                <c:pt idx="4" formatCode="#,##0">
                  <c:v>8283</c:v>
                </c:pt>
                <c:pt idx="5" formatCode="#,##0">
                  <c:v>8691</c:v>
                </c:pt>
                <c:pt idx="6" formatCode="#,##0">
                  <c:v>8778</c:v>
                </c:pt>
                <c:pt idx="7" formatCode="#,##0">
                  <c:v>8801</c:v>
                </c:pt>
                <c:pt idx="8" formatCode="#,##0">
                  <c:v>8365</c:v>
                </c:pt>
                <c:pt idx="9" formatCode="#,##0">
                  <c:v>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C2-41CF-B406-A26E5D8C6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shape val="box"/>
        <c:axId val="86909696"/>
        <c:axId val="86911232"/>
        <c:axId val="0"/>
      </c:bar3DChart>
      <c:catAx>
        <c:axId val="869096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sk-SK"/>
          </a:p>
        </c:txPr>
        <c:crossAx val="86911232"/>
        <c:crosses val="autoZero"/>
        <c:auto val="1"/>
        <c:lblAlgn val="ctr"/>
        <c:lblOffset val="100"/>
        <c:noMultiLvlLbl val="0"/>
      </c:catAx>
      <c:valAx>
        <c:axId val="86911232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high"/>
        <c:txPr>
          <a:bodyPr rot="-60000000" vert="horz"/>
          <a:lstStyle/>
          <a:p>
            <a:pPr>
              <a:defRPr/>
            </a:pPr>
            <a:endParaRPr lang="sk-SK"/>
          </a:p>
        </c:txPr>
        <c:crossAx val="86909696"/>
        <c:crosses val="autoZero"/>
        <c:crossBetween val="between"/>
        <c:minorUnit val="2000"/>
      </c:valAx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sk-SK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sk-SK"/>
          </a:p>
        </c:txPr>
      </c:legendEntry>
      <c:layout>
        <c:manualLayout>
          <c:xMode val="edge"/>
          <c:yMode val="edge"/>
          <c:x val="0.21672462817147856"/>
          <c:y val="0.92473265270393101"/>
          <c:w val="0.54760256949152675"/>
          <c:h val="5.0440789218035013E-2"/>
        </c:manualLayout>
      </c:layout>
      <c:overlay val="0"/>
      <c:txPr>
        <a:bodyPr rot="0" vert="horz"/>
        <a:lstStyle/>
        <a:p>
          <a:pPr>
            <a:defRPr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966147114524716E-2"/>
          <c:y val="0.13114624111070072"/>
          <c:w val="0.91403383514884473"/>
          <c:h val="0.78574946967245529"/>
        </c:manualLayout>
      </c:layout>
      <c:bar3DChart>
        <c:barDir val="col"/>
        <c:grouping val="clustered"/>
        <c:varyColors val="0"/>
        <c:ser>
          <c:idx val="5"/>
          <c:order val="0"/>
          <c:tx>
            <c:strRef>
              <c:f>Hárok1!$P$30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28563067487824E-3"/>
                  <c:y val="-1.680406357131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F8-431A-A49E-0CFE0C7FA124}"/>
                </c:ext>
              </c:extLst>
            </c:dLbl>
            <c:dLbl>
              <c:idx val="1"/>
              <c:layout>
                <c:manualLayout>
                  <c:x val="-8.5803374787631927E-3"/>
                  <c:y val="-3.0867590680176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F8-431A-A49E-0CFE0C7FA124}"/>
                </c:ext>
              </c:extLst>
            </c:dLbl>
            <c:dLbl>
              <c:idx val="2"/>
              <c:layout>
                <c:manualLayout>
                  <c:x val="8.615744249350344E-3"/>
                  <c:y val="-1.409940240433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Hárok1!$Q$30:$S$30</c:f>
              <c:numCache>
                <c:formatCode>#,##0</c:formatCode>
                <c:ptCount val="3"/>
                <c:pt idx="0">
                  <c:v>2520</c:v>
                </c:pt>
                <c:pt idx="1">
                  <c:v>13562</c:v>
                </c:pt>
                <c:pt idx="2">
                  <c:v>8146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5F8-431A-A49E-0CFE0C7FA124}"/>
            </c:ext>
          </c:extLst>
        </c:ser>
        <c:ser>
          <c:idx val="4"/>
          <c:order val="1"/>
          <c:tx>
            <c:strRef>
              <c:f>Hárok1!$P$29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53863971830915E-2"/>
                  <c:y val="-5.349490150134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F8-431A-A49E-0CFE0C7FA124}"/>
                </c:ext>
              </c:extLst>
            </c:dLbl>
            <c:dLbl>
              <c:idx val="1"/>
              <c:layout>
                <c:manualLayout>
                  <c:x val="6.1500615006150061E-3"/>
                  <c:y val="-1.125070399951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F8-431A-A49E-0CFE0C7FA124}"/>
                </c:ext>
              </c:extLst>
            </c:dLbl>
            <c:dLbl>
              <c:idx val="2"/>
              <c:layout>
                <c:manualLayout>
                  <c:x val="-1.6267772975765134E-3"/>
                  <c:y val="-6.448262289265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Hárok1!$Q$29:$S$29</c:f>
              <c:numCache>
                <c:formatCode>#,##0</c:formatCode>
                <c:ptCount val="3"/>
                <c:pt idx="0">
                  <c:v>2901</c:v>
                </c:pt>
                <c:pt idx="1">
                  <c:v>13720</c:v>
                </c:pt>
                <c:pt idx="2">
                  <c:v>7889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F5F8-431A-A49E-0CFE0C7FA124}"/>
            </c:ext>
          </c:extLst>
        </c:ser>
        <c:ser>
          <c:idx val="3"/>
          <c:order val="2"/>
          <c:tx>
            <c:strRef>
              <c:f>Hárok1!$P$28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041673382021837E-3"/>
                  <c:y val="-1.4081358126757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5F8-431A-A49E-0CFE0C7FA124}"/>
                </c:ext>
              </c:extLst>
            </c:dLbl>
            <c:dLbl>
              <c:idx val="1"/>
              <c:layout>
                <c:manualLayout>
                  <c:x val="-6.1274028475943616E-3"/>
                  <c:y val="-4.491263710897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5F8-431A-A49E-0CFE0C7FA124}"/>
                </c:ext>
              </c:extLst>
            </c:dLbl>
            <c:dLbl>
              <c:idx val="2"/>
              <c:layout>
                <c:manualLayout>
                  <c:x val="3.6900369003690036E-3"/>
                  <c:y val="-3.093943599866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Hárok1!$Q$28:$S$28</c:f>
              <c:numCache>
                <c:formatCode>#,##0</c:formatCode>
                <c:ptCount val="3"/>
                <c:pt idx="0">
                  <c:v>3350</c:v>
                </c:pt>
                <c:pt idx="1">
                  <c:v>15807</c:v>
                </c:pt>
                <c:pt idx="2">
                  <c:v>8463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F5F8-431A-A49E-0CFE0C7FA124}"/>
            </c:ext>
          </c:extLst>
        </c:ser>
        <c:ser>
          <c:idx val="2"/>
          <c:order val="3"/>
          <c:tx>
            <c:strRef>
              <c:f>Hárok1!$P$27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6382846251612886E-3"/>
                  <c:y val="-4.282413188870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5F8-431A-A49E-0CFE0C7FA124}"/>
                </c:ext>
              </c:extLst>
            </c:dLbl>
            <c:dLbl>
              <c:idx val="1"/>
              <c:layout>
                <c:manualLayout>
                  <c:x val="7.3800738007380072E-3"/>
                  <c:y val="-2.2501407999029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5F8-431A-A49E-0CFE0C7FA124}"/>
                </c:ext>
              </c:extLst>
            </c:dLbl>
            <c:dLbl>
              <c:idx val="2"/>
              <c:layout>
                <c:manualLayout>
                  <c:x val="8.6100861008610082E-3"/>
                  <c:y val="-3.937746399830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Hárok1!$Q$27:$S$27</c:f>
              <c:numCache>
                <c:formatCode>#,##0</c:formatCode>
                <c:ptCount val="3"/>
                <c:pt idx="0">
                  <c:v>3481</c:v>
                </c:pt>
                <c:pt idx="1">
                  <c:v>16292</c:v>
                </c:pt>
                <c:pt idx="2">
                  <c:v>8094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F5F8-431A-A49E-0CFE0C7FA124}"/>
            </c:ext>
          </c:extLst>
        </c:ser>
        <c:ser>
          <c:idx val="1"/>
          <c:order val="4"/>
          <c:tx>
            <c:strRef>
              <c:f>Hárok1!$P$26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772811972828492E-3"/>
                  <c:y val="-1.4027445346193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5F8-431A-A49E-0CFE0C7FA124}"/>
                </c:ext>
              </c:extLst>
            </c:dLbl>
            <c:dLbl>
              <c:idx val="1"/>
              <c:layout>
                <c:manualLayout>
                  <c:x val="1.965752946259294E-2"/>
                  <c:y val="-1.6894064907026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5F8-431A-A49E-0CFE0C7FA124}"/>
                </c:ext>
              </c:extLst>
            </c:dLbl>
            <c:dLbl>
              <c:idx val="2"/>
              <c:layout>
                <c:manualLayout>
                  <c:x val="9.8371810947966952E-3"/>
                  <c:y val="-2.529609669268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Hárok1!$Q$26:$S$26</c:f>
              <c:numCache>
                <c:formatCode>#,##0</c:formatCode>
                <c:ptCount val="3"/>
                <c:pt idx="0">
                  <c:v>3527</c:v>
                </c:pt>
                <c:pt idx="1">
                  <c:v>15083</c:v>
                </c:pt>
                <c:pt idx="2">
                  <c:v>7996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F5F8-431A-A49E-0CFE0C7FA124}"/>
            </c:ext>
          </c:extLst>
        </c:ser>
        <c:ser>
          <c:idx val="0"/>
          <c:order val="5"/>
          <c:tx>
            <c:strRef>
              <c:f>Hárok1!$P$25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990159901599015E-2"/>
                  <c:y val="-3.791553689001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5F8-431A-A49E-0CFE0C7FA124}"/>
                </c:ext>
              </c:extLst>
            </c:dLbl>
            <c:dLbl>
              <c:idx val="1"/>
              <c:layout>
                <c:manualLayout>
                  <c:x val="2.4564849822085816E-2"/>
                  <c:y val="-1.406331384918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5F8-431A-A49E-0CFE0C7FA124}"/>
                </c:ext>
              </c:extLst>
            </c:dLbl>
            <c:dLbl>
              <c:idx val="2"/>
              <c:layout>
                <c:manualLayout>
                  <c:x val="1.7203143734268986E-2"/>
                  <c:y val="-1.967067880356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Hárok1!$Q$25:$S$25</c:f>
              <c:numCache>
                <c:formatCode>#,##0</c:formatCode>
                <c:ptCount val="3"/>
                <c:pt idx="0">
                  <c:v>3139</c:v>
                </c:pt>
                <c:pt idx="1">
                  <c:v>14399</c:v>
                </c:pt>
                <c:pt idx="2">
                  <c:v>8455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7-F5F8-431A-A49E-0CFE0C7FA124}"/>
            </c:ext>
          </c:extLst>
        </c:ser>
        <c:ser>
          <c:idx val="6"/>
          <c:order val="6"/>
          <c:tx>
            <c:strRef>
              <c:f>Hárok1!$P$24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715735484723528E-3"/>
                  <c:y val="-1.67679750161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5F8-431A-A49E-0CFE0C7FA124}"/>
                </c:ext>
              </c:extLst>
            </c:dLbl>
            <c:dLbl>
              <c:idx val="1"/>
              <c:layout>
                <c:manualLayout>
                  <c:x val="1.3590930440234723E-2"/>
                  <c:y val="-4.214601402319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5F8-431A-A49E-0CFE0C7FA124}"/>
                </c:ext>
              </c:extLst>
            </c:dLbl>
            <c:dLbl>
              <c:idx val="2"/>
              <c:layout>
                <c:manualLayout>
                  <c:x val="1.5170275590551079E-2"/>
                  <c:y val="-2.7176375016303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Územné konanie</c:v>
              </c:pt>
              <c:pt idx="1">
                <c:v> Stavebné konanie</c:v>
              </c:pt>
              <c:pt idx="2">
                <c:v> Kolaudačné konanie</c:v>
              </c:pt>
            </c:strLit>
          </c:cat>
          <c:val>
            <c:numRef>
              <c:f>Hárok1!$Q$24:$S$24</c:f>
              <c:numCache>
                <c:formatCode>#,##0</c:formatCode>
                <c:ptCount val="3"/>
                <c:pt idx="0">
                  <c:v>3067</c:v>
                </c:pt>
                <c:pt idx="1">
                  <c:v>12634</c:v>
                </c:pt>
                <c:pt idx="2">
                  <c:v>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5F8-431A-A49E-0CFE0C7FA124}"/>
            </c:ext>
          </c:extLst>
        </c:ser>
        <c:ser>
          <c:idx val="7"/>
          <c:order val="7"/>
          <c:tx>
            <c:strRef>
              <c:f>Hárok1!$P$23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83180235807858E-2"/>
                  <c:y val="-1.1254001484287597E-2"/>
                </c:manualLayout>
              </c:layout>
              <c:tx>
                <c:rich>
                  <a:bodyPr/>
                  <a:lstStyle/>
                  <a:p>
                    <a:fld id="{F9CFB1CE-61D2-4AC7-A188-D8C763227F34}" type="VALUE">
                      <a:rPr lang="en-US" b="1"/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F5F8-431A-A49E-0CFE0C7FA124}"/>
                </c:ext>
              </c:extLst>
            </c:dLbl>
            <c:dLbl>
              <c:idx val="1"/>
              <c:layout>
                <c:manualLayout>
                  <c:x val="3.6870784503056857E-2"/>
                  <c:y val="-1.4067501855359496E-2"/>
                </c:manualLayout>
              </c:layout>
              <c:tx>
                <c:rich>
                  <a:bodyPr/>
                  <a:lstStyle/>
                  <a:p>
                    <a:fld id="{3EBB2E3C-7725-4CF1-80D8-A235618BF3CD}" type="VALUE">
                      <a:rPr lang="en-US" b="1"/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F5F8-431A-A49E-0CFE0C7FA124}"/>
                </c:ext>
              </c:extLst>
            </c:dLbl>
            <c:dLbl>
              <c:idx val="2"/>
              <c:layout>
                <c:manualLayout>
                  <c:x val="3.1109724424454054E-2"/>
                  <c:y val="-2.813500371071951E-3"/>
                </c:manualLayout>
              </c:layout>
              <c:tx>
                <c:rich>
                  <a:bodyPr/>
                  <a:lstStyle/>
                  <a:p>
                    <a:fld id="{740D34A7-A020-45F1-9A13-0D4B3B1B956F}" type="VALUE">
                      <a:rPr lang="en-US" b="1"/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F5F8-431A-A49E-0CFE0C7FA1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Hárok1!$Q$23:$S$23</c:f>
              <c:numCache>
                <c:formatCode>#,##0</c:formatCode>
                <c:ptCount val="3"/>
                <c:pt idx="0">
                  <c:v>3666</c:v>
                </c:pt>
                <c:pt idx="1">
                  <c:v>13518</c:v>
                </c:pt>
                <c:pt idx="2">
                  <c:v>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5F8-431A-A49E-0CFE0C7FA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86867968"/>
        <c:axId val="86869504"/>
        <c:axId val="0"/>
      </c:bar3DChart>
      <c:catAx>
        <c:axId val="868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6869504"/>
        <c:crosses val="autoZero"/>
        <c:auto val="1"/>
        <c:lblAlgn val="ctr"/>
        <c:lblOffset val="100"/>
        <c:noMultiLvlLbl val="0"/>
      </c:catAx>
      <c:valAx>
        <c:axId val="868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68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58234908136486"/>
          <c:y val="4.6772189801281137E-2"/>
          <c:w val="0.44026826334208219"/>
          <c:h val="5.8930130787440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sk-SK" sz="1600" dirty="0"/>
              <a:t>Skladba výjazdov v roku </a:t>
            </a:r>
            <a:r>
              <a:rPr lang="sk-SK" sz="1600" dirty="0" smtClean="0"/>
              <a:t>2019</a:t>
            </a:r>
            <a:endParaRPr lang="en-US" sz="1600" dirty="0"/>
          </a:p>
        </c:rich>
      </c:tx>
      <c:layout>
        <c:manualLayout>
          <c:xMode val="edge"/>
          <c:yMode val="edge"/>
          <c:x val="5.8683289588801408E-4"/>
          <c:y val="0.10573640829239864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70931758530201E-2"/>
          <c:y val="0.48278472006721124"/>
          <c:w val="0.53356102362204727"/>
          <c:h val="0.474660727666305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120300344355378"/>
          <c:y val="0.28030592749102967"/>
          <c:w val="0.23364933138298427"/>
          <c:h val="0.5606441455128028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/>
                </a:solidFill>
                <a:latin typeface="+mn-lt"/>
              </a:defRPr>
            </a:pPr>
            <a:r>
              <a:rPr lang="sk-SK" sz="1400" baseline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Skladba výjazdov v roku 2020</a:t>
            </a:r>
            <a:endParaRPr lang="en-US" sz="1400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3797532638087484E-2"/>
          <c:y val="8.166877030059528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50892914885199"/>
          <c:y val="0.15476991734856607"/>
          <c:w val="0.78299631905352096"/>
          <c:h val="0.7218681852950446"/>
        </c:manualLayout>
      </c:layout>
      <c:pie3DChart>
        <c:varyColors val="1"/>
        <c:ser>
          <c:idx val="0"/>
          <c:order val="0"/>
          <c:tx>
            <c:strRef>
              <c:f>'[Graf v programe Microsoft PowerPoint.xlsx]rok 2016'!$B$29</c:f>
              <c:strCache>
                <c:ptCount val="1"/>
                <c:pt idx="0">
                  <c:v>rok 2020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0C3-4904-9BC3-DD6C3D86C76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0C3-4904-9BC3-DD6C3D86C76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E0C3-4904-9BC3-DD6C3D86C76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E0C3-4904-9BC3-DD6C3D86C765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E0C3-4904-9BC3-DD6C3D86C76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'[Graf v programe Microsoft PowerPoint.xlsx]rok 2016'!$A$30:$A$35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polach</c:v>
                </c:pt>
              </c:strCache>
            </c:strRef>
          </c:cat>
          <c:val>
            <c:numRef>
              <c:f>'[Graf v programe Microsoft PowerPoint.xlsx]rok 2016'!$B$30:$B$35</c:f>
              <c:numCache>
                <c:formatCode>General</c:formatCode>
                <c:ptCount val="6"/>
                <c:pt idx="0">
                  <c:v>8704</c:v>
                </c:pt>
                <c:pt idx="1">
                  <c:v>13911</c:v>
                </c:pt>
                <c:pt idx="2">
                  <c:v>7235</c:v>
                </c:pt>
                <c:pt idx="3">
                  <c:v>3194</c:v>
                </c:pt>
                <c:pt idx="4">
                  <c:v>1217</c:v>
                </c:pt>
                <c:pt idx="5">
                  <c:v>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C3-4904-9BC3-DD6C3D86C7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02681334840335"/>
          <c:y val="0.18633511601132002"/>
          <c:w val="0.15192210909707221"/>
          <c:h val="0.65560371654311445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+mn-lt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r>
              <a:rPr lang="sk-SK" sz="1400" baseline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Skladba výjazdov v roku </a:t>
            </a:r>
            <a:r>
              <a:rPr lang="sk-SK" sz="1400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2021</a:t>
            </a:r>
            <a:endParaRPr lang="en-US" sz="1400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4.3949094439299563E-2"/>
          <c:y val="5.767438269677693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7655285331425"/>
          <c:y val="0.2044329802101936"/>
          <c:w val="0.78872004265589035"/>
          <c:h val="0.73099441761929673"/>
        </c:manualLayout>
      </c:layout>
      <c:pie3DChart>
        <c:varyColors val="1"/>
        <c:ser>
          <c:idx val="0"/>
          <c:order val="0"/>
          <c:tx>
            <c:strRef>
              <c:f>'rok 2016'!$B$29</c:f>
              <c:strCache>
                <c:ptCount val="1"/>
                <c:pt idx="0">
                  <c:v>rok 2021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9C1-4737-8C3C-61B92A2661B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9C1-4737-8C3C-61B92A2661B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9C1-4737-8C3C-61B92A2661BB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79C1-4737-8C3C-61B92A2661BB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79C1-4737-8C3C-61B92A2661B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'rok 2016'!$A$30:$A$35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polach</c:v>
                </c:pt>
              </c:strCache>
            </c:strRef>
          </c:cat>
          <c:val>
            <c:numRef>
              <c:f>'rok 2016'!$B$30:$B$35</c:f>
              <c:numCache>
                <c:formatCode>General</c:formatCode>
                <c:ptCount val="6"/>
                <c:pt idx="0">
                  <c:v>8107</c:v>
                </c:pt>
                <c:pt idx="1">
                  <c:v>11439</c:v>
                </c:pt>
                <c:pt idx="2">
                  <c:v>6951</c:v>
                </c:pt>
                <c:pt idx="3">
                  <c:v>2298</c:v>
                </c:pt>
                <c:pt idx="4">
                  <c:v>1400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C1-4737-8C3C-61B92A2661BB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'rok 2016'!$A$30:$A$35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polach</c:v>
                </c:pt>
              </c:strCache>
            </c:strRef>
          </c:cat>
          <c:val>
            <c:numRef>
              <c:f>'rok 2016'!$C$20:$C$25</c:f>
              <c:numCache>
                <c:formatCode>General</c:formatCode>
                <c:ptCount val="6"/>
                <c:pt idx="0">
                  <c:v>8107</c:v>
                </c:pt>
                <c:pt idx="1">
                  <c:v>11439</c:v>
                </c:pt>
                <c:pt idx="2">
                  <c:v>6951</c:v>
                </c:pt>
                <c:pt idx="3">
                  <c:v>2298</c:v>
                </c:pt>
                <c:pt idx="4">
                  <c:v>1400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C1-4737-8C3C-61B92A2661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39647527642136"/>
          <c:y val="0.15540142921964364"/>
          <c:w val="0.15128941109614413"/>
          <c:h val="0.73293316999827041"/>
        </c:manualLayout>
      </c:layout>
      <c:overlay val="0"/>
      <c:txPr>
        <a:bodyPr/>
        <a:lstStyle/>
        <a:p>
          <a:pPr>
            <a:defRPr sz="1200">
              <a:latin typeface="+mn-lt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22895461757813E-3"/>
          <c:y val="1.7067996029115046E-2"/>
          <c:w val="0.96683654332804425"/>
          <c:h val="0.89744508674663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FF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CA-403A-99F2-40B5560E3638}"/>
              </c:ext>
            </c:extLst>
          </c:dPt>
          <c:dPt>
            <c:idx val="4"/>
            <c:invertIfNegative val="0"/>
            <c:bubble3D val="0"/>
            <c:spPr>
              <a:solidFill>
                <a:srgbClr val="33CC33"/>
              </a:solidFill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CA-403A-99F2-40B5560E363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CA-403A-99F2-40B5560E363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848-40C6-B660-2378441E2D1B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7E8C-432C-ABF0-E28AABA2BF43}"/>
              </c:ext>
            </c:extLst>
          </c:dPt>
          <c:dLbls>
            <c:dLbl>
              <c:idx val="1"/>
              <c:layout>
                <c:manualLayout>
                  <c:x val="1.5074298487252604E-3"/>
                  <c:y val="2.8446660048524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A-403A-99F2-40B5560E3638}"/>
                </c:ext>
              </c:extLst>
            </c:dLbl>
            <c:dLbl>
              <c:idx val="2"/>
              <c:layout>
                <c:manualLayout>
                  <c:x val="1.5074298487252466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C-432C-ABF0-E28AABA2BF43}"/>
                </c:ext>
              </c:extLst>
            </c:dLbl>
            <c:dLbl>
              <c:idx val="3"/>
              <c:layout>
                <c:manualLayout>
                  <c:x val="3.0148596974505209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8C-432C-ABF0-E28AABA2BF43}"/>
                </c:ext>
              </c:extLst>
            </c:dLbl>
            <c:dLbl>
              <c:idx val="4"/>
              <c:layout>
                <c:manualLayout>
                  <c:x val="-4.5222895461757813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CA-403A-99F2-40B5560E3638}"/>
                </c:ext>
              </c:extLst>
            </c:dLbl>
            <c:dLbl>
              <c:idx val="6"/>
              <c:layout>
                <c:manualLayout>
                  <c:x val="-3.014859697450631E-3"/>
                  <c:y val="-2.56019940436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8C-432C-ABF0-E28AABA2BF43}"/>
                </c:ext>
              </c:extLst>
            </c:dLbl>
            <c:dLbl>
              <c:idx val="8"/>
              <c:layout>
                <c:manualLayout>
                  <c:x val="0"/>
                  <c:y val="-2.8446660048525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CA-403A-99F2-40B5560E3638}"/>
                </c:ext>
              </c:extLst>
            </c:dLbl>
            <c:dLbl>
              <c:idx val="9"/>
              <c:layout>
                <c:manualLayout>
                  <c:x val="0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C-432C-ABF0-E28AABA2BF43}"/>
                </c:ext>
              </c:extLst>
            </c:dLbl>
            <c:dLbl>
              <c:idx val="11"/>
              <c:layout>
                <c:manualLayout>
                  <c:x val="0"/>
                  <c:y val="-3.4135992058230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8C-432C-ABF0-E28AABA2BF43}"/>
                </c:ext>
              </c:extLst>
            </c:dLbl>
            <c:dLbl>
              <c:idx val="14"/>
              <c:layout>
                <c:manualLayout>
                  <c:x val="0"/>
                  <c:y val="-2.56019940436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C-432C-ABF0-E28AABA2BF43}"/>
                </c:ext>
              </c:extLst>
            </c:dLbl>
            <c:dLbl>
              <c:idx val="16"/>
              <c:layout>
                <c:manualLayout>
                  <c:x val="-1.1054357856433313E-16"/>
                  <c:y val="-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8C-432C-ABF0-E28AABA2BF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movingAvg"/>
            <c:period val="2"/>
            <c:dispRSqr val="0"/>
            <c:dispEq val="0"/>
          </c:trendline>
          <c:cat>
            <c:numRef>
              <c:f>Hárok1!$A$2:$A$21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Hárok1!$B$2:$B$21</c:f>
              <c:numCache>
                <c:formatCode>General</c:formatCode>
                <c:ptCount val="20"/>
                <c:pt idx="0">
                  <c:v>31461</c:v>
                </c:pt>
                <c:pt idx="1">
                  <c:v>33586</c:v>
                </c:pt>
                <c:pt idx="2">
                  <c:v>28735</c:v>
                </c:pt>
                <c:pt idx="3">
                  <c:v>27955</c:v>
                </c:pt>
                <c:pt idx="4">
                  <c:v>26361</c:v>
                </c:pt>
                <c:pt idx="5">
                  <c:v>32253</c:v>
                </c:pt>
                <c:pt idx="6">
                  <c:v>29767</c:v>
                </c:pt>
                <c:pt idx="7">
                  <c:v>30458</c:v>
                </c:pt>
                <c:pt idx="8" formatCode="#,##0">
                  <c:v>34118</c:v>
                </c:pt>
                <c:pt idx="9" formatCode="#,##0">
                  <c:v>31491</c:v>
                </c:pt>
                <c:pt idx="10" formatCode="#,##0">
                  <c:v>32293</c:v>
                </c:pt>
                <c:pt idx="11" formatCode="#,##0">
                  <c:v>28910</c:v>
                </c:pt>
                <c:pt idx="12">
                  <c:v>29709</c:v>
                </c:pt>
                <c:pt idx="13" formatCode="#,##0">
                  <c:v>32006</c:v>
                </c:pt>
                <c:pt idx="14" formatCode="#,##0">
                  <c:v>29347</c:v>
                </c:pt>
                <c:pt idx="15" formatCode="#,##0">
                  <c:v>33737</c:v>
                </c:pt>
                <c:pt idx="16">
                  <c:v>31346</c:v>
                </c:pt>
                <c:pt idx="17" formatCode="#,##0">
                  <c:v>31993</c:v>
                </c:pt>
                <c:pt idx="18">
                  <c:v>34913</c:v>
                </c:pt>
                <c:pt idx="19" formatCode="#,##0">
                  <c:v>30795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403A-99F2-40B5560E36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787712"/>
        <c:axId val="162817728"/>
      </c:barChart>
      <c:catAx>
        <c:axId val="1647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817728"/>
        <c:crosses val="autoZero"/>
        <c:auto val="1"/>
        <c:lblAlgn val="ctr"/>
        <c:lblOffset val="100"/>
        <c:noMultiLvlLbl val="0"/>
      </c:catAx>
      <c:valAx>
        <c:axId val="16281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787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01027996500439E-2"/>
          <c:y val="0.10748986185679782"/>
          <c:w val="0.91453488156109319"/>
          <c:h val="0.75847607157790975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2.5000000000000001E-2"/>
                  <c:y val="-4.361784244514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F4-470F-9BC8-1AB1785FEB1B}"/>
                </c:ext>
              </c:extLst>
            </c:dLbl>
            <c:dLbl>
              <c:idx val="1"/>
              <c:layout>
                <c:manualLayout>
                  <c:x val="-2.1901684164479442E-2"/>
                  <c:y val="-4.300586179154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F4-470F-9BC8-1AB1785FEB1B}"/>
                </c:ext>
              </c:extLst>
            </c:dLbl>
            <c:dLbl>
              <c:idx val="2"/>
              <c:layout>
                <c:manualLayout>
                  <c:x val="-2.5000000000000001E-2"/>
                  <c:y val="3.8165612139498102E-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rgbClr val="00B05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F4-470F-9BC8-1AB1785FEB1B}"/>
                </c:ext>
              </c:extLst>
            </c:dLbl>
            <c:dLbl>
              <c:idx val="3"/>
              <c:layout>
                <c:manualLayout>
                  <c:x val="-2.9572615923009624E-2"/>
                  <c:y val="-3.863463273862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F4-470F-9BC8-1AB1785FEB1B}"/>
                </c:ext>
              </c:extLst>
            </c:dLbl>
            <c:dLbl>
              <c:idx val="4"/>
              <c:layout>
                <c:manualLayout>
                  <c:x val="-2.5341863517060366E-2"/>
                  <c:y val="-3.482751633307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F4-470F-9BC8-1AB1785FEB1B}"/>
                </c:ext>
              </c:extLst>
            </c:dLbl>
            <c:dLbl>
              <c:idx val="5"/>
              <c:layout>
                <c:manualLayout>
                  <c:x val="-3.0363298337707786E-2"/>
                  <c:y val="-4.21833048414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F4-470F-9BC8-1AB1785FEB1B}"/>
                </c:ext>
              </c:extLst>
            </c:dLbl>
            <c:dLbl>
              <c:idx val="6"/>
              <c:layout>
                <c:manualLayout>
                  <c:x val="-2.5726487314085739E-2"/>
                  <c:y val="-4.6296304246471721E-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F4-470F-9BC8-1AB1785FEB1B}"/>
                </c:ext>
              </c:extLst>
            </c:dLbl>
            <c:dLbl>
              <c:idx val="7"/>
              <c:layout>
                <c:manualLayout>
                  <c:x val="-1.388888888888899E-2"/>
                  <c:y val="-3.5439496986676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aseline="0">
                      <a:solidFill>
                        <a:srgbClr val="FF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F4-470F-9BC8-1AB1785FE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'výjazdy podla KR'!$A$2:$A$9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'výjazdy podla KR'!$B$2:$B$9</c:f>
              <c:numCache>
                <c:formatCode>General</c:formatCode>
                <c:ptCount val="8"/>
                <c:pt idx="0">
                  <c:v>3419</c:v>
                </c:pt>
                <c:pt idx="1">
                  <c:v>3292</c:v>
                </c:pt>
                <c:pt idx="2">
                  <c:v>2711</c:v>
                </c:pt>
                <c:pt idx="3">
                  <c:v>3466</c:v>
                </c:pt>
                <c:pt idx="4">
                  <c:v>3856</c:v>
                </c:pt>
                <c:pt idx="5">
                  <c:v>4516</c:v>
                </c:pt>
                <c:pt idx="6">
                  <c:v>4479</c:v>
                </c:pt>
                <c:pt idx="7">
                  <c:v>5056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2F4-470F-9BC8-1AB1785F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6656"/>
        <c:axId val="145903552"/>
      </c:lineChart>
      <c:catAx>
        <c:axId val="3424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903552"/>
        <c:crosses val="autoZero"/>
        <c:auto val="1"/>
        <c:lblAlgn val="ctr"/>
        <c:lblOffset val="100"/>
        <c:noMultiLvlLbl val="0"/>
      </c:catAx>
      <c:valAx>
        <c:axId val="14590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24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99952569372634"/>
          <c:y val="1.6636167812743834E-2"/>
          <c:w val="0.80391743219597556"/>
          <c:h val="0.8497715312135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'výjazdy podla KR'!$B$20</c:f>
              <c:strCache>
                <c:ptCount val="1"/>
                <c:pt idx="0">
                  <c:v>rok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2407453259563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A3-40C6-85BF-E1DFA81B416D}"/>
                </c:ext>
              </c:extLst>
            </c:dLbl>
            <c:dLbl>
              <c:idx val="1"/>
              <c:layout>
                <c:manualLayout>
                  <c:x val="1.9444444444444393E-2"/>
                  <c:y val="-3.70369286592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A3-40C6-85BF-E1DFA81B416D}"/>
                </c:ext>
              </c:extLst>
            </c:dLbl>
            <c:dLbl>
              <c:idx val="2"/>
              <c:layout>
                <c:manualLayout>
                  <c:x val="1.7917104111986003E-2"/>
                  <c:y val="-1.87972412675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A3-40C6-85BF-E1DFA81B4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'výjazdy podla KR'!$A$21:$A$23</c:f>
              <c:strCache>
                <c:ptCount val="3"/>
                <c:pt idx="0">
                  <c:v>zachránené osoby</c:v>
                </c:pt>
                <c:pt idx="1">
                  <c:v>zranené osoby</c:v>
                </c:pt>
                <c:pt idx="2">
                  <c:v>usmrtené osoby</c:v>
                </c:pt>
              </c:strCache>
            </c:strRef>
          </c:cat>
          <c:val>
            <c:numRef>
              <c:f>'výjazdy podla KR'!$B$21:$B$23</c:f>
              <c:numCache>
                <c:formatCode>#,##0</c:formatCode>
                <c:ptCount val="3"/>
                <c:pt idx="0">
                  <c:v>16540</c:v>
                </c:pt>
                <c:pt idx="1">
                  <c:v>5798</c:v>
                </c:pt>
                <c:pt idx="2" formatCode="General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A3-40C6-85BF-E1DFA81B416D}"/>
            </c:ext>
          </c:extLst>
        </c:ser>
        <c:ser>
          <c:idx val="1"/>
          <c:order val="1"/>
          <c:tx>
            <c:strRef>
              <c:f>'výjazdy podla KR'!$C$20</c:f>
              <c:strCache>
                <c:ptCount val="1"/>
                <c:pt idx="0">
                  <c:v>rok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405511811023624E-2"/>
                  <c:y val="-3.389959078201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A3-40C6-85BF-E1DFA81B416D}"/>
                </c:ext>
              </c:extLst>
            </c:dLbl>
            <c:dLbl>
              <c:idx val="1"/>
              <c:layout>
                <c:manualLayout>
                  <c:x val="1.9515748031496062E-2"/>
                  <c:y val="-3.663288780044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A3-40C6-85BF-E1DFA81B416D}"/>
                </c:ext>
              </c:extLst>
            </c:dLbl>
            <c:dLbl>
              <c:idx val="2"/>
              <c:layout>
                <c:manualLayout>
                  <c:x val="2.2155123789664395E-2"/>
                  <c:y val="-2.258381997340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A3-40C6-85BF-E1DFA81B4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'výjazdy podla KR'!$A$21:$A$23</c:f>
              <c:strCache>
                <c:ptCount val="3"/>
                <c:pt idx="0">
                  <c:v>zachránené osoby</c:v>
                </c:pt>
                <c:pt idx="1">
                  <c:v>zranené osoby</c:v>
                </c:pt>
                <c:pt idx="2">
                  <c:v>usmrtené osoby</c:v>
                </c:pt>
              </c:strCache>
            </c:strRef>
          </c:cat>
          <c:val>
            <c:numRef>
              <c:f>'výjazdy podla KR'!$C$21:$C$23</c:f>
              <c:numCache>
                <c:formatCode>#,##0</c:formatCode>
                <c:ptCount val="3"/>
                <c:pt idx="0">
                  <c:v>13481</c:v>
                </c:pt>
                <c:pt idx="1">
                  <c:v>5851</c:v>
                </c:pt>
                <c:pt idx="2" formatCode="General">
                  <c:v>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A3-40C6-85BF-E1DFA81B4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8192"/>
        <c:axId val="145905280"/>
        <c:axId val="0"/>
      </c:bar3DChart>
      <c:catAx>
        <c:axId val="3424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905280"/>
        <c:crosses val="autoZero"/>
        <c:auto val="1"/>
        <c:lblAlgn val="ctr"/>
        <c:lblOffset val="100"/>
        <c:noMultiLvlLbl val="0"/>
      </c:catAx>
      <c:valAx>
        <c:axId val="1459052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424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79221347331578"/>
          <c:y val="0.42829614056570214"/>
          <c:w val="7.3374453193350828E-2"/>
          <c:h val="0.103386290072074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08466467533433E-2"/>
          <c:y val="0.20497178679075884"/>
          <c:w val="0.87212804996597648"/>
          <c:h val="0.71618172751301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uchránené hodnoty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791090705955053E-2"/>
                  <c:y val="-2.8161100118920704E-3"/>
                </c:manualLayout>
              </c:layout>
              <c:tx>
                <c:rich>
                  <a:bodyPr/>
                  <a:lstStyle/>
                  <a:p>
                    <a:fld id="{65416F17-8B12-4925-84E2-51EE12F62CF5}" type="VALUE">
                      <a:rPr lang="en-US" sz="1200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A5-4728-98AB-5BD4DC4B630A}"/>
                </c:ext>
              </c:extLst>
            </c:dLbl>
            <c:dLbl>
              <c:idx val="1"/>
              <c:layout>
                <c:manualLayout>
                  <c:x val="2.3899086548591297E-2"/>
                  <c:y val="-5.6322200237839334E-3"/>
                </c:manualLayout>
              </c:layout>
              <c:tx>
                <c:rich>
                  <a:bodyPr/>
                  <a:lstStyle/>
                  <a:p>
                    <a:fld id="{9A261852-4C04-4F04-B2F0-E28DC07CB742}" type="VALUE">
                      <a:rPr lang="en-US" sz="1200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A5-4728-98AB-5BD4DC4B630A}"/>
                </c:ext>
              </c:extLst>
            </c:dLbl>
            <c:dLbl>
              <c:idx val="2"/>
              <c:layout>
                <c:manualLayout>
                  <c:x val="1.7318106487293202E-2"/>
                  <c:y val="-2.8161100118919671E-2"/>
                </c:manualLayout>
              </c:layout>
              <c:tx>
                <c:rich>
                  <a:bodyPr/>
                  <a:lstStyle/>
                  <a:p>
                    <a:fld id="{D5A82279-67B3-4FE0-923C-900CA259C797}" type="VALUE">
                      <a:rPr lang="en-US" sz="1200" b="1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A5-4728-98AB-5BD4DC4B630A}"/>
                </c:ext>
              </c:extLst>
            </c:dLbl>
            <c:dLbl>
              <c:idx val="3"/>
              <c:layout>
                <c:manualLayout>
                  <c:x val="2.7897428383745204E-2"/>
                  <c:y val="-2.8161100118919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12-458A-ACA5-269AC58DF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Hárok1!$B$2:$B$5</c:f>
              <c:numCache>
                <c:formatCode>#,##0</c:formatCode>
                <c:ptCount val="4"/>
                <c:pt idx="0">
                  <c:v>182122602</c:v>
                </c:pt>
                <c:pt idx="1">
                  <c:v>170681323</c:v>
                </c:pt>
                <c:pt idx="2">
                  <c:v>233930939</c:v>
                </c:pt>
                <c:pt idx="3">
                  <c:v>210612911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5-4728-98AB-5BD4DC4B63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86555344"/>
        <c:axId val="1386555760"/>
      </c:barChart>
      <c:catAx>
        <c:axId val="138655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6555760"/>
        <c:crosses val="autoZero"/>
        <c:auto val="1"/>
        <c:lblAlgn val="ctr"/>
        <c:lblOffset val="100"/>
        <c:noMultiLvlLbl val="0"/>
      </c:catAx>
      <c:valAx>
        <c:axId val="138655576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86555344"/>
        <c:crosses val="autoZero"/>
        <c:crossBetween val="between"/>
      </c:valAx>
      <c:spPr>
        <a:solidFill>
          <a:schemeClr val="accent1">
            <a:lumMod val="40000"/>
            <a:lumOff val="60000"/>
            <a:alpha val="4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56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0.5234</cdr:x>
      <cdr:y>0.07626</cdr:y>
    </cdr:from>
    <cdr:to>
      <cdr:x>0.94864</cdr:x>
      <cdr:y>0.13714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785947" y="360820"/>
          <a:ext cx="3888395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i="1" u="sng" dirty="0">
              <a:solidFill>
                <a:schemeClr val="tx1"/>
              </a:solidFill>
            </a:rPr>
            <a:t>Celkový počet</a:t>
          </a:r>
          <a:r>
            <a:rPr lang="sk-SK" sz="1600" b="1" i="1" u="sng" baseline="0" dirty="0">
              <a:solidFill>
                <a:schemeClr val="tx1"/>
              </a:solidFill>
            </a:rPr>
            <a:t> výjazdov v roku 2021</a:t>
          </a:r>
          <a:r>
            <a:rPr lang="sk-SK" sz="1600" b="1" i="1" u="sng" baseline="0" dirty="0" smtClean="0">
              <a:solidFill>
                <a:schemeClr val="tx1"/>
              </a:solidFill>
            </a:rPr>
            <a:t>:</a:t>
          </a:r>
          <a:r>
            <a:rPr lang="sk-SK" sz="1600" b="1" i="1" baseline="0" dirty="0" smtClean="0">
              <a:solidFill>
                <a:schemeClr val="tx1"/>
              </a:solidFill>
            </a:rPr>
            <a:t> </a:t>
          </a:r>
          <a:r>
            <a:rPr lang="sk-SK" sz="1600" b="1" i="1" baseline="0" dirty="0" smtClean="0">
              <a:solidFill>
                <a:srgbClr val="FF0000"/>
              </a:solidFill>
            </a:rPr>
            <a:t>30 795</a:t>
          </a:r>
          <a:endParaRPr lang="sk-SK" sz="1600" b="1" i="1" baseline="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0.19954</cdr:x>
      <cdr:y>0.22169</cdr:y>
    </cdr:from>
    <cdr:to>
      <cdr:x>0.28421</cdr:x>
      <cdr:y>0.38044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155030" y="12769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F4A2-204C-4A5A-9F18-D8D88123BF2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2D932-FE6A-411B-BAC3-87250046EE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20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75B9-DCCE-4A5A-8519-72B86056C756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0461B-1A75-4674-B387-055EF5CE14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3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2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60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53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73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007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49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51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43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0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89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4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81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43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87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4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6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F50-5BC6-44E1-82A6-6ACAB32C2C81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6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55171" y="1988840"/>
            <a:ext cx="7632848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práva o činnosti HaZZ     za rok 2021</a:t>
            </a:r>
            <a:endParaRPr lang="sk-SK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Zachránené, zranené a usmrtené osoby pri výjazdoch v rokoch 2020 a 2021</a:t>
            </a: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04725"/>
              </p:ext>
            </p:extLst>
          </p:nvPr>
        </p:nvGraphicFramePr>
        <p:xfrm>
          <a:off x="4767871" y="1775569"/>
          <a:ext cx="3763516" cy="9361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132"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2020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2021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rozdiel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</a:rPr>
                        <a:t>zachránené osoby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baseline="0" dirty="0" smtClean="0">
                          <a:effectLst/>
                        </a:rPr>
                        <a:t>16 540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>
                          <a:effectLst/>
                        </a:rPr>
                        <a:t>13 481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- 3059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3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 smtClean="0">
                          <a:effectLst/>
                        </a:rPr>
                        <a:t>zranené </a:t>
                      </a:r>
                      <a:r>
                        <a:rPr lang="sk-SK" sz="1200" b="1" u="none" strike="noStrike" dirty="0">
                          <a:effectLst/>
                        </a:rPr>
                        <a:t>osoby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5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798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>
                          <a:effectLst/>
                        </a:rPr>
                        <a:t>5 851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+ 53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1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</a:rPr>
                        <a:t>usmrtené osoby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712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>
                          <a:effectLst/>
                        </a:rPr>
                        <a:t>874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+ 162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01496"/>
              </p:ext>
            </p:extLst>
          </p:nvPr>
        </p:nvGraphicFramePr>
        <p:xfrm>
          <a:off x="-396552" y="1412776"/>
          <a:ext cx="9540552" cy="485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0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Uchránené hodnoty na majetku v rokoch 2018 - 2021 </a:t>
            </a:r>
            <a:endParaRPr lang="sk-SK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184879"/>
              </p:ext>
            </p:extLst>
          </p:nvPr>
        </p:nvGraphicFramePr>
        <p:xfrm>
          <a:off x="0" y="980728"/>
          <a:ext cx="9198768" cy="479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8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825022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Príčiny požiarov v roku 2021</a:t>
            </a:r>
            <a:endParaRPr lang="sk-SK" sz="4000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628800"/>
          <a:ext cx="856895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611560" y="134076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5941"/>
              </p:ext>
            </p:extLst>
          </p:nvPr>
        </p:nvGraphicFramePr>
        <p:xfrm>
          <a:off x="251520" y="1013662"/>
          <a:ext cx="9649072" cy="544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59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4000" dirty="0" smtClean="0"/>
              <a:t>Zranené a usmrtené osoby                                  pri požiaroch v rokoch 2011 - 2021</a:t>
            </a:r>
            <a:endParaRPr lang="sk-SK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234823"/>
              </p:ext>
            </p:extLst>
          </p:nvPr>
        </p:nvGraphicFramePr>
        <p:xfrm>
          <a:off x="0" y="1556792"/>
          <a:ext cx="9144000" cy="437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Charakter požiarov v roku 2021</a:t>
            </a:r>
            <a:endParaRPr lang="sk-SK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750142"/>
              </p:ext>
            </p:extLst>
          </p:nvPr>
        </p:nvGraphicFramePr>
        <p:xfrm>
          <a:off x="0" y="980727"/>
          <a:ext cx="9144000" cy="494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6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Požiare v rokoch 2020 a 2021</a:t>
            </a:r>
            <a:endParaRPr lang="sk-SK" sz="4000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72860"/>
              </p:ext>
            </p:extLst>
          </p:nvPr>
        </p:nvGraphicFramePr>
        <p:xfrm>
          <a:off x="179512" y="1210814"/>
          <a:ext cx="3670880" cy="12961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566">
                <a:tc>
                  <a:txBody>
                    <a:bodyPr/>
                    <a:lstStyle/>
                    <a:p>
                      <a:pPr algn="l" fontAlgn="b"/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 smtClean="0">
                          <a:effectLst/>
                        </a:rPr>
                        <a:t>rok 2019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 smtClean="0">
                          <a:effectLst/>
                        </a:rPr>
                        <a:t>rok 2020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rozdiel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budovy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a objekty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2 451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2 581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+ 130</a:t>
                      </a:r>
                      <a:endParaRPr lang="sk-SK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dopravné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prostriedky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000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920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- 80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vonkajšie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prostredie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4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422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3823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- 599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9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iný požiar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831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783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- 48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02976"/>
              </p:ext>
            </p:extLst>
          </p:nvPr>
        </p:nvGraphicFramePr>
        <p:xfrm>
          <a:off x="323528" y="836712"/>
          <a:ext cx="8712968" cy="494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3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363" y="260648"/>
            <a:ext cx="8363272" cy="576064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2021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0363" y="620688"/>
            <a:ext cx="8363272" cy="5505475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>
                <a:latin typeface="+mj-lt"/>
              </a:rPr>
              <a:t/>
            </a:r>
            <a:br>
              <a:rPr lang="sk-SK" sz="1800" b="1" dirty="0" smtClean="0">
                <a:latin typeface="+mj-lt"/>
              </a:rPr>
            </a:br>
            <a:r>
              <a:rPr lang="sk-SK" sz="1800" b="1" dirty="0" smtClean="0">
                <a:latin typeface="+mj-lt"/>
              </a:rPr>
              <a:t>09. októbra 2021 </a:t>
            </a:r>
            <a:r>
              <a:rPr lang="sk-SK" sz="1800" b="1" dirty="0">
                <a:latin typeface="+mj-lt"/>
              </a:rPr>
              <a:t>-  Požiar budovy v asanácii v Bratislave, mestská časť Nové </a:t>
            </a:r>
            <a:r>
              <a:rPr lang="sk-SK" sz="1800" b="1" dirty="0" smtClean="0">
                <a:latin typeface="+mj-lt"/>
              </a:rPr>
              <a:t>Mesto</a:t>
            </a:r>
          </a:p>
          <a:p>
            <a:pPr marL="0" indent="0">
              <a:buNone/>
            </a:pPr>
            <a:r>
              <a:rPr lang="sk-SK" sz="1800" b="1" dirty="0" smtClean="0">
                <a:solidFill>
                  <a:srgbClr val="C00000"/>
                </a:solidFill>
                <a:latin typeface="+mj-lt"/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  <a:latin typeface="+mj-lt"/>
              </a:rPr>
              <a:t>944 515  </a:t>
            </a:r>
            <a:r>
              <a:rPr lang="sk-SK" sz="1800" b="1" u="sng" dirty="0" smtClean="0">
                <a:solidFill>
                  <a:srgbClr val="C00000"/>
                </a:solidFill>
              </a:rPr>
              <a:t>€</a:t>
            </a:r>
            <a:br>
              <a:rPr lang="sk-SK" sz="1800" b="1" u="sng" dirty="0" smtClean="0">
                <a:solidFill>
                  <a:srgbClr val="C00000"/>
                </a:solidFill>
              </a:rPr>
            </a:br>
            <a:r>
              <a:rPr lang="sk-SK" sz="1800" b="1" u="sng" dirty="0" smtClean="0">
                <a:solidFill>
                  <a:srgbClr val="C00000"/>
                </a:solidFill>
              </a:rPr>
              <a:t>príčina: v štádiu zisťovania</a:t>
            </a:r>
            <a:endParaRPr lang="sk-SK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sz="1800" b="1" u="sng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sk-SK" sz="1800" dirty="0"/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 descr="Z:\PTE1\2021 - Foto, video, dokum\27. BA - budove v asanácii\požiar objektu Račianska 72 9.10.2021\DJI_00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7" y="1844824"/>
            <a:ext cx="7992888" cy="4082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 descr="Z:\PTE1\2021 - Foto, video, dokum\27. BA - budove v asanácii\foto Nikon\DSC_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4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04056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2021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5433467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26. </a:t>
            </a:r>
            <a:r>
              <a:rPr lang="sk-SK" sz="1800" b="1" dirty="0"/>
              <a:t>s</a:t>
            </a:r>
            <a:r>
              <a:rPr lang="sk-SK" sz="1800" b="1" dirty="0" smtClean="0"/>
              <a:t>eptembra 2021 – </a:t>
            </a:r>
            <a:r>
              <a:rPr lang="sk-SK" sz="1800" b="1" dirty="0"/>
              <a:t>Požiar skladovej haly v Trebišove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</a:rPr>
              <a:t>927 000 €</a:t>
            </a:r>
          </a:p>
          <a:p>
            <a:pPr marL="0" indent="0">
              <a:buNone/>
            </a:pPr>
            <a:r>
              <a:rPr lang="sk-SK" sz="1800" b="1" u="sng" dirty="0" smtClean="0">
                <a:solidFill>
                  <a:srgbClr val="C00000"/>
                </a:solidFill>
              </a:rPr>
              <a:t>príčina: samovznietenie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" y="5856391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C:\Users\blina3010040\Desktop\tv\0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92687" cy="4155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C:\Users\blina3010040\Desktop\tv\0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2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72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9036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Počet výjazdov HaZZ v roku 2021</a:t>
            </a:r>
            <a:endParaRPr lang="sk-SK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01808"/>
              </p:ext>
            </p:extLst>
          </p:nvPr>
        </p:nvGraphicFramePr>
        <p:xfrm>
          <a:off x="12458" y="1123964"/>
          <a:ext cx="9144000" cy="47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8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 descr="C:\Users\blina3010040\Desktop\tv\1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2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17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32048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2021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27. </a:t>
            </a:r>
            <a:r>
              <a:rPr lang="sk-SK" sz="1800" b="1" dirty="0"/>
              <a:t>m</a:t>
            </a:r>
            <a:r>
              <a:rPr lang="sk-SK" sz="1800" b="1" dirty="0" smtClean="0"/>
              <a:t>arca 2021 – </a:t>
            </a:r>
            <a:r>
              <a:rPr lang="sk-SK" sz="1800" b="1" dirty="0"/>
              <a:t>Požiar predajne záhradnej techniky a uskladneného dreva vo Vranove nad Topľou</a:t>
            </a: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>
                <a:solidFill>
                  <a:srgbClr val="C00000"/>
                </a:solidFill>
              </a:rPr>
              <a:t> </a:t>
            </a:r>
            <a:r>
              <a:rPr lang="sk-SK" sz="1800" b="1" u="sng" dirty="0" smtClean="0">
                <a:solidFill>
                  <a:srgbClr val="C00000"/>
                </a:solidFill>
              </a:rPr>
              <a:t>800 000 €</a:t>
            </a:r>
          </a:p>
          <a:p>
            <a:pPr marL="0" indent="0">
              <a:buNone/>
            </a:pPr>
            <a:r>
              <a:rPr lang="sk-SK" sz="1800" b="1" u="sng" dirty="0">
                <a:solidFill>
                  <a:srgbClr val="C00000"/>
                </a:solidFill>
              </a:rPr>
              <a:t>p</a:t>
            </a:r>
            <a:r>
              <a:rPr lang="sk-SK" sz="1800" b="1" u="sng" dirty="0" smtClean="0">
                <a:solidFill>
                  <a:srgbClr val="C00000"/>
                </a:solidFill>
              </a:rPr>
              <a:t>ríčina vzniku: nezistená</a:t>
            </a:r>
            <a:endParaRPr lang="sk-SK" sz="1800" b="1" u="sng" dirty="0">
              <a:solidFill>
                <a:srgbClr val="C00000"/>
              </a:solidFill>
            </a:endParaRPr>
          </a:p>
          <a:p>
            <a:endParaRPr lang="sk-SK" sz="1800" dirty="0"/>
          </a:p>
        </p:txBody>
      </p:sp>
      <p:pic>
        <p:nvPicPr>
          <p:cNvPr id="8195" name="Picture 3" descr="C:\Users\Krizanova3010124\Desktop\21.6.2018 Raková hal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3227" y="-5716016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761355" cy="393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4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7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61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04056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2021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25. Februára 2021 – </a:t>
            </a:r>
            <a:r>
              <a:rPr lang="sk-SK" sz="1800" b="1" dirty="0"/>
              <a:t>Požiar rozvodne 22 kV v elektrickej transformačnej stanici v </a:t>
            </a:r>
            <a:r>
              <a:rPr lang="sk-SK" sz="1800" b="1" dirty="0" smtClean="0"/>
              <a:t>Snine</a:t>
            </a:r>
          </a:p>
          <a:p>
            <a:pPr marL="0" indent="0">
              <a:buNone/>
            </a:pP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</a:rPr>
              <a:t>692 000 €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C00000"/>
                </a:solidFill>
              </a:rPr>
              <a:t>p</a:t>
            </a:r>
            <a:r>
              <a:rPr lang="sk-SK" sz="1800" b="1" dirty="0" smtClean="0">
                <a:solidFill>
                  <a:srgbClr val="C00000"/>
                </a:solidFill>
              </a:rPr>
              <a:t>ríčina</a:t>
            </a:r>
            <a:r>
              <a:rPr lang="sk-SK" sz="1800" b="1" u="sng" dirty="0" smtClean="0">
                <a:solidFill>
                  <a:srgbClr val="C00000"/>
                </a:solidFill>
              </a:rPr>
              <a:t>: prevádzkovo-technická porucha</a:t>
            </a:r>
            <a:endParaRPr lang="sk-SK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60" y="2036846"/>
            <a:ext cx="5682051" cy="3890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3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62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0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3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04056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2021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15. </a:t>
            </a:r>
            <a:r>
              <a:rPr lang="sk-SK" sz="1800" b="1" dirty="0"/>
              <a:t>j</a:t>
            </a:r>
            <a:r>
              <a:rPr lang="sk-SK" sz="1800" b="1" dirty="0" smtClean="0"/>
              <a:t>úla 2021 – </a:t>
            </a:r>
            <a:r>
              <a:rPr lang="sk-SK" sz="1800" b="1" dirty="0"/>
              <a:t>Požiar sušiarne dreva v Starej Kremničke, okres Žiar nad </a:t>
            </a:r>
            <a:r>
              <a:rPr lang="sk-SK" sz="1800" b="1" dirty="0" smtClean="0"/>
              <a:t>Hronom</a:t>
            </a:r>
          </a:p>
          <a:p>
            <a:pPr marL="0" indent="0">
              <a:buNone/>
            </a:pP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</a:rPr>
              <a:t>631 000 €</a:t>
            </a:r>
            <a:br>
              <a:rPr lang="sk-SK" sz="1800" b="1" u="sng" dirty="0" smtClean="0">
                <a:solidFill>
                  <a:srgbClr val="C00000"/>
                </a:solidFill>
              </a:rPr>
            </a:br>
            <a:r>
              <a:rPr lang="sk-SK" sz="1800" b="1" dirty="0" smtClean="0">
                <a:solidFill>
                  <a:srgbClr val="C00000"/>
                </a:solidFill>
              </a:rPr>
              <a:t>príčina: </a:t>
            </a:r>
            <a:r>
              <a:rPr lang="sk-SK" sz="1800" b="1" u="sng" dirty="0" smtClean="0">
                <a:solidFill>
                  <a:srgbClr val="C00000"/>
                </a:solidFill>
              </a:rPr>
              <a:t>blesk</a:t>
            </a:r>
            <a:endParaRPr lang="sk-SK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Z:\PTE1\2021 - Foto, video, dokum\18. Stará Kremnička - sušiareň\Stara kremnicka viktor foto\DSCN92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076056" cy="408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Z:\PTE1\2021 - Foto, video, dokum\18. Stará Kremnička - sušiareň\Stara kremnicka viktor foto\DSCN9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74" y="1844824"/>
            <a:ext cx="4578626" cy="4082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8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 descr="Z:\PTE1\2021 - Foto, video, dokum\18. Stará Kremnička - sušiareň\foto\IMG_67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2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osobných motorových vozidiel v rokoch 2018 - 2021</a:t>
            </a:r>
            <a:endParaRPr lang="sk-SK" sz="4000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13118"/>
              </p:ext>
            </p:extLst>
          </p:nvPr>
        </p:nvGraphicFramePr>
        <p:xfrm>
          <a:off x="5076056" y="1412776"/>
          <a:ext cx="3744416" cy="14545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85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 smtClean="0">
                          <a:effectLst/>
                        </a:rPr>
                        <a:t>Rok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 </a:t>
                      </a:r>
                      <a:r>
                        <a:rPr lang="sk-SK" sz="1200" b="1" u="none" strike="noStrike" dirty="0">
                          <a:effectLst/>
                        </a:rPr>
                        <a:t>Počet požiarov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 Priame škody (€)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 </a:t>
                      </a:r>
                      <a:r>
                        <a:rPr lang="sk-SK" sz="1200" b="1" u="none" strike="noStrike" dirty="0">
                          <a:effectLst/>
                        </a:rPr>
                        <a:t>Usmrtené osoby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 </a:t>
                      </a:r>
                      <a:r>
                        <a:rPr lang="sk-SK" sz="1200" b="1" u="none" strike="noStrike" dirty="0">
                          <a:effectLst/>
                        </a:rPr>
                        <a:t>Zranené osoby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2018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811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4 226 190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11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2019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679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4 183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225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12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2020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717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4 283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285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3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2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2021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597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701 845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3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13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24059"/>
              </p:ext>
            </p:extLst>
          </p:nvPr>
        </p:nvGraphicFramePr>
        <p:xfrm>
          <a:off x="107504" y="2492896"/>
          <a:ext cx="9036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596055"/>
              </p:ext>
            </p:extLst>
          </p:nvPr>
        </p:nvGraphicFramePr>
        <p:xfrm>
          <a:off x="-198276" y="2636911"/>
          <a:ext cx="9540552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6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Autofit/>
          </a:bodyPr>
          <a:lstStyle/>
          <a:p>
            <a:r>
              <a:rPr lang="sk-SK" sz="3800" dirty="0" smtClean="0"/>
              <a:t>Zranené a usmrtené osoby pri požiaroch osobných motorových vozidiel v rokoch 2018 - 2021</a:t>
            </a:r>
            <a:endParaRPr lang="sk-SK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82913"/>
              </p:ext>
            </p:extLst>
          </p:nvPr>
        </p:nvGraphicFramePr>
        <p:xfrm>
          <a:off x="35969" y="1988840"/>
          <a:ext cx="9144000" cy="40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62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048672"/>
          </a:xfrm>
        </p:spPr>
        <p:txBody>
          <a:bodyPr>
            <a:normAutofit/>
          </a:bodyPr>
          <a:lstStyle/>
          <a:p>
            <a:pPr algn="just"/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Najviac požiarov osobných automobilov </a:t>
            </a: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roku </a:t>
            </a: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2021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vzniklo v okresoch:</a:t>
            </a:r>
          </a:p>
          <a:p>
            <a:pPr lvl="8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Žilina (36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požiarov)</a:t>
            </a:r>
          </a:p>
          <a:p>
            <a:pPr lvl="8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Nitra (22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požiarov)</a:t>
            </a:r>
          </a:p>
          <a:p>
            <a:pPr lvl="8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Galanta (21 požiarov)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sk-SK" sz="3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8" indent="-457200" algn="just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32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% požiarov osobných automobilov </a:t>
            </a: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vzniklo </a:t>
            </a:r>
            <a:b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 dôsledku iných prevádzkovo-technických porúch.</a:t>
            </a:r>
          </a:p>
          <a:p>
            <a:pPr marL="457200" lvl="8" indent="-457200" algn="just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19 % požiarov osobných automobilov vzniklo úmyselným zapálením neznámou osobou.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 lvl="8"/>
            <a:endParaRPr lang="sk-SK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Vývoj zásahovej činnosti HaZZ               v rokoch 2020 a 2021</a:t>
            </a: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44065"/>
              </p:ext>
            </p:extLst>
          </p:nvPr>
        </p:nvGraphicFramePr>
        <p:xfrm>
          <a:off x="323528" y="1412776"/>
          <a:ext cx="4104457" cy="20106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9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65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2020</a:t>
                      </a:r>
                      <a:endParaRPr lang="sk-SK" sz="1400" b="1" i="0" u="sng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2021</a:t>
                      </a:r>
                      <a:endParaRPr lang="sk-SK" sz="1400" b="1" i="0" u="sng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sng" strike="noStrike" dirty="0">
                          <a:effectLst/>
                        </a:rPr>
                        <a:t>rozdiel</a:t>
                      </a:r>
                      <a:endParaRPr lang="sk-SK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požiar</a:t>
                      </a:r>
                      <a:endParaRPr lang="sk-SK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8 704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- 597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 smtClean="0">
                          <a:effectLst/>
                        </a:rPr>
                        <a:t>technický</a:t>
                      </a:r>
                      <a:r>
                        <a:rPr lang="sk-SK" sz="1200" kern="1200" baseline="0" dirty="0" smtClean="0">
                          <a:effectLst/>
                        </a:rPr>
                        <a:t> zásah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13 911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- 2472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dopravná nehoda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7 235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- 284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 smtClean="0">
                          <a:effectLst/>
                        </a:rPr>
                        <a:t>nebezpečná</a:t>
                      </a:r>
                      <a:r>
                        <a:rPr lang="sk-SK" sz="1200" kern="1200" baseline="0" dirty="0" smtClean="0">
                          <a:effectLst/>
                        </a:rPr>
                        <a:t> látka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3 194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- 896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1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cvičenie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1 217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sk-SK" sz="1100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k-SK" sz="11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183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 smtClean="0">
                          <a:effectLst/>
                        </a:rPr>
                        <a:t>planý</a:t>
                      </a:r>
                      <a:r>
                        <a:rPr lang="sk-SK" sz="1200" kern="1200" baseline="0" dirty="0" smtClean="0">
                          <a:effectLst/>
                        </a:rPr>
                        <a:t> poplach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>
                          <a:effectLst/>
                        </a:rPr>
                        <a:t>652</a:t>
                      </a:r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- 52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sng" strike="noStrike" dirty="0">
                          <a:effectLst/>
                        </a:rPr>
                        <a:t>spolu</a:t>
                      </a:r>
                      <a:endParaRPr lang="sk-SK" sz="1200" b="1" i="0" u="sng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sng" strike="noStrike" dirty="0" smtClean="0">
                          <a:effectLst/>
                        </a:rPr>
                        <a:t>34 913</a:t>
                      </a:r>
                      <a:endParaRPr lang="sk-SK" sz="12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sng" strike="noStrike" dirty="0" smtClean="0">
                          <a:effectLst/>
                        </a:rPr>
                        <a:t>30795</a:t>
                      </a:r>
                      <a:endParaRPr lang="sk-SK" sz="11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- 4118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801289"/>
              </p:ext>
            </p:extLst>
          </p:nvPr>
        </p:nvGraphicFramePr>
        <p:xfrm>
          <a:off x="-108520" y="1628800"/>
          <a:ext cx="97210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4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Počet zranených a usmrtených detí     pri požiaroch v rokoch 2011 - 2021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633133"/>
              </p:ext>
            </p:extLst>
          </p:nvPr>
        </p:nvGraphicFramePr>
        <p:xfrm>
          <a:off x="0" y="1556791"/>
          <a:ext cx="9144000" cy="437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7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064" y="116632"/>
            <a:ext cx="8229600" cy="1143000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bytov a rodinných domov             v rokoch 2019 - 2021</a:t>
            </a:r>
            <a:endParaRPr lang="sk-SK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820354"/>
              </p:ext>
            </p:extLst>
          </p:nvPr>
        </p:nvGraphicFramePr>
        <p:xfrm>
          <a:off x="-325901" y="3501008"/>
          <a:ext cx="9038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67897"/>
              </p:ext>
            </p:extLst>
          </p:nvPr>
        </p:nvGraphicFramePr>
        <p:xfrm>
          <a:off x="4431711" y="1556792"/>
          <a:ext cx="4608513" cy="2436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3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Rok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Priestor vzniku požiaru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Počet požiarov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Priame škody (€)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Usmrtené osoby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Zranené osoby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Byty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4 955 890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Rodinné domy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5 212 505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9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1412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10 168 395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28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162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2020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Byty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1 837 695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Rodinné domy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1027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5 729 490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9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1507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7 567 185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24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148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8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2021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Byty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+mn-lt"/>
                        </a:rPr>
                        <a:t>432</a:t>
                      </a:r>
                      <a:endParaRPr lang="sk-SK" sz="12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2 005 810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7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46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08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Rodinné domy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+mn-lt"/>
                        </a:rPr>
                        <a:t>1102</a:t>
                      </a:r>
                      <a:endParaRPr lang="sk-SK" sz="12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8 109 985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27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61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1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n-lt"/>
                        </a:rPr>
                        <a:t>1853</a:t>
                      </a:r>
                      <a:endParaRPr lang="sk-SK" sz="1200" b="1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10 115 795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34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107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732659"/>
              </p:ext>
            </p:extLst>
          </p:nvPr>
        </p:nvGraphicFramePr>
        <p:xfrm>
          <a:off x="-540568" y="3356992"/>
          <a:ext cx="9684568" cy="257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12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638" y="116632"/>
            <a:ext cx="9199276" cy="936104"/>
          </a:xfrm>
        </p:spPr>
        <p:txBody>
          <a:bodyPr>
            <a:noAutofit/>
          </a:bodyPr>
          <a:lstStyle/>
          <a:p>
            <a:r>
              <a:rPr lang="sk-SK" sz="3500" dirty="0" smtClean="0"/>
              <a:t/>
            </a:r>
            <a:br>
              <a:rPr lang="sk-SK" sz="3500" dirty="0" smtClean="0"/>
            </a:br>
            <a:r>
              <a:rPr lang="sk-SK" sz="3600" dirty="0" smtClean="0"/>
              <a:t>Zranené a usmrtené osoby pri požiaroch bytových a rodinných domov v rokoch </a:t>
            </a:r>
            <a:br>
              <a:rPr lang="sk-SK" sz="3600" dirty="0" smtClean="0"/>
            </a:br>
            <a:r>
              <a:rPr lang="sk-SK" sz="3600" dirty="0" smtClean="0"/>
              <a:t>2019 - 20</a:t>
            </a:r>
            <a:r>
              <a:rPr lang="sk-SK" sz="3500" dirty="0" smtClean="0"/>
              <a:t>21</a:t>
            </a:r>
            <a:endParaRPr lang="sk-SK" sz="3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997390"/>
              </p:ext>
            </p:extLst>
          </p:nvPr>
        </p:nvGraphicFramePr>
        <p:xfrm>
          <a:off x="-495300" y="1628801"/>
          <a:ext cx="9666938" cy="429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69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Počet volaní na LTV 150 v roku 2021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164"/>
              </p:ext>
            </p:extLst>
          </p:nvPr>
        </p:nvGraphicFramePr>
        <p:xfrm>
          <a:off x="0" y="980728"/>
          <a:ext cx="9144000" cy="492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2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Výjazdová činnosť SAHS v roku 2021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929975"/>
              </p:ext>
            </p:extLst>
          </p:nvPr>
        </p:nvGraphicFramePr>
        <p:xfrm>
          <a:off x="0" y="836712"/>
          <a:ext cx="9144000" cy="509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380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Výjazdová činnosť SAHS v roku 2021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715187872"/>
              </p:ext>
            </p:extLst>
          </p:nvPr>
        </p:nvGraphicFramePr>
        <p:xfrm>
          <a:off x="-13252" y="836712"/>
          <a:ext cx="9157252" cy="509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382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k-SK" dirty="0"/>
              <a:t>Výjazdová činnosť DHZO v rokoch </a:t>
            </a:r>
            <a:br>
              <a:rPr lang="sk-SK" dirty="0"/>
            </a:br>
            <a:r>
              <a:rPr lang="sk-SK" dirty="0"/>
              <a:t>2017 - 2021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15616" y="1600201"/>
            <a:ext cx="7571184" cy="455139"/>
          </a:xfrm>
        </p:spPr>
        <p:txBody>
          <a:bodyPr>
            <a:normAutofit fontScale="70000" lnSpcReduction="20000"/>
          </a:bodyPr>
          <a:lstStyle/>
          <a:p>
            <a:r>
              <a:rPr lang="sk-SK" sz="2000" dirty="0" smtClean="0"/>
              <a:t>DHZO vykonali v roku </a:t>
            </a:r>
            <a:r>
              <a:rPr lang="sk-SK" sz="2000" dirty="0" smtClean="0"/>
              <a:t>2021 celkom </a:t>
            </a:r>
            <a:r>
              <a:rPr lang="sk-SK" sz="2000" b="1" dirty="0" smtClean="0"/>
              <a:t>6 </a:t>
            </a:r>
            <a:r>
              <a:rPr lang="sk-SK" sz="2000" b="1" dirty="0" smtClean="0"/>
              <a:t>805 výjazdov </a:t>
            </a:r>
            <a:r>
              <a:rPr lang="sk-SK" sz="2000" dirty="0" smtClean="0"/>
              <a:t>(z </a:t>
            </a:r>
            <a:r>
              <a:rPr lang="sk-SK" sz="2000" dirty="0" smtClean="0"/>
              <a:t>toho </a:t>
            </a:r>
            <a:r>
              <a:rPr lang="sk-SK" sz="2000" b="1" dirty="0" smtClean="0"/>
              <a:t>2 283 </a:t>
            </a:r>
            <a:r>
              <a:rPr lang="sk-SK" sz="2000" dirty="0" smtClean="0"/>
              <a:t>výjazdov uskutočnili</a:t>
            </a:r>
            <a:br>
              <a:rPr lang="sk-SK" sz="2000" dirty="0" smtClean="0"/>
            </a:br>
            <a:r>
              <a:rPr lang="sk-SK" sz="2000" dirty="0" smtClean="0"/>
              <a:t> v súčinnosti s HaZZ).</a:t>
            </a:r>
            <a:endParaRPr lang="sk-SK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962800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Zástupný objekt pre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44638"/>
              </p:ext>
            </p:extLst>
          </p:nvPr>
        </p:nvGraphicFramePr>
        <p:xfrm>
          <a:off x="-36512" y="548680"/>
          <a:ext cx="9198097" cy="541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0875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Obnova hasičskej techniky, výzbroje a výstroje príslušníkov HaZZ v roku 2021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2412" y="1988840"/>
            <a:ext cx="8363272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sk-SK" dirty="0" smtClean="0"/>
              <a:t>V </a:t>
            </a:r>
            <a:r>
              <a:rPr lang="sk-SK" dirty="0"/>
              <a:t>rámci obnovy hasičskej techniky, výzbroje a výstroje hasičov došlo </a:t>
            </a:r>
            <a:r>
              <a:rPr lang="sk-SK" dirty="0" smtClean="0"/>
              <a:t>v roku 2021 k </a:t>
            </a:r>
            <a:r>
              <a:rPr lang="sk-SK" dirty="0"/>
              <a:t>uzatvoreniu niekoľkých kúpnych </a:t>
            </a:r>
            <a:r>
              <a:rPr lang="sk-SK" dirty="0" smtClean="0"/>
              <a:t>zmlúv, prostredníctvom </a:t>
            </a:r>
            <a:r>
              <a:rPr lang="sk-SK" dirty="0"/>
              <a:t>ktorých bola zakúpená potrebná výbava pre príslušníkov HaZZ.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7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Obnova hasičskej techniky, výzbroje a výstroje príslušníkov HaZZ v roku 2021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370613"/>
          </a:xfrm>
        </p:spPr>
        <p:txBody>
          <a:bodyPr>
            <a:normAutofit fontScale="25000" lnSpcReduction="20000"/>
          </a:bodyPr>
          <a:lstStyle/>
          <a:p>
            <a:r>
              <a:rPr lang="sk-SK" sz="8000" b="1" dirty="0" smtClean="0"/>
              <a:t>Zásahové rukavice</a:t>
            </a:r>
            <a:r>
              <a:rPr lang="sk-SK" sz="8000" dirty="0" smtClean="0"/>
              <a:t> - 12 000 párov</a:t>
            </a:r>
            <a:endParaRPr lang="sk-SK" sz="8000" dirty="0"/>
          </a:p>
          <a:p>
            <a:r>
              <a:rPr lang="sk-SK" sz="8000" b="1" dirty="0" smtClean="0"/>
              <a:t>Zásahový odev </a:t>
            </a:r>
            <a:r>
              <a:rPr lang="sk-SK" sz="8000" b="1" dirty="0"/>
              <a:t>typ </a:t>
            </a:r>
            <a:r>
              <a:rPr lang="sk-SK" sz="8000" b="1" dirty="0" smtClean="0"/>
              <a:t>ťažký </a:t>
            </a:r>
            <a:r>
              <a:rPr lang="sk-SK" sz="8000" dirty="0" smtClean="0"/>
              <a:t>-</a:t>
            </a:r>
            <a:r>
              <a:rPr lang="sk-SK" sz="8000" b="1" dirty="0" smtClean="0"/>
              <a:t> </a:t>
            </a:r>
            <a:r>
              <a:rPr lang="sk-SK" sz="8000" dirty="0" smtClean="0"/>
              <a:t>4 000 ks</a:t>
            </a:r>
            <a:endParaRPr lang="sk-SK" sz="8000" dirty="0"/>
          </a:p>
          <a:p>
            <a:r>
              <a:rPr lang="sk-SK" sz="8000" b="1" dirty="0"/>
              <a:t>VK CAS - T815-7 </a:t>
            </a:r>
            <a:r>
              <a:rPr lang="sk-SK" sz="8000" b="1" dirty="0" smtClean="0"/>
              <a:t>10x10</a:t>
            </a:r>
            <a:r>
              <a:rPr lang="sk-SK" sz="8000" dirty="0"/>
              <a:t> </a:t>
            </a:r>
            <a:r>
              <a:rPr lang="sk-SK" sz="8000" dirty="0" smtClean="0"/>
              <a:t>– 3 ks</a:t>
            </a:r>
            <a:endParaRPr lang="sk-SK" sz="8000" dirty="0"/>
          </a:p>
          <a:p>
            <a:r>
              <a:rPr lang="sk-SK" sz="8000" b="1" dirty="0" smtClean="0"/>
              <a:t>Dezinfekčné </a:t>
            </a:r>
            <a:r>
              <a:rPr lang="sk-SK" sz="8000" b="1" dirty="0"/>
              <a:t>prostriedky</a:t>
            </a:r>
            <a:r>
              <a:rPr lang="sk-SK" sz="8000" dirty="0"/>
              <a:t>	 	 </a:t>
            </a:r>
          </a:p>
          <a:p>
            <a:r>
              <a:rPr lang="sk-SK" sz="8000" b="1" dirty="0"/>
              <a:t>Respirátor </a:t>
            </a:r>
            <a:r>
              <a:rPr lang="sk-SK" sz="8000" b="1" dirty="0" smtClean="0"/>
              <a:t>FFP3</a:t>
            </a:r>
            <a:r>
              <a:rPr lang="sk-SK" sz="8000" dirty="0" smtClean="0"/>
              <a:t> - 154 080 ks</a:t>
            </a:r>
            <a:endParaRPr lang="sk-SK" sz="8000" dirty="0"/>
          </a:p>
          <a:p>
            <a:r>
              <a:rPr lang="sk-SK" sz="8000" b="1" dirty="0"/>
              <a:t>Systém priestorovej dezinfekcie + dezinfekčné </a:t>
            </a:r>
            <a:r>
              <a:rPr lang="sk-SK" sz="8000" b="1" dirty="0" smtClean="0"/>
              <a:t>prostriedky</a:t>
            </a:r>
            <a:r>
              <a:rPr lang="sk-SK" sz="8000" dirty="0" smtClean="0"/>
              <a:t> – 15 ks</a:t>
            </a:r>
            <a:endParaRPr lang="sk-SK" sz="8000" dirty="0"/>
          </a:p>
          <a:p>
            <a:r>
              <a:rPr lang="sk-SK" sz="8000" b="1" dirty="0"/>
              <a:t>Automat. </a:t>
            </a:r>
            <a:r>
              <a:rPr lang="sk-SK" sz="8000" b="1" dirty="0" err="1"/>
              <a:t>ext</a:t>
            </a:r>
            <a:r>
              <a:rPr lang="sk-SK" sz="8000" b="1" dirty="0"/>
              <a:t>. </a:t>
            </a:r>
            <a:r>
              <a:rPr lang="sk-SK" sz="8000" b="1" dirty="0" err="1"/>
              <a:t>defibrilátor</a:t>
            </a:r>
            <a:r>
              <a:rPr lang="sk-SK" sz="8000" b="1" dirty="0"/>
              <a:t> </a:t>
            </a:r>
            <a:r>
              <a:rPr lang="sk-SK" sz="8000" b="1" dirty="0" smtClean="0"/>
              <a:t>AED</a:t>
            </a:r>
            <a:r>
              <a:rPr lang="sk-SK" sz="8000" dirty="0" smtClean="0"/>
              <a:t> – 81 ks</a:t>
            </a:r>
            <a:endParaRPr lang="sk-SK" sz="8000" dirty="0"/>
          </a:p>
          <a:p>
            <a:r>
              <a:rPr lang="sk-SK" sz="8000" b="1" dirty="0" err="1"/>
              <a:t>Celotvárová</a:t>
            </a:r>
            <a:r>
              <a:rPr lang="sk-SK" sz="8000" b="1" dirty="0"/>
              <a:t> panoramatická </a:t>
            </a:r>
            <a:r>
              <a:rPr lang="sk-SK" sz="8000" b="1" dirty="0" smtClean="0"/>
              <a:t>maska</a:t>
            </a:r>
            <a:r>
              <a:rPr lang="sk-SK" sz="8000" dirty="0" smtClean="0"/>
              <a:t> – 100 ks</a:t>
            </a:r>
            <a:endParaRPr lang="sk-SK" sz="8000" dirty="0"/>
          </a:p>
          <a:p>
            <a:r>
              <a:rPr lang="sk-SK" sz="8000" b="1" dirty="0"/>
              <a:t>Filter P3 k </a:t>
            </a:r>
            <a:r>
              <a:rPr lang="sk-SK" sz="8000" b="1" dirty="0" err="1"/>
              <a:t>celotvárovým</a:t>
            </a:r>
            <a:r>
              <a:rPr lang="sk-SK" sz="8000" b="1" dirty="0"/>
              <a:t> </a:t>
            </a:r>
            <a:r>
              <a:rPr lang="sk-SK" sz="8000" b="1" dirty="0" err="1" smtClean="0"/>
              <a:t>panoram.maskám</a:t>
            </a:r>
            <a:r>
              <a:rPr lang="sk-SK" sz="8000" dirty="0"/>
              <a:t> </a:t>
            </a:r>
            <a:r>
              <a:rPr lang="sk-SK" sz="8000" dirty="0" smtClean="0"/>
              <a:t>- 18 720 ks</a:t>
            </a:r>
            <a:endParaRPr lang="sk-SK" sz="8000" dirty="0"/>
          </a:p>
          <a:p>
            <a:r>
              <a:rPr lang="sk-SK" sz="8000" b="1" dirty="0"/>
              <a:t>Protichemický ochranný </a:t>
            </a:r>
            <a:r>
              <a:rPr lang="sk-SK" sz="8000" b="1" dirty="0" smtClean="0"/>
              <a:t>oblek</a:t>
            </a:r>
            <a:r>
              <a:rPr lang="sk-SK" sz="8000" dirty="0" smtClean="0"/>
              <a:t> – 40 ks</a:t>
            </a:r>
            <a:endParaRPr lang="sk-SK" sz="8000" dirty="0"/>
          </a:p>
          <a:p>
            <a:r>
              <a:rPr lang="sk-SK" sz="8000" b="1" dirty="0" smtClean="0"/>
              <a:t>Penidlo </a:t>
            </a:r>
            <a:r>
              <a:rPr lang="sk-SK" sz="8000" dirty="0" smtClean="0"/>
              <a:t>- 123 000 l</a:t>
            </a:r>
            <a:endParaRPr lang="sk-SK" sz="8000" dirty="0"/>
          </a:p>
          <a:p>
            <a:r>
              <a:rPr lang="sk-SK" sz="8000" b="1" dirty="0" smtClean="0"/>
              <a:t>Špirálový </a:t>
            </a:r>
            <a:r>
              <a:rPr lang="sk-SK" sz="8000" b="1" dirty="0"/>
              <a:t>vertikálny rukáv </a:t>
            </a:r>
            <a:r>
              <a:rPr lang="sk-SK" sz="8000" b="1" dirty="0" smtClean="0"/>
              <a:t>na evakuáciu osôb </a:t>
            </a:r>
            <a:r>
              <a:rPr lang="sk-SK" sz="8000" dirty="0" smtClean="0"/>
              <a:t>– 7 ks</a:t>
            </a:r>
            <a:endParaRPr lang="sk-SK" sz="8000" dirty="0"/>
          </a:p>
          <a:p>
            <a:r>
              <a:rPr lang="sk-SK" sz="8000" b="1" dirty="0" smtClean="0"/>
              <a:t>Lezecký </a:t>
            </a:r>
            <a:r>
              <a:rPr lang="sk-SK" sz="8000" b="1" dirty="0"/>
              <a:t>materiál</a:t>
            </a:r>
            <a:r>
              <a:rPr lang="sk-SK" sz="8000" dirty="0"/>
              <a:t>	 	 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16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k-SK" dirty="0"/>
              <a:t>Obnova hasičskej techniky, výzbroje a výstroje príslušníkov HaZZ v roku 2021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02661"/>
          </a:xfrm>
        </p:spPr>
        <p:txBody>
          <a:bodyPr>
            <a:normAutofit fontScale="92500" lnSpcReduction="10000"/>
          </a:bodyPr>
          <a:lstStyle/>
          <a:p>
            <a:r>
              <a:rPr lang="sk-SK" sz="2600" b="1" dirty="0" smtClean="0"/>
              <a:t>Technické zhodnotenie hasič. plavidla	</a:t>
            </a:r>
            <a:r>
              <a:rPr lang="sk-SK" sz="2600" dirty="0" smtClean="0"/>
              <a:t> 	 </a:t>
            </a:r>
          </a:p>
          <a:p>
            <a:r>
              <a:rPr lang="sk-SK" sz="2600" b="1" dirty="0" smtClean="0"/>
              <a:t>Požiarna </a:t>
            </a:r>
            <a:r>
              <a:rPr lang="sk-SK" sz="2600" b="1" dirty="0"/>
              <a:t>zásahová hadica C </a:t>
            </a:r>
            <a:r>
              <a:rPr lang="sk-SK" sz="2600" b="1" dirty="0" smtClean="0"/>
              <a:t>52</a:t>
            </a:r>
            <a:r>
              <a:rPr lang="sk-SK" sz="2600" dirty="0"/>
              <a:t> </a:t>
            </a:r>
            <a:r>
              <a:rPr lang="sk-SK" sz="2600" dirty="0" smtClean="0"/>
              <a:t>- 1 000 ks</a:t>
            </a:r>
            <a:endParaRPr lang="sk-SK" sz="2600" dirty="0"/>
          </a:p>
          <a:p>
            <a:r>
              <a:rPr lang="sk-SK" sz="2600" b="1" dirty="0" smtClean="0"/>
              <a:t>Požiarna zásahová hadica D 25</a:t>
            </a:r>
            <a:r>
              <a:rPr lang="sk-SK" sz="2600" dirty="0"/>
              <a:t> </a:t>
            </a:r>
            <a:r>
              <a:rPr lang="sk-SK" sz="2600" dirty="0" smtClean="0"/>
              <a:t>- 1 000 ks</a:t>
            </a:r>
          </a:p>
          <a:p>
            <a:r>
              <a:rPr lang="sk-SK" sz="2600" b="1" dirty="0" smtClean="0"/>
              <a:t>Ťahač </a:t>
            </a:r>
            <a:r>
              <a:rPr lang="sk-SK" sz="2600" b="1" dirty="0"/>
              <a:t>návesov s </a:t>
            </a:r>
            <a:r>
              <a:rPr lang="sk-SK" sz="2600" b="1" dirty="0" smtClean="0"/>
              <a:t>usporiadaním </a:t>
            </a:r>
            <a:r>
              <a:rPr lang="sk-SK" sz="2600" b="1" dirty="0"/>
              <a:t>náprav </a:t>
            </a:r>
            <a:r>
              <a:rPr lang="sk-SK" sz="2600" b="1" dirty="0" smtClean="0"/>
              <a:t>6x4 </a:t>
            </a:r>
            <a:r>
              <a:rPr lang="sk-SK" sz="2600" dirty="0" smtClean="0"/>
              <a:t>– 3</a:t>
            </a:r>
            <a:r>
              <a:rPr lang="sk-SK" sz="2600" dirty="0"/>
              <a:t> </a:t>
            </a:r>
            <a:r>
              <a:rPr lang="sk-SK" sz="2600" dirty="0" smtClean="0"/>
              <a:t>ks</a:t>
            </a:r>
            <a:endParaRPr lang="sk-SK" sz="2600" dirty="0"/>
          </a:p>
          <a:p>
            <a:r>
              <a:rPr lang="sk-SK" sz="2600" b="1" dirty="0"/>
              <a:t>Kufríky pre zisť. príčin vzniku </a:t>
            </a:r>
            <a:r>
              <a:rPr lang="sk-SK" sz="2600" b="1" dirty="0" smtClean="0"/>
              <a:t>požiarov </a:t>
            </a:r>
            <a:r>
              <a:rPr lang="sk-SK" sz="2600" dirty="0" smtClean="0"/>
              <a:t>– 70</a:t>
            </a:r>
            <a:r>
              <a:rPr lang="sk-SK" sz="2600" dirty="0"/>
              <a:t> </a:t>
            </a:r>
            <a:r>
              <a:rPr lang="sk-SK" sz="2600" dirty="0" smtClean="0"/>
              <a:t>ks</a:t>
            </a:r>
            <a:endParaRPr lang="sk-SK" sz="2600" dirty="0"/>
          </a:p>
          <a:p>
            <a:r>
              <a:rPr lang="sk-SK" sz="2600" b="1" dirty="0"/>
              <a:t>S</a:t>
            </a:r>
            <a:r>
              <a:rPr lang="sk-SK" sz="2600" b="1" dirty="0" smtClean="0"/>
              <a:t>orpčné prostriedky</a:t>
            </a:r>
            <a:r>
              <a:rPr lang="sk-SK" sz="2600" dirty="0"/>
              <a:t> </a:t>
            </a:r>
            <a:r>
              <a:rPr lang="sk-SK" sz="2600" dirty="0" smtClean="0"/>
              <a:t>- 4 590 ks</a:t>
            </a:r>
            <a:endParaRPr lang="sk-SK" sz="2600" dirty="0"/>
          </a:p>
          <a:p>
            <a:r>
              <a:rPr lang="sk-SK" sz="2600" b="1" dirty="0" smtClean="0"/>
              <a:t>Polokošeľa modrá s krátkym rukávom </a:t>
            </a:r>
            <a:r>
              <a:rPr lang="sk-SK" sz="2600" dirty="0" smtClean="0"/>
              <a:t>- 17 000 ks</a:t>
            </a:r>
            <a:endParaRPr lang="sk-SK" sz="2600" dirty="0"/>
          </a:p>
          <a:p>
            <a:r>
              <a:rPr lang="sk-SK" sz="2600" b="1" dirty="0" smtClean="0"/>
              <a:t>Polokošeľa modrá s dlhým rukávom</a:t>
            </a:r>
            <a:r>
              <a:rPr lang="sk-SK" sz="2600" dirty="0" smtClean="0"/>
              <a:t> -  3 500 ks</a:t>
            </a:r>
            <a:endParaRPr lang="sk-SK" sz="2600" dirty="0"/>
          </a:p>
          <a:p>
            <a:r>
              <a:rPr lang="sk-SK" sz="2600" b="1" dirty="0" smtClean="0"/>
              <a:t>Tričko biele</a:t>
            </a:r>
            <a:r>
              <a:rPr lang="sk-SK" sz="2600" dirty="0" smtClean="0"/>
              <a:t> – 934 ks</a:t>
            </a:r>
            <a:endParaRPr lang="sk-SK" sz="2600" dirty="0"/>
          </a:p>
          <a:p>
            <a:r>
              <a:rPr lang="sk-SK" sz="2600" b="1" dirty="0" smtClean="0"/>
              <a:t>Obuv športová </a:t>
            </a:r>
            <a:r>
              <a:rPr lang="sk-SK" sz="2600" dirty="0" smtClean="0"/>
              <a:t>- 3 245 ks</a:t>
            </a:r>
            <a:endParaRPr lang="sk-SK" sz="2600" dirty="0"/>
          </a:p>
          <a:p>
            <a:r>
              <a:rPr lang="sk-SK" sz="2600" b="1" dirty="0" smtClean="0"/>
              <a:t>Obuv pracovná </a:t>
            </a:r>
            <a:r>
              <a:rPr lang="sk-SK" sz="2600" dirty="0" smtClean="0"/>
              <a:t>- 1 000 ks</a:t>
            </a:r>
            <a:endParaRPr lang="sk-SK" sz="2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Vývoj výjazdovej činnosti HaZZ               v rokoch 2020 a 2021</a:t>
            </a: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00805"/>
              </p:ext>
            </p:extLst>
          </p:nvPr>
        </p:nvGraphicFramePr>
        <p:xfrm>
          <a:off x="107504" y="3356992"/>
          <a:ext cx="8855968" cy="257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109194"/>
              </p:ext>
            </p:extLst>
          </p:nvPr>
        </p:nvGraphicFramePr>
        <p:xfrm>
          <a:off x="21695" y="1124744"/>
          <a:ext cx="9014801" cy="25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068503"/>
              </p:ext>
            </p:extLst>
          </p:nvPr>
        </p:nvGraphicFramePr>
        <p:xfrm>
          <a:off x="-25664" y="3240359"/>
          <a:ext cx="9122304" cy="264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04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dirty="0"/>
              <a:t>Obnova hasičskej techniky, výzbroje a výstroje príslušníkov HaZZ v roku 2021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888433"/>
          </a:xfrm>
        </p:spPr>
        <p:txBody>
          <a:bodyPr>
            <a:normAutofit/>
          </a:bodyPr>
          <a:lstStyle/>
          <a:p>
            <a:r>
              <a:rPr lang="sk-SK" sz="2800" b="1" dirty="0"/>
              <a:t>B</a:t>
            </a:r>
            <a:r>
              <a:rPr lang="sk-SK" sz="2800" b="1" dirty="0" smtClean="0"/>
              <a:t>unda </a:t>
            </a:r>
            <a:r>
              <a:rPr lang="sk-SK" sz="2800" b="1" dirty="0"/>
              <a:t>trojštvrťová s </a:t>
            </a:r>
            <a:r>
              <a:rPr lang="sk-SK" sz="2800" b="1" dirty="0" err="1"/>
              <a:t>odopínat</a:t>
            </a:r>
            <a:r>
              <a:rPr lang="sk-SK" sz="2800" b="1" dirty="0"/>
              <a:t>. v</a:t>
            </a:r>
            <a:r>
              <a:rPr lang="sk-SK" sz="2800" b="1" dirty="0" smtClean="0"/>
              <a:t>ložkou</a:t>
            </a:r>
            <a:r>
              <a:rPr lang="sk-SK" sz="2800" dirty="0" smtClean="0"/>
              <a:t> – 555 ks</a:t>
            </a:r>
            <a:endParaRPr lang="sk-SK" sz="2800" dirty="0"/>
          </a:p>
          <a:p>
            <a:r>
              <a:rPr lang="sk-SK" sz="2800" b="1" dirty="0" smtClean="0"/>
              <a:t>Sako </a:t>
            </a:r>
            <a:r>
              <a:rPr lang="sk-SK" sz="2800" b="1" dirty="0"/>
              <a:t>rovnošatové vzor 2 modré </a:t>
            </a:r>
            <a:r>
              <a:rPr lang="sk-SK" sz="2800" b="1" dirty="0" smtClean="0"/>
              <a:t>MUŽI </a:t>
            </a:r>
            <a:r>
              <a:rPr lang="sk-SK" sz="2800" dirty="0" smtClean="0"/>
              <a:t>– 1 659 ks</a:t>
            </a:r>
            <a:endParaRPr lang="sk-SK" sz="2800" dirty="0"/>
          </a:p>
          <a:p>
            <a:r>
              <a:rPr lang="sk-SK" sz="2800" b="1" dirty="0" smtClean="0"/>
              <a:t>Sako </a:t>
            </a:r>
            <a:r>
              <a:rPr lang="sk-SK" sz="2800" b="1" dirty="0"/>
              <a:t>rovnošatové vzor 2 </a:t>
            </a:r>
            <a:r>
              <a:rPr lang="sk-SK" sz="2800" b="1" dirty="0" smtClean="0"/>
              <a:t>modré ŽENY </a:t>
            </a:r>
            <a:r>
              <a:rPr lang="sk-SK" sz="2800" dirty="0" smtClean="0"/>
              <a:t>– 588 ks</a:t>
            </a:r>
            <a:endParaRPr lang="sk-SK" sz="2800" dirty="0"/>
          </a:p>
          <a:p>
            <a:r>
              <a:rPr lang="sk-SK" sz="2800" b="1" dirty="0" smtClean="0"/>
              <a:t>Nohavice </a:t>
            </a:r>
            <a:r>
              <a:rPr lang="sk-SK" sz="2800" b="1" dirty="0"/>
              <a:t>modré vzor 2 </a:t>
            </a:r>
            <a:r>
              <a:rPr lang="sk-SK" sz="2800" b="1" dirty="0" smtClean="0"/>
              <a:t>MUŽI </a:t>
            </a:r>
            <a:r>
              <a:rPr lang="sk-SK" sz="2800" dirty="0" smtClean="0"/>
              <a:t>– 1 659 ks</a:t>
            </a:r>
            <a:endParaRPr lang="sk-SK" sz="2800" dirty="0"/>
          </a:p>
          <a:p>
            <a:r>
              <a:rPr lang="sk-SK" sz="2800" b="1" dirty="0" smtClean="0"/>
              <a:t>Nohavice </a:t>
            </a:r>
            <a:r>
              <a:rPr lang="sk-SK" sz="2800" b="1" dirty="0"/>
              <a:t>modré vzor 2 ŽENY </a:t>
            </a:r>
            <a:r>
              <a:rPr lang="sk-SK" sz="2800" b="1" dirty="0" smtClean="0"/>
              <a:t> </a:t>
            </a:r>
            <a:r>
              <a:rPr lang="sk-SK" sz="2800" dirty="0" smtClean="0"/>
              <a:t>– 588 ks</a:t>
            </a:r>
            <a:endParaRPr lang="sk-SK" sz="2800" dirty="0"/>
          </a:p>
          <a:p>
            <a:r>
              <a:rPr lang="sk-SK" sz="2800" b="1" dirty="0" smtClean="0"/>
              <a:t>Sukňa modrá </a:t>
            </a:r>
            <a:r>
              <a:rPr lang="sk-SK" sz="2800" dirty="0" smtClean="0"/>
              <a:t> – 588 ks</a:t>
            </a:r>
            <a:endParaRPr lang="sk-SK" sz="28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90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Obnova hasičskej techniky, výzbroje a výstroje príslušníkov HaZZ v roku 2021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sk-SK" dirty="0" smtClean="0"/>
              <a:t>Celková suma vynaložená na nákup uvedenej techniky, výzbroje a výstroje príslušníkov HaZZ predstavuje sumu </a:t>
            </a:r>
            <a:r>
              <a:rPr lang="sk-SK" b="1" u="sng" dirty="0" smtClean="0"/>
              <a:t>9 540 379,14 eur. </a:t>
            </a:r>
            <a:endParaRPr lang="sk-SK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95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Požiarna prevencia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Činnosť na úseku požiarnej prevencie bola v značnej </a:t>
            </a:r>
            <a:r>
              <a:rPr lang="sk-SK" dirty="0" smtClean="0"/>
              <a:t>miere </a:t>
            </a:r>
            <a:r>
              <a:rPr lang="sk-SK" dirty="0"/>
              <a:t>ovplyvnená </a:t>
            </a:r>
            <a:r>
              <a:rPr lang="sk-SK" dirty="0" smtClean="0"/>
              <a:t>pandémiou </a:t>
            </a:r>
            <a:r>
              <a:rPr lang="sk-SK" dirty="0" err="1" smtClean="0"/>
              <a:t>koronavírusu</a:t>
            </a:r>
            <a:r>
              <a:rPr lang="sk-SK" dirty="0"/>
              <a:t>, nakoľko činnosť oddelení požiarnej prevencie je z väčšej miery založená na fyzickom kontakte s právnickými </a:t>
            </a:r>
            <a:r>
              <a:rPr lang="sk-SK" dirty="0" smtClean="0"/>
              <a:t>osobami, </a:t>
            </a:r>
            <a:r>
              <a:rPr lang="sk-SK" dirty="0"/>
              <a:t>fyzickými osobami a fyzickými osobami – podnikateľmi. Táto skutočnosť sa prejavila vo všetkých sledovaných oblastiach.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2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k-SK" b="1" u="sng" dirty="0">
                <a:solidFill>
                  <a:srgbClr val="FF0000"/>
                </a:solidFill>
              </a:rPr>
              <a:t>Kontrolná činnosť za rok </a:t>
            </a:r>
            <a:r>
              <a:rPr lang="sk-SK" b="1" u="sng" dirty="0" smtClean="0">
                <a:solidFill>
                  <a:srgbClr val="FF0000"/>
                </a:solidFill>
              </a:rPr>
              <a:t>2021</a:t>
            </a:r>
            <a:r>
              <a:rPr lang="sk-SK" b="1" u="sng" dirty="0">
                <a:solidFill>
                  <a:srgbClr val="FF0000"/>
                </a:solidFill>
              </a:rPr>
              <a:t/>
            </a:r>
            <a:br>
              <a:rPr lang="sk-SK" b="1" u="sng" dirty="0">
                <a:solidFill>
                  <a:srgbClr val="FF0000"/>
                </a:solidFill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u="sng" dirty="0" smtClean="0"/>
              <a:t>Komplexné protipožiarne kontroly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kontrol – 1 472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– 11 549</a:t>
            </a:r>
            <a:endParaRPr lang="sk-SK" sz="2400" b="1" u="sng" dirty="0"/>
          </a:p>
          <a:p>
            <a:pPr marL="0" indent="0">
              <a:buNone/>
            </a:pPr>
            <a:r>
              <a:rPr lang="sk-SK" sz="2400" b="1" u="sng" dirty="0" smtClean="0"/>
              <a:t>Tematické protipožiarne kontroly</a:t>
            </a:r>
          </a:p>
          <a:p>
            <a:r>
              <a:rPr lang="sk-SK" sz="2400" dirty="0" smtClean="0"/>
              <a:t>počet kontrol – 1 245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- 4 081</a:t>
            </a:r>
          </a:p>
          <a:p>
            <a:pPr marL="0" indent="0">
              <a:buNone/>
            </a:pPr>
            <a:r>
              <a:rPr lang="sk-SK" sz="2400" b="1" u="sng" dirty="0" smtClean="0"/>
              <a:t>Následné protipožiarne kontroly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kontrol – 1 984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534</a:t>
            </a:r>
          </a:p>
          <a:p>
            <a:pPr marL="0" indent="0">
              <a:buNone/>
            </a:pPr>
            <a:r>
              <a:rPr lang="sk-SK" sz="2400" b="1" u="sng" dirty="0" smtClean="0"/>
              <a:t>Celkovo v roku 2021 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kontrol – 4 701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– 16 164</a:t>
            </a:r>
            <a:endParaRPr lang="sk-SK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4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Najčastejšie zisťované nedostatky pri protipožiarnych kontrolách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98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u="sng" dirty="0" smtClean="0">
                <a:solidFill>
                  <a:srgbClr val="FF0000"/>
                </a:solidFill>
              </a:rPr>
              <a:t>Organizačné nedostatky:</a:t>
            </a:r>
          </a:p>
          <a:p>
            <a:r>
              <a:rPr lang="sk-SK" sz="2400" dirty="0"/>
              <a:t>neoznačené a neudržiavané trvale voľné únikové </a:t>
            </a:r>
            <a:r>
              <a:rPr lang="sk-SK" sz="2400" dirty="0" smtClean="0"/>
              <a:t>cesty, </a:t>
            </a:r>
            <a:r>
              <a:rPr lang="sk-SK" sz="2400" dirty="0"/>
              <a:t>únikové východy a zásahové </a:t>
            </a:r>
            <a:r>
              <a:rPr lang="sk-SK" sz="2400" dirty="0" smtClean="0"/>
              <a:t>cesty;</a:t>
            </a:r>
          </a:p>
          <a:p>
            <a:r>
              <a:rPr lang="sk-SK" sz="2400" dirty="0"/>
              <a:t>uzamknutý únikový </a:t>
            </a:r>
            <a:r>
              <a:rPr lang="sk-SK" sz="2400" dirty="0" smtClean="0"/>
              <a:t>východ;</a:t>
            </a:r>
            <a:endParaRPr lang="sk-SK" sz="2400" dirty="0"/>
          </a:p>
          <a:p>
            <a:r>
              <a:rPr lang="sk-SK" sz="2400" dirty="0"/>
              <a:t>projektová dokumentácia protipožiarnej bezpečnosti stavby nie je v súlade  so skutočným </a:t>
            </a:r>
            <a:r>
              <a:rPr lang="sk-SK" sz="2400" dirty="0" smtClean="0"/>
              <a:t>stavom;</a:t>
            </a:r>
            <a:endParaRPr lang="sk-SK" sz="2400" dirty="0"/>
          </a:p>
          <a:p>
            <a:r>
              <a:rPr lang="sk-SK" sz="2400" dirty="0"/>
              <a:t>neoznačenie únikových východov a smeru únikových </a:t>
            </a:r>
            <a:r>
              <a:rPr lang="sk-SK" sz="2400" dirty="0" smtClean="0"/>
              <a:t>ciest;</a:t>
            </a:r>
          </a:p>
          <a:p>
            <a:r>
              <a:rPr lang="sk-SK" sz="2400" dirty="0"/>
              <a:t>neumiestnená grafická časť požiarneho evakuačného plánu pri vstupe na </a:t>
            </a:r>
            <a:r>
              <a:rPr lang="sk-SK" sz="2400" dirty="0" smtClean="0"/>
              <a:t>podlažie;</a:t>
            </a:r>
          </a:p>
          <a:p>
            <a:r>
              <a:rPr lang="sk-SK" sz="2400" dirty="0"/>
              <a:t>neoznačenie únikových východov a smeru únikových </a:t>
            </a:r>
            <a:r>
              <a:rPr lang="sk-SK" sz="2400" dirty="0" smtClean="0"/>
              <a:t>ciest;</a:t>
            </a:r>
            <a:endParaRPr lang="sk-SK" sz="2400" dirty="0"/>
          </a:p>
          <a:p>
            <a:r>
              <a:rPr lang="sk-SK" sz="2400" dirty="0"/>
              <a:t>nevykonávanie preventívnych protipožiarnych </a:t>
            </a:r>
            <a:r>
              <a:rPr lang="sk-SK" sz="2400" dirty="0" smtClean="0"/>
              <a:t>prehliadok.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3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2180"/>
            <a:ext cx="8229600" cy="282524"/>
          </a:xfrm>
        </p:spPr>
        <p:txBody>
          <a:bodyPr>
            <a:noAutofit/>
          </a:bodyPr>
          <a:lstStyle/>
          <a:p>
            <a:r>
              <a:rPr lang="sk-SK" sz="3800" dirty="0"/>
              <a:t>Najčastejšie zisťované nedostatky pri protipožiarnych kontrolách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5146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3400" b="1" u="sng" dirty="0" smtClean="0">
                <a:solidFill>
                  <a:srgbClr val="FF0000"/>
                </a:solidFill>
              </a:rPr>
              <a:t>Technické nedostatky:</a:t>
            </a:r>
          </a:p>
          <a:p>
            <a:r>
              <a:rPr lang="sk-SK" sz="3100" dirty="0" smtClean="0"/>
              <a:t>neprístupný </a:t>
            </a:r>
            <a:r>
              <a:rPr lang="sk-SK" sz="3100" dirty="0"/>
              <a:t>/ čiastočne zatarasený prístup k stanovišťu prenosného hasiaceho </a:t>
            </a:r>
            <a:r>
              <a:rPr lang="sk-SK" sz="3100" dirty="0" smtClean="0"/>
              <a:t>prístroja;</a:t>
            </a:r>
          </a:p>
          <a:p>
            <a:r>
              <a:rPr lang="sk-SK" sz="3100" dirty="0" smtClean="0"/>
              <a:t>o</a:t>
            </a:r>
            <a:r>
              <a:rPr lang="sk-SK" sz="3100" dirty="0"/>
              <a:t>b</a:t>
            </a:r>
            <a:r>
              <a:rPr lang="sk-SK" sz="3100" dirty="0" smtClean="0"/>
              <a:t>medzený prístup k hadicovému vedeniu;</a:t>
            </a:r>
          </a:p>
          <a:p>
            <a:r>
              <a:rPr lang="sk-SK" sz="3100" dirty="0" smtClean="0"/>
              <a:t>chýbajúca </a:t>
            </a:r>
            <a:r>
              <a:rPr lang="sk-SK" sz="3100" dirty="0"/>
              <a:t>resp. nekompletná sprievodná dokumentácia požiarnych </a:t>
            </a:r>
            <a:r>
              <a:rPr lang="sk-SK" sz="3100" dirty="0" smtClean="0"/>
              <a:t>zariadení;</a:t>
            </a:r>
            <a:endParaRPr lang="sk-SK" sz="3100" dirty="0"/>
          </a:p>
          <a:p>
            <a:r>
              <a:rPr lang="sk-SK" sz="3100" dirty="0"/>
              <a:t>chýbajú tlakové skúšky požiarnych hadíc v nástenných hydrantoch s plochou </a:t>
            </a:r>
            <a:r>
              <a:rPr lang="sk-SK" sz="3100" dirty="0" smtClean="0"/>
              <a:t>hadicou;</a:t>
            </a:r>
          </a:p>
          <a:p>
            <a:r>
              <a:rPr lang="sk-SK" sz="3100" dirty="0"/>
              <a:t>neprístupný tlačidlový hlásič elektrickej požiarnej </a:t>
            </a:r>
            <a:r>
              <a:rPr lang="sk-SK" sz="3100" dirty="0" smtClean="0"/>
              <a:t>signalizácie;</a:t>
            </a:r>
          </a:p>
          <a:p>
            <a:r>
              <a:rPr lang="sk-SK" sz="3100" dirty="0"/>
              <a:t>nezabezpečenie kontroly a čistenia komínov a dymovodov v stanovených </a:t>
            </a:r>
            <a:r>
              <a:rPr lang="sk-SK" sz="3100" dirty="0" smtClean="0"/>
              <a:t>lehotách;</a:t>
            </a:r>
          </a:p>
          <a:p>
            <a:r>
              <a:rPr lang="sk-SK" sz="3100" dirty="0"/>
              <a:t>n</a:t>
            </a:r>
            <a:r>
              <a:rPr lang="sk-SK" sz="3100" dirty="0" smtClean="0"/>
              <a:t>edodržaná bezpečná vzdialenosť vykurovacieho telesa od horľavej stavebnej konštrukcie;</a:t>
            </a:r>
            <a:endParaRPr lang="sk-SK" sz="3100" dirty="0"/>
          </a:p>
          <a:p>
            <a:r>
              <a:rPr lang="sk-SK" sz="3100" dirty="0"/>
              <a:t>nefunkčné svietidlo núdzového </a:t>
            </a:r>
            <a:r>
              <a:rPr lang="sk-SK" sz="3100" dirty="0" smtClean="0"/>
              <a:t>osvetlenia.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7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r>
              <a:rPr lang="sk-SK" sz="3800" dirty="0"/>
              <a:t>Počet vykonaných protipožiarnych kontrol a zistených nedostatkov v rokoch </a:t>
            </a:r>
            <a:r>
              <a:rPr lang="sk-SK" sz="3800" dirty="0" smtClean="0"/>
              <a:t>2014 </a:t>
            </a:r>
            <a:r>
              <a:rPr lang="sk-SK" sz="3800" dirty="0"/>
              <a:t>– </a:t>
            </a:r>
            <a:r>
              <a:rPr lang="sk-SK" sz="3800" dirty="0" smtClean="0"/>
              <a:t>2021</a:t>
            </a:r>
            <a:endParaRPr lang="sk-SK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248896"/>
              </p:ext>
            </p:extLst>
          </p:nvPr>
        </p:nvGraphicFramePr>
        <p:xfrm>
          <a:off x="0" y="1340768"/>
          <a:ext cx="9144000" cy="458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014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1935"/>
            <a:ext cx="8229600" cy="52280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Posudzovanie projektovej dokumentácie </a:t>
            </a:r>
            <a:r>
              <a:rPr lang="sk-SK" dirty="0"/>
              <a:t>za rok </a:t>
            </a:r>
            <a:r>
              <a:rPr lang="sk-SK" dirty="0" smtClean="0"/>
              <a:t>2021</a:t>
            </a:r>
            <a:r>
              <a:rPr lang="sk-SK" b="1" u="sng" dirty="0">
                <a:solidFill>
                  <a:srgbClr val="FF0000"/>
                </a:solidFill>
              </a:rPr>
              <a:t/>
            </a:r>
            <a:br>
              <a:rPr lang="sk-SK" b="1" u="sng" dirty="0">
                <a:solidFill>
                  <a:srgbClr val="FF0000"/>
                </a:solidFill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u="sng" dirty="0" smtClean="0"/>
              <a:t>Územné konanie                                                     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stanovísk – 3 666                </a:t>
            </a:r>
          </a:p>
          <a:p>
            <a:r>
              <a:rPr lang="sk-SK" sz="2000" dirty="0" smtClean="0"/>
              <a:t>počet nedostatkov – 606</a:t>
            </a:r>
          </a:p>
          <a:p>
            <a:pPr marL="0" indent="0">
              <a:buNone/>
            </a:pPr>
            <a:r>
              <a:rPr lang="sk-SK" sz="2000" b="1" u="sng" dirty="0" smtClean="0"/>
              <a:t>Stavebné konanie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stanovísk – 13 518</a:t>
            </a:r>
          </a:p>
          <a:p>
            <a:r>
              <a:rPr lang="sk-SK" sz="2000" dirty="0" smtClean="0"/>
              <a:t>počet nedostatkov – 4 809</a:t>
            </a:r>
          </a:p>
          <a:p>
            <a:pPr marL="0" indent="0">
              <a:buNone/>
            </a:pPr>
            <a:r>
              <a:rPr lang="sk-SK" sz="2000" b="1" u="sng" dirty="0" smtClean="0"/>
              <a:t>Kolaudačné konanie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stanovísk – 6 842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nedostatkov – 3 023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400" b="1" u="sng" dirty="0" smtClean="0">
                <a:solidFill>
                  <a:srgbClr val="FF0000"/>
                </a:solidFill>
              </a:rPr>
              <a:t>Celkovo </a:t>
            </a:r>
            <a:r>
              <a:rPr lang="sk-SK" sz="2400" b="1" u="sng" dirty="0">
                <a:solidFill>
                  <a:srgbClr val="FF0000"/>
                </a:solidFill>
              </a:rPr>
              <a:t>v roku </a:t>
            </a:r>
            <a:r>
              <a:rPr lang="sk-SK" sz="2400" b="1" u="sng" dirty="0" smtClean="0">
                <a:solidFill>
                  <a:srgbClr val="FF0000"/>
                </a:solidFill>
              </a:rPr>
              <a:t>2021</a:t>
            </a:r>
          </a:p>
          <a:p>
            <a:r>
              <a:rPr lang="sk-SK" sz="2400" u="sng" dirty="0" smtClean="0"/>
              <a:t>počet </a:t>
            </a:r>
            <a:r>
              <a:rPr lang="sk-SK" sz="2400" u="sng" dirty="0"/>
              <a:t>stanovísk – </a:t>
            </a:r>
            <a:r>
              <a:rPr lang="sk-SK" sz="2400" b="1" u="sng" dirty="0"/>
              <a:t>24 </a:t>
            </a:r>
            <a:r>
              <a:rPr lang="sk-SK" sz="2400" b="1" u="sng" dirty="0" smtClean="0"/>
              <a:t>026</a:t>
            </a:r>
          </a:p>
          <a:p>
            <a:r>
              <a:rPr lang="sk-SK" sz="2400" u="sng" dirty="0"/>
              <a:t>p</a:t>
            </a:r>
            <a:r>
              <a:rPr lang="sk-SK" sz="2400" u="sng" dirty="0" smtClean="0"/>
              <a:t>očet </a:t>
            </a:r>
            <a:r>
              <a:rPr lang="sk-SK" sz="2400" u="sng" dirty="0"/>
              <a:t>nedostatkov – </a:t>
            </a:r>
            <a:r>
              <a:rPr lang="sk-SK" sz="2400" b="1" u="sng" dirty="0" smtClean="0"/>
              <a:t>8 438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39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sk-SK" sz="3800" dirty="0" smtClean="0"/>
              <a:t>Najčastejšie zisťované nedostatky pri posudzovaní dokumentácie stavieb</a:t>
            </a:r>
            <a:endParaRPr lang="sk-SK" sz="3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392488"/>
          </a:xfrm>
        </p:spPr>
        <p:txBody>
          <a:bodyPr>
            <a:noAutofit/>
          </a:bodyPr>
          <a:lstStyle/>
          <a:p>
            <a:r>
              <a:rPr lang="sk-SK" sz="2200" dirty="0"/>
              <a:t>n</a:t>
            </a:r>
            <a:r>
              <a:rPr lang="sk-SK" sz="2200" dirty="0" smtClean="0"/>
              <a:t>esprávne stanovenie požiarnej výšky stavby;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esprávne stanovenie požiarneho rizika;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esprávne určený konštrukčný celok;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esprávne určená obsadenosť objektu osobami;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esprávne stanovenie požiarne resp. nepožiarne podlažia;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esprávne určené parametre únikových ciest (dĺžka, šírka);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estanovenie odstupných vzdialeností od existujúcich stavieb;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ezakreslenie pravdepodobných odstupových vzdialeností, zdrojov vody a odberných miest, príjazdových komunikácií a nástupných plôch;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eúplnosť predloženej projektovej dokumentácie na posúdenie. </a:t>
            </a:r>
            <a:endParaRPr lang="sk-SK" sz="2200" dirty="0"/>
          </a:p>
          <a:p>
            <a:endParaRPr lang="sk-SK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86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sk-SK" dirty="0"/>
              <a:t>Konania podľa stavebného zákona (územné, stavebné, kolaudačné)</a:t>
            </a:r>
            <a:br>
              <a:rPr lang="sk-SK" dirty="0"/>
            </a:b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05606"/>
              </p:ext>
            </p:extLst>
          </p:nvPr>
        </p:nvGraphicFramePr>
        <p:xfrm>
          <a:off x="0" y="1204586"/>
          <a:ext cx="9144000" cy="480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75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Počet výjazdov HaZZ v rokoch</a:t>
            </a:r>
            <a:br>
              <a:rPr lang="sk-SK" dirty="0" smtClean="0"/>
            </a:br>
            <a:r>
              <a:rPr lang="sk-SK" dirty="0" smtClean="0"/>
              <a:t> 2002 - 2021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299623456"/>
              </p:ext>
            </p:extLst>
          </p:nvPr>
        </p:nvGraphicFramePr>
        <p:xfrm>
          <a:off x="467544" y="1412776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9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Hlavné zameranie kontrolnej činnosti v roku 2021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176463"/>
          </a:xfrm>
        </p:spPr>
        <p:txBody>
          <a:bodyPr>
            <a:noAutofit/>
          </a:bodyPr>
          <a:lstStyle/>
          <a:p>
            <a:r>
              <a:rPr lang="sk-SK" sz="2200" dirty="0" smtClean="0"/>
              <a:t>V súvislosti s ročným plánom Prezídia HaZZ na rok 2021 boli vykonané protipožiarne kontroly zamerané na stavby podliehajúce pod odvetvie ekonomických činností </a:t>
            </a:r>
            <a:r>
              <a:rPr lang="sk-SK" sz="2200" b="1" dirty="0" smtClean="0"/>
              <a:t>„školstvo.“ </a:t>
            </a:r>
          </a:p>
          <a:p>
            <a:pPr marL="0" indent="0">
              <a:buNone/>
            </a:pPr>
            <a:endParaRPr lang="sk-SK" sz="2200" b="1" dirty="0"/>
          </a:p>
          <a:p>
            <a:r>
              <a:rPr lang="sk-SK" sz="2200" dirty="0" smtClean="0"/>
              <a:t>Kontrolná činnosť v zmysle hlavného zamerania pre oblasť školstva sa vykonávala v rokoch 2019 – 2021.</a:t>
            </a:r>
          </a:p>
          <a:p>
            <a:endParaRPr lang="sk-SK" sz="2200" dirty="0" smtClean="0"/>
          </a:p>
          <a:p>
            <a:r>
              <a:rPr lang="sk-SK" sz="2200" dirty="0" smtClean="0"/>
              <a:t>V sledovanom období bolo vykonaných celkom </a:t>
            </a:r>
            <a:br>
              <a:rPr lang="sk-SK" sz="2200" dirty="0" smtClean="0"/>
            </a:br>
            <a:r>
              <a:rPr lang="sk-SK" sz="2200" b="1" dirty="0" smtClean="0"/>
              <a:t>2 299 protipožiarnych kontrol </a:t>
            </a:r>
            <a:r>
              <a:rPr lang="sk-SK" sz="2200" dirty="0" smtClean="0"/>
              <a:t>v rámci ktorých bolo zistených </a:t>
            </a:r>
            <a:br>
              <a:rPr lang="sk-SK" sz="2200" dirty="0" smtClean="0"/>
            </a:br>
            <a:r>
              <a:rPr lang="sk-SK" sz="2200" b="1" dirty="0" smtClean="0"/>
              <a:t>7 642 organizačných</a:t>
            </a:r>
            <a:r>
              <a:rPr lang="sk-SK" sz="2200" dirty="0" smtClean="0"/>
              <a:t> a </a:t>
            </a:r>
            <a:r>
              <a:rPr lang="sk-SK" sz="2200" b="1" dirty="0" smtClean="0"/>
              <a:t>8 646 technických nedostatkov. </a:t>
            </a:r>
          </a:p>
          <a:p>
            <a:endParaRPr lang="sk-SK" sz="2200" dirty="0" smtClean="0"/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89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Hlavné zameranie kontrolnej činnosti </a:t>
            </a:r>
            <a:r>
              <a:rPr lang="sk-SK" dirty="0" smtClean="0"/>
              <a:t>v roku 2021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u="sng" dirty="0" smtClean="0">
                <a:solidFill>
                  <a:srgbClr val="FF0000"/>
                </a:solidFill>
              </a:rPr>
              <a:t>Najčastejšie zisťované nedostatky v odvetví „školstvo“: 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edostatky súvisiace s vedením a aktualizáciou dokumentácie o ochrane pred požiarmi;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eúplné alebo nedostatočné označenie únikových ciest;  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edostatky súvisiace so školením o ochrane pred požiarmi;</a:t>
            </a:r>
          </a:p>
          <a:p>
            <a:r>
              <a:rPr lang="sk-SK" sz="2400" dirty="0" smtClean="0"/>
              <a:t>neoznačené stanovištia hasiacich prístrojov;</a:t>
            </a:r>
          </a:p>
          <a:p>
            <a:r>
              <a:rPr lang="sk-SK" sz="2400" dirty="0"/>
              <a:t>c</a:t>
            </a:r>
            <a:r>
              <a:rPr lang="sk-SK" sz="2400" dirty="0" smtClean="0"/>
              <a:t>hýbajúce komponenty v hydrantových skrinkách;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eoznačenie hydrantov;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edostatky s prevádzkovaním prenosných hasiacich prístrojov.</a:t>
            </a:r>
            <a:endParaRPr lang="sk-SK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42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46107" y="2420888"/>
            <a:ext cx="726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za pozornosť!</a:t>
            </a:r>
            <a:endParaRPr lang="sk-SK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Výjazdová činnosť podľa krajov              v roku 2021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941963"/>
              </p:ext>
            </p:extLst>
          </p:nvPr>
        </p:nvGraphicFramePr>
        <p:xfrm>
          <a:off x="0" y="1268761"/>
          <a:ext cx="9144000" cy="465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3744417"/>
          </a:xfrm>
        </p:spPr>
        <p:txBody>
          <a:bodyPr>
            <a:normAutofit/>
          </a:bodyPr>
          <a:lstStyle/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Najrizikovejším dňom v týždni pre vznik mimoriadnych udalostí bol v roku 2021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pondelok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dopravných nehôd, pri ktorých zasahovali hasiči vzniklo v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piatok.</a:t>
            </a:r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7180" y="1052736"/>
            <a:ext cx="858964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výjazdov hasiči evidujú okolo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16. hod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požiarov vzniklo okolo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19. hod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výjazdov k dopravných nehodám uskutočnili príslušníci HaZZ okolo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15. hod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sk-SK" sz="3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7524" y="1124744"/>
            <a:ext cx="8568952" cy="4309939"/>
          </a:xfrm>
        </p:spPr>
        <p:txBody>
          <a:bodyPr/>
          <a:lstStyle/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požiarov vzniklo v mesiaci marec (1 059). </a:t>
            </a: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V roku 2020 vzniklo najviac požiarov v mesiaci apríl, pričom ich počet bol vyšší o 692 prípadov.</a:t>
            </a:r>
            <a:b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zásahov evidujú profesionálni hasiči               v mesiaci júl (3 035).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11248</TotalTime>
  <Words>1524</Words>
  <Application>Microsoft Office PowerPoint</Application>
  <PresentationFormat>Prezentácia na obrazovke (4:3)</PresentationFormat>
  <Paragraphs>462</Paragraphs>
  <Slides>52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7" baseType="lpstr">
      <vt:lpstr>Arial</vt:lpstr>
      <vt:lpstr>Arial Narrow</vt:lpstr>
      <vt:lpstr>Calibri</vt:lpstr>
      <vt:lpstr>Times New Roman</vt:lpstr>
      <vt:lpstr>Motív Office</vt:lpstr>
      <vt:lpstr>Prezentácia programu PowerPoint</vt:lpstr>
      <vt:lpstr>Počet výjazdov HaZZ v roku 2021</vt:lpstr>
      <vt:lpstr>Vývoj zásahovej činnosti HaZZ               v rokoch 2020 a 2021</vt:lpstr>
      <vt:lpstr>Vývoj výjazdovej činnosti HaZZ               v rokoch 2020 a 2021</vt:lpstr>
      <vt:lpstr>Počet výjazdov HaZZ v rokoch  2002 - 2021</vt:lpstr>
      <vt:lpstr>Výjazdová činnosť podľa krajov              v roku 2021</vt:lpstr>
      <vt:lpstr>Prezentácia programu PowerPoint</vt:lpstr>
      <vt:lpstr>Prezentácia programu PowerPoint</vt:lpstr>
      <vt:lpstr>Prezentácia programu PowerPoint</vt:lpstr>
      <vt:lpstr>Zachránené, zranené a usmrtené osoby pri výjazdoch v rokoch 2020 a 2021</vt:lpstr>
      <vt:lpstr>Uchránené hodnoty na majetku v rokoch 2018 - 2021 </vt:lpstr>
      <vt:lpstr>Príčiny požiarov v roku 2021</vt:lpstr>
      <vt:lpstr>Zranené a usmrtené osoby                                  pri požiaroch v rokoch 2011 - 2021</vt:lpstr>
      <vt:lpstr>Charakter požiarov v roku 2021</vt:lpstr>
      <vt:lpstr>Požiare v rokoch 2020 a 2021</vt:lpstr>
      <vt:lpstr>Požiare s najvyššou škodou v roku 2021</vt:lpstr>
      <vt:lpstr>Prezentácia programu PowerPoint</vt:lpstr>
      <vt:lpstr>Požiare s najvyššou škodou v roku 2021</vt:lpstr>
      <vt:lpstr>Prezentácia programu PowerPoint</vt:lpstr>
      <vt:lpstr>Prezentácia programu PowerPoint</vt:lpstr>
      <vt:lpstr>Požiare s najvyššou škodou v roku 2021</vt:lpstr>
      <vt:lpstr>Prezentácia programu PowerPoint</vt:lpstr>
      <vt:lpstr>Požiare s najvyššou škodou v roku 2021</vt:lpstr>
      <vt:lpstr>Prezentácia programu PowerPoint</vt:lpstr>
      <vt:lpstr>Požiare s najvyššou škodou v roku 2021</vt:lpstr>
      <vt:lpstr>Prezentácia programu PowerPoint</vt:lpstr>
      <vt:lpstr>Požiare osobných motorových vozidiel v rokoch 2018 - 2021</vt:lpstr>
      <vt:lpstr>Zranené a usmrtené osoby pri požiaroch osobných motorových vozidiel v rokoch 2018 - 2021</vt:lpstr>
      <vt:lpstr>Prezentácia programu PowerPoint</vt:lpstr>
      <vt:lpstr>Počet zranených a usmrtených detí     pri požiaroch v rokoch 2011 - 2021</vt:lpstr>
      <vt:lpstr>Požiare bytov a rodinných domov             v rokoch 2019 - 2021</vt:lpstr>
      <vt:lpstr> Zranené a usmrtené osoby pri požiaroch bytových a rodinných domov v rokoch  2019 - 2021</vt:lpstr>
      <vt:lpstr>Počet volaní na LTV 150 v roku 2021</vt:lpstr>
      <vt:lpstr>Výjazdová činnosť SAHS v roku 2021</vt:lpstr>
      <vt:lpstr>Výjazdová činnosť SAHS v roku 2021</vt:lpstr>
      <vt:lpstr>Výjazdová činnosť DHZO v rokoch  2017 - 2021</vt:lpstr>
      <vt:lpstr>Obnova hasičskej techniky, výzbroje a výstroje príslušníkov HaZZ v roku 2021</vt:lpstr>
      <vt:lpstr>Obnova hasičskej techniky, výzbroje a výstroje príslušníkov HaZZ v roku 2021</vt:lpstr>
      <vt:lpstr>Obnova hasičskej techniky, výzbroje a výstroje príslušníkov HaZZ v roku 2021</vt:lpstr>
      <vt:lpstr>Obnova hasičskej techniky, výzbroje a výstroje príslušníkov HaZZ v roku 2021</vt:lpstr>
      <vt:lpstr>Obnova hasičskej techniky, výzbroje a výstroje príslušníkov HaZZ v roku 2021</vt:lpstr>
      <vt:lpstr>Požiarna prevencia</vt:lpstr>
      <vt:lpstr>Kontrolná činnosť za rok 2021 </vt:lpstr>
      <vt:lpstr>Najčastejšie zisťované nedostatky pri protipožiarnych kontrolách</vt:lpstr>
      <vt:lpstr>Najčastejšie zisťované nedostatky pri protipožiarnych kontrolách</vt:lpstr>
      <vt:lpstr>Počet vykonaných protipožiarnych kontrol a zistených nedostatkov v rokoch 2014 – 2021</vt:lpstr>
      <vt:lpstr>Posudzovanie projektovej dokumentácie za rok 2021 </vt:lpstr>
      <vt:lpstr>Najčastejšie zisťované nedostatky pri posudzovaní dokumentácie stavieb</vt:lpstr>
      <vt:lpstr>Konania podľa stavebného zákona (územné, stavebné, kolaudačné) </vt:lpstr>
      <vt:lpstr>Hlavné zameranie kontrolnej činnosti v roku 2021</vt:lpstr>
      <vt:lpstr>Hlavné zameranie kontrolnej činnosti v roku 2021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Silvia Jančovičová</dc:creator>
  <cp:lastModifiedBy>Katarína Križanová</cp:lastModifiedBy>
  <cp:revision>753</cp:revision>
  <cp:lastPrinted>2021-01-26T09:20:08Z</cp:lastPrinted>
  <dcterms:created xsi:type="dcterms:W3CDTF">2017-01-09T09:06:07Z</dcterms:created>
  <dcterms:modified xsi:type="dcterms:W3CDTF">2022-02-07T08:11:45Z</dcterms:modified>
</cp:coreProperties>
</file>