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3" r:id="rId8"/>
    <p:sldId id="262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4" r:id="rId19"/>
    <p:sldId id="330" r:id="rId20"/>
    <p:sldId id="331" r:id="rId21"/>
    <p:sldId id="275" r:id="rId22"/>
    <p:sldId id="273" r:id="rId23"/>
    <p:sldId id="332" r:id="rId24"/>
    <p:sldId id="276" r:id="rId25"/>
    <p:sldId id="309" r:id="rId26"/>
    <p:sldId id="277" r:id="rId27"/>
    <p:sldId id="333" r:id="rId28"/>
    <p:sldId id="334" r:id="rId29"/>
    <p:sldId id="318" r:id="rId30"/>
    <p:sldId id="314" r:id="rId31"/>
    <p:sldId id="316" r:id="rId32"/>
    <p:sldId id="317" r:id="rId33"/>
    <p:sldId id="315" r:id="rId34"/>
    <p:sldId id="278" r:id="rId35"/>
    <p:sldId id="311" r:id="rId36"/>
    <p:sldId id="312" r:id="rId37"/>
    <p:sldId id="279" r:id="rId38"/>
    <p:sldId id="310" r:id="rId39"/>
    <p:sldId id="319" r:id="rId40"/>
    <p:sldId id="320" r:id="rId41"/>
    <p:sldId id="322" r:id="rId42"/>
    <p:sldId id="323" r:id="rId43"/>
    <p:sldId id="324" r:id="rId44"/>
    <p:sldId id="325" r:id="rId45"/>
    <p:sldId id="326" r:id="rId46"/>
    <p:sldId id="328" r:id="rId47"/>
    <p:sldId id="329" r:id="rId48"/>
    <p:sldId id="280" r:id="rId49"/>
    <p:sldId id="281" r:id="rId50"/>
    <p:sldId id="282" r:id="rId51"/>
    <p:sldId id="283" r:id="rId52"/>
    <p:sldId id="284" r:id="rId53"/>
    <p:sldId id="285" r:id="rId54"/>
    <p:sldId id="286" r:id="rId55"/>
    <p:sldId id="287" r:id="rId56"/>
    <p:sldId id="288" r:id="rId57"/>
    <p:sldId id="289" r:id="rId58"/>
    <p:sldId id="290" r:id="rId59"/>
    <p:sldId id="291" r:id="rId60"/>
    <p:sldId id="292" r:id="rId61"/>
    <p:sldId id="293" r:id="rId62"/>
    <p:sldId id="294" r:id="rId63"/>
    <p:sldId id="295" r:id="rId64"/>
    <p:sldId id="298" r:id="rId65"/>
    <p:sldId id="335" r:id="rId66"/>
    <p:sldId id="296" r:id="rId67"/>
    <p:sldId id="299" r:id="rId68"/>
    <p:sldId id="337" r:id="rId69"/>
    <p:sldId id="336" r:id="rId70"/>
    <p:sldId id="300" r:id="rId71"/>
    <p:sldId id="308" r:id="rId72"/>
    <p:sldId id="301" r:id="rId73"/>
    <p:sldId id="302" r:id="rId74"/>
    <p:sldId id="303" r:id="rId75"/>
    <p:sldId id="304" r:id="rId76"/>
    <p:sldId id="305" r:id="rId77"/>
    <p:sldId id="306" r:id="rId78"/>
    <p:sldId id="307" r:id="rId79"/>
  </p:sldIdLst>
  <p:sldSz cx="9144000" cy="6858000" type="screen4x3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2514" y="-7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theme" Target="theme/theme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rezentacia vzor_1 podkla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35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514600"/>
            <a:ext cx="7772400" cy="2895600"/>
          </a:xfrm>
        </p:spPr>
        <p:txBody>
          <a:bodyPr>
            <a:normAutofit fontScale="90000"/>
          </a:bodyPr>
          <a:lstStyle/>
          <a:p>
            <a:r>
              <a:rPr lang="sk-SK" sz="3600" b="1" dirty="0"/>
              <a:t>Zvyšovanie transparentnosti </a:t>
            </a:r>
            <a:r>
              <a:rPr lang="sk-SK" sz="3600" b="1" dirty="0" smtClean="0"/>
              <a:t/>
            </a:r>
            <a:br>
              <a:rPr lang="sk-SK" sz="3600" b="1" dirty="0" smtClean="0"/>
            </a:br>
            <a:r>
              <a:rPr lang="sk-SK" sz="3600" b="1" dirty="0" smtClean="0"/>
              <a:t>neziskového </a:t>
            </a:r>
            <a:r>
              <a:rPr lang="sk-SK" sz="3600" b="1" dirty="0"/>
              <a:t>sektora</a:t>
            </a:r>
            <a:r>
              <a:rPr lang="sk-SK" sz="3600" dirty="0"/>
              <a:t/>
            </a:r>
            <a:br>
              <a:rPr lang="sk-SK" sz="3600" dirty="0"/>
            </a:br>
            <a:r>
              <a:rPr lang="sk-SK" sz="3600" b="1" dirty="0"/>
              <a:t>a kvality služieb poskytovaných </a:t>
            </a:r>
            <a:br>
              <a:rPr lang="sk-SK" sz="3600" b="1" dirty="0"/>
            </a:br>
            <a:r>
              <a:rPr lang="sk-SK" sz="3600" b="1" dirty="0"/>
              <a:t>neziskovými organizáciami </a:t>
            </a:r>
            <a:br>
              <a:rPr lang="sk-SK" sz="3600" b="1" dirty="0"/>
            </a:br>
            <a:r>
              <a:rPr lang="sk-SK" sz="3600" b="1" dirty="0"/>
              <a:t>cez mechanizmus akreditácie MNO</a:t>
            </a:r>
            <a:r>
              <a:rPr lang="sk-SK" dirty="0"/>
              <a:t/>
            </a:r>
            <a:br>
              <a:rPr lang="sk-SK" dirty="0"/>
            </a:br>
            <a:endParaRPr lang="sk-SK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1600200"/>
            <a:ext cx="6400800" cy="762000"/>
          </a:xfrm>
        </p:spPr>
        <p:txBody>
          <a:bodyPr/>
          <a:lstStyle/>
          <a:p>
            <a:r>
              <a:rPr lang="sk-SK" dirty="0" smtClean="0"/>
              <a:t>Národný projekt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rezentacia vzor_1 podkla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7121"/>
            <a:ext cx="9144000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1676400"/>
            <a:ext cx="7010400" cy="609600"/>
          </a:xfrm>
        </p:spPr>
        <p:txBody>
          <a:bodyPr>
            <a:normAutofit/>
          </a:bodyPr>
          <a:lstStyle/>
          <a:p>
            <a:endParaRPr lang="sk-SK" b="1" dirty="0" smtClean="0"/>
          </a:p>
          <a:p>
            <a:endParaRPr lang="sk-SK" b="1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sk-SK" b="1" dirty="0" smtClean="0"/>
          </a:p>
          <a:p>
            <a:endParaRPr lang="sk-SK" dirty="0"/>
          </a:p>
        </p:txBody>
      </p:sp>
      <p:sp>
        <p:nvSpPr>
          <p:cNvPr id="5" name="BlokTextu 4"/>
          <p:cNvSpPr txBox="1"/>
          <p:nvPr/>
        </p:nvSpPr>
        <p:spPr>
          <a:xfrm>
            <a:off x="609600" y="1676400"/>
            <a:ext cx="6122382" cy="517064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400" dirty="0" smtClean="0"/>
              <a:t>2. Prehľad základných príjmov MNO:</a:t>
            </a:r>
          </a:p>
          <a:p>
            <a:endParaRPr lang="sk-SK" sz="2400" dirty="0"/>
          </a:p>
          <a:p>
            <a:r>
              <a:rPr lang="sk-SK" sz="2400" dirty="0" smtClean="0"/>
              <a:t>b) Súkromné zdroje</a:t>
            </a:r>
          </a:p>
          <a:p>
            <a:r>
              <a:rPr lang="sk-SK" sz="2400" dirty="0" smtClean="0"/>
              <a:t>	a) členské príspevky</a:t>
            </a:r>
          </a:p>
          <a:p>
            <a:r>
              <a:rPr lang="sk-SK" sz="2400" dirty="0"/>
              <a:t>	</a:t>
            </a:r>
            <a:r>
              <a:rPr lang="sk-SK" sz="2400" dirty="0" smtClean="0"/>
              <a:t>b) dary a granty</a:t>
            </a:r>
          </a:p>
          <a:p>
            <a:r>
              <a:rPr lang="sk-SK" sz="2400" dirty="0"/>
              <a:t>	</a:t>
            </a:r>
            <a:r>
              <a:rPr lang="sk-SK" sz="2400" dirty="0" smtClean="0"/>
              <a:t>c) reklama</a:t>
            </a:r>
          </a:p>
          <a:p>
            <a:r>
              <a:rPr lang="sk-SK" sz="2400" dirty="0"/>
              <a:t>	</a:t>
            </a:r>
            <a:r>
              <a:rPr lang="sk-SK" sz="2400" dirty="0" smtClean="0"/>
              <a:t>d) verejné zbierky</a:t>
            </a:r>
          </a:p>
          <a:p>
            <a:r>
              <a:rPr lang="sk-SK" sz="2400" dirty="0"/>
              <a:t>	</a:t>
            </a:r>
            <a:r>
              <a:rPr lang="sk-SK" sz="2400" dirty="0" smtClean="0"/>
              <a:t>e) vlastná činnosť, iná zárobková činnosť</a:t>
            </a:r>
          </a:p>
          <a:p>
            <a:r>
              <a:rPr lang="sk-SK" sz="2400" dirty="0"/>
              <a:t>	</a:t>
            </a:r>
            <a:r>
              <a:rPr lang="sk-SK" sz="2400" dirty="0" smtClean="0"/>
              <a:t>f) podnikanie</a:t>
            </a:r>
          </a:p>
          <a:p>
            <a:r>
              <a:rPr lang="sk-SK" sz="2400" dirty="0"/>
              <a:t>	</a:t>
            </a:r>
            <a:r>
              <a:rPr lang="sk-SK" sz="2400" dirty="0" smtClean="0"/>
              <a:t>g) dedičstvo</a:t>
            </a:r>
          </a:p>
          <a:p>
            <a:r>
              <a:rPr lang="sk-SK" sz="2400" dirty="0"/>
              <a:t>	</a:t>
            </a:r>
            <a:r>
              <a:rPr lang="sk-SK" sz="2400" dirty="0" smtClean="0"/>
              <a:t>h) lotérie</a:t>
            </a:r>
          </a:p>
          <a:p>
            <a:r>
              <a:rPr lang="sk-SK" sz="2400" dirty="0"/>
              <a:t>	</a:t>
            </a:r>
            <a:r>
              <a:rPr lang="sk-SK" sz="2400" dirty="0" smtClean="0"/>
              <a:t>i) ...</a:t>
            </a:r>
          </a:p>
          <a:p>
            <a:pPr marL="914400" lvl="1" indent="-457200">
              <a:buAutoNum type="alphaLcParenR"/>
            </a:pPr>
            <a:endParaRPr lang="sk-SK" sz="2400" dirty="0" smtClean="0"/>
          </a:p>
          <a:p>
            <a:pPr marL="342900" indent="-342900">
              <a:buAutoNum type="arabicPeriod"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574610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rezentacia vzor_1 podkla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7121"/>
            <a:ext cx="9144000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1676400"/>
            <a:ext cx="7010400" cy="609600"/>
          </a:xfrm>
        </p:spPr>
        <p:txBody>
          <a:bodyPr>
            <a:normAutofit/>
          </a:bodyPr>
          <a:lstStyle/>
          <a:p>
            <a:endParaRPr lang="sk-SK" b="1" dirty="0" smtClean="0"/>
          </a:p>
          <a:p>
            <a:endParaRPr lang="sk-SK" b="1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sk-SK" b="1" dirty="0" smtClean="0"/>
          </a:p>
          <a:p>
            <a:endParaRPr lang="sk-SK" dirty="0"/>
          </a:p>
        </p:txBody>
      </p:sp>
      <p:sp>
        <p:nvSpPr>
          <p:cNvPr id="5" name="BlokTextu 4"/>
          <p:cNvSpPr txBox="1"/>
          <p:nvPr/>
        </p:nvSpPr>
        <p:spPr>
          <a:xfrm>
            <a:off x="609600" y="1676400"/>
            <a:ext cx="739140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dirty="0" smtClean="0"/>
              <a:t>3. Podnikanie MNO</a:t>
            </a:r>
          </a:p>
          <a:p>
            <a:endParaRPr lang="sk-SK" sz="2400" dirty="0"/>
          </a:p>
          <a:p>
            <a:r>
              <a:rPr lang="sk-SK" sz="2400" dirty="0" smtClean="0"/>
              <a:t>Aj keď MNO nie sú založené, alebo zriadené za účelom podnikania, niektoré právne formy môžu, za istých špecifických podmienok, vykonávať podnikateľskú činnosť.</a:t>
            </a:r>
          </a:p>
          <a:p>
            <a:endParaRPr lang="sk-SK" sz="2400" dirty="0"/>
          </a:p>
          <a:p>
            <a:r>
              <a:rPr lang="sk-SK" sz="2400" dirty="0" smtClean="0"/>
              <a:t>Podnikanie: sústavná činnosť, vykonávaná vo vlastnom mene a na vlastnú zodpovednosť, za účelom dosahovania zisku</a:t>
            </a:r>
          </a:p>
          <a:p>
            <a:pPr marL="342900" indent="-342900">
              <a:buAutoNum type="arabicPeriod"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270805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rezentacia vzor_1 podkla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7121"/>
            <a:ext cx="9144000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1676400"/>
            <a:ext cx="7010400" cy="609600"/>
          </a:xfrm>
        </p:spPr>
        <p:txBody>
          <a:bodyPr>
            <a:normAutofit/>
          </a:bodyPr>
          <a:lstStyle/>
          <a:p>
            <a:endParaRPr lang="sk-SK" b="1" dirty="0" smtClean="0"/>
          </a:p>
          <a:p>
            <a:endParaRPr lang="sk-SK" b="1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sk-SK" b="1" dirty="0" smtClean="0"/>
          </a:p>
          <a:p>
            <a:endParaRPr lang="sk-SK" dirty="0"/>
          </a:p>
        </p:txBody>
      </p:sp>
      <p:sp>
        <p:nvSpPr>
          <p:cNvPr id="5" name="BlokTextu 4"/>
          <p:cNvSpPr txBox="1"/>
          <p:nvPr/>
        </p:nvSpPr>
        <p:spPr>
          <a:xfrm>
            <a:off x="609600" y="1676400"/>
            <a:ext cx="7391400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dirty="0" smtClean="0"/>
              <a:t>3. Podnikanie MNO</a:t>
            </a:r>
          </a:p>
          <a:p>
            <a:endParaRPr lang="sk-SK" sz="2400" dirty="0"/>
          </a:p>
          <a:p>
            <a:r>
              <a:rPr lang="sk-SK" sz="2400" dirty="0" smtClean="0"/>
              <a:t>Ak MNO bude podnikať, platia pre ňu presne tie isté pravidlá a regulácie, ako pre podnikateľské subjekty.</a:t>
            </a:r>
          </a:p>
          <a:p>
            <a:endParaRPr lang="sk-SK" sz="2400" dirty="0"/>
          </a:p>
          <a:p>
            <a:r>
              <a:rPr lang="sk-SK" sz="2400" dirty="0" smtClean="0"/>
              <a:t>MNO môže podnikať, iba ak získa oprávnenie na podnikanie – najčastejšie živnostenský list.</a:t>
            </a:r>
          </a:p>
          <a:p>
            <a:pPr marL="342900" indent="-342900">
              <a:buAutoNum type="arabicPeriod"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9820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rezentacia vzor_1 podkla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7121"/>
            <a:ext cx="9144000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1676400"/>
            <a:ext cx="7010400" cy="609600"/>
          </a:xfrm>
        </p:spPr>
        <p:txBody>
          <a:bodyPr>
            <a:normAutofit/>
          </a:bodyPr>
          <a:lstStyle/>
          <a:p>
            <a:endParaRPr lang="sk-SK" b="1" dirty="0" smtClean="0"/>
          </a:p>
          <a:p>
            <a:endParaRPr lang="sk-SK" b="1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sk-SK" b="1" dirty="0" smtClean="0"/>
          </a:p>
          <a:p>
            <a:endParaRPr lang="sk-SK" dirty="0"/>
          </a:p>
        </p:txBody>
      </p:sp>
      <p:sp>
        <p:nvSpPr>
          <p:cNvPr id="5" name="BlokTextu 4"/>
          <p:cNvSpPr txBox="1"/>
          <p:nvPr/>
        </p:nvSpPr>
        <p:spPr>
          <a:xfrm>
            <a:off x="609600" y="1676400"/>
            <a:ext cx="807720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dirty="0" smtClean="0"/>
              <a:t>3. Podnikanie MNO</a:t>
            </a:r>
          </a:p>
          <a:p>
            <a:endParaRPr lang="sk-SK" sz="2400" dirty="0"/>
          </a:p>
          <a:p>
            <a:r>
              <a:rPr lang="sk-SK" sz="2400" dirty="0" smtClean="0"/>
              <a:t>Nadácie: </a:t>
            </a:r>
          </a:p>
          <a:p>
            <a:endParaRPr lang="sk-SK" dirty="0" smtClean="0"/>
          </a:p>
          <a:p>
            <a:pPr marL="342900" indent="-342900">
              <a:buAutoNum type="arabicParenBoth"/>
            </a:pPr>
            <a:r>
              <a:rPr lang="sk-SK" b="1" u="sng" dirty="0" smtClean="0"/>
              <a:t>Nadácia </a:t>
            </a:r>
            <a:r>
              <a:rPr lang="sk-SK" b="1" u="sng" dirty="0"/>
              <a:t>nemôže podnikať </a:t>
            </a:r>
            <a:r>
              <a:rPr lang="sk-SK" dirty="0"/>
              <a:t>s výnimkou prevádzkovania charitatívnej </a:t>
            </a:r>
            <a:r>
              <a:rPr lang="sk-SK" dirty="0" smtClean="0"/>
              <a:t>lotérie, </a:t>
            </a:r>
            <a:r>
              <a:rPr lang="sk-SK" dirty="0"/>
              <a:t>prenechania nehnuteľností do nájmu, organizovania kultúrnych, vzdelávacích, spoločenských alebo športových akcií, ak touto činnosťou účinnejšie využije svoj majetok a táto činnosť bude v súlade s verejnoprospešným účelom nadácie</a:t>
            </a:r>
            <a:r>
              <a:rPr lang="sk-SK" dirty="0" smtClean="0"/>
              <a:t>.</a:t>
            </a:r>
          </a:p>
          <a:p>
            <a:endParaRPr lang="sk-SK" dirty="0"/>
          </a:p>
          <a:p>
            <a:r>
              <a:rPr lang="sk-SK" dirty="0"/>
              <a:t>(2) Nadácia nemôže uzatvárať zmluvu o tichom spoločenstve</a:t>
            </a:r>
            <a:r>
              <a:rPr lang="sk-SK" dirty="0" smtClean="0"/>
              <a:t>.</a:t>
            </a:r>
          </a:p>
          <a:p>
            <a:endParaRPr lang="sk-SK" dirty="0" smtClean="0"/>
          </a:p>
          <a:p>
            <a:r>
              <a:rPr lang="sk-SK" dirty="0" smtClean="0"/>
              <a:t>(3) Nadácia môže vlastniť podiely v obchodnej spoločnosti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99640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rezentacia vzor_1 podkla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7121"/>
            <a:ext cx="9144000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1676400"/>
            <a:ext cx="7010400" cy="609600"/>
          </a:xfrm>
        </p:spPr>
        <p:txBody>
          <a:bodyPr>
            <a:normAutofit/>
          </a:bodyPr>
          <a:lstStyle/>
          <a:p>
            <a:endParaRPr lang="sk-SK" b="1" dirty="0" smtClean="0"/>
          </a:p>
          <a:p>
            <a:endParaRPr lang="sk-SK" b="1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sk-SK" b="1" dirty="0" smtClean="0"/>
          </a:p>
          <a:p>
            <a:endParaRPr lang="sk-SK" dirty="0"/>
          </a:p>
        </p:txBody>
      </p:sp>
      <p:sp>
        <p:nvSpPr>
          <p:cNvPr id="5" name="BlokTextu 4"/>
          <p:cNvSpPr txBox="1"/>
          <p:nvPr/>
        </p:nvSpPr>
        <p:spPr>
          <a:xfrm>
            <a:off x="609600" y="1676400"/>
            <a:ext cx="8229600" cy="35086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dirty="0" smtClean="0"/>
              <a:t>3. Podnikanie MNO</a:t>
            </a:r>
          </a:p>
          <a:p>
            <a:endParaRPr lang="sk-SK" sz="2400" dirty="0"/>
          </a:p>
          <a:p>
            <a:r>
              <a:rPr lang="sk-SK" sz="2400" dirty="0" smtClean="0"/>
              <a:t>Neziskové organizácie poskytujúce všeobecne prospešné služby:</a:t>
            </a:r>
          </a:p>
          <a:p>
            <a:endParaRPr lang="sk-SK" sz="2400" dirty="0"/>
          </a:p>
          <a:p>
            <a:r>
              <a:rPr lang="sk-SK" dirty="0"/>
              <a:t>(1) </a:t>
            </a:r>
            <a:r>
              <a:rPr lang="sk-SK" b="1" u="sng" dirty="0"/>
              <a:t>Nezisková organizácia môže podnikať </a:t>
            </a:r>
            <a:r>
              <a:rPr lang="sk-SK" dirty="0"/>
              <a:t>podľa osobitných </a:t>
            </a:r>
            <a:r>
              <a:rPr lang="sk-SK" dirty="0" smtClean="0"/>
              <a:t>predpisov za </a:t>
            </a:r>
            <a:r>
              <a:rPr lang="sk-SK" dirty="0"/>
              <a:t>podmienky, že touto činnosťou sa dosiahne účelnejšie využitie jej majetku a nebude ohrozená kvalita, rozsah a dostupnosť služieb, pre ktoré bola založená.</a:t>
            </a:r>
          </a:p>
          <a:p>
            <a:endParaRPr lang="sk-SK" dirty="0" smtClean="0"/>
          </a:p>
          <a:p>
            <a:r>
              <a:rPr lang="sk-SK" dirty="0" smtClean="0"/>
              <a:t>(</a:t>
            </a:r>
            <a:r>
              <a:rPr lang="sk-SK" dirty="0"/>
              <a:t>2) Nezisková organizácia sa nemôže zúčastňovať na podnikaní iných osôb a nemôže uzatvárať zmluvu o tichom spoločenstve.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217463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rezentacia vzor_1 podkla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7121"/>
            <a:ext cx="9144000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1676400"/>
            <a:ext cx="7010400" cy="609600"/>
          </a:xfrm>
        </p:spPr>
        <p:txBody>
          <a:bodyPr>
            <a:normAutofit/>
          </a:bodyPr>
          <a:lstStyle/>
          <a:p>
            <a:endParaRPr lang="sk-SK" b="1" dirty="0" smtClean="0"/>
          </a:p>
          <a:p>
            <a:endParaRPr lang="sk-SK" b="1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sk-SK" b="1" dirty="0" smtClean="0"/>
          </a:p>
          <a:p>
            <a:endParaRPr lang="sk-SK" dirty="0"/>
          </a:p>
        </p:txBody>
      </p:sp>
      <p:sp>
        <p:nvSpPr>
          <p:cNvPr id="5" name="BlokTextu 4"/>
          <p:cNvSpPr txBox="1"/>
          <p:nvPr/>
        </p:nvSpPr>
        <p:spPr>
          <a:xfrm>
            <a:off x="609600" y="1676400"/>
            <a:ext cx="82296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dirty="0" smtClean="0"/>
              <a:t>3. Podnikanie MNO</a:t>
            </a:r>
          </a:p>
          <a:p>
            <a:endParaRPr lang="sk-SK" sz="2400" dirty="0"/>
          </a:p>
          <a:p>
            <a:r>
              <a:rPr lang="sk-SK" sz="2400" dirty="0" smtClean="0"/>
              <a:t>Neinvestičné fondy:</a:t>
            </a:r>
          </a:p>
          <a:p>
            <a:endParaRPr lang="sk-SK" sz="2400" dirty="0"/>
          </a:p>
          <a:p>
            <a:r>
              <a:rPr lang="sk-SK" dirty="0"/>
              <a:t>(1) </a:t>
            </a:r>
            <a:r>
              <a:rPr lang="sk-SK" b="1" u="sng" dirty="0"/>
              <a:t>Prostriedky fondu sa nesmú použiť na </a:t>
            </a:r>
            <a:r>
              <a:rPr lang="sk-SK" b="1" u="sng" dirty="0" smtClean="0"/>
              <a:t>podnikanie</a:t>
            </a:r>
            <a:r>
              <a:rPr lang="sk-SK" dirty="0" smtClean="0"/>
              <a:t>.</a:t>
            </a:r>
            <a:endParaRPr lang="sk-SK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087938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rezentacia vzor_1 podkla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7121"/>
            <a:ext cx="9144000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1676400"/>
            <a:ext cx="7010400" cy="609600"/>
          </a:xfrm>
        </p:spPr>
        <p:txBody>
          <a:bodyPr>
            <a:normAutofit/>
          </a:bodyPr>
          <a:lstStyle/>
          <a:p>
            <a:endParaRPr lang="sk-SK" b="1" dirty="0" smtClean="0"/>
          </a:p>
          <a:p>
            <a:endParaRPr lang="sk-SK" b="1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sk-SK" b="1" dirty="0" smtClean="0"/>
          </a:p>
          <a:p>
            <a:endParaRPr lang="sk-SK" dirty="0"/>
          </a:p>
        </p:txBody>
      </p:sp>
      <p:sp>
        <p:nvSpPr>
          <p:cNvPr id="5" name="BlokTextu 4"/>
          <p:cNvSpPr txBox="1"/>
          <p:nvPr/>
        </p:nvSpPr>
        <p:spPr>
          <a:xfrm>
            <a:off x="609600" y="1676400"/>
            <a:ext cx="8229600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dirty="0" smtClean="0"/>
              <a:t>3. Podnikanie MNO</a:t>
            </a:r>
          </a:p>
          <a:p>
            <a:endParaRPr lang="sk-SK" sz="2400" dirty="0"/>
          </a:p>
          <a:p>
            <a:r>
              <a:rPr lang="sk-SK" sz="2400" dirty="0" smtClean="0"/>
              <a:t>Občianske združenia:</a:t>
            </a:r>
          </a:p>
          <a:p>
            <a:endParaRPr lang="sk-SK" sz="2400" dirty="0"/>
          </a:p>
          <a:p>
            <a:pPr marL="342900" indent="-342900">
              <a:buAutoNum type="arabicParenBoth"/>
            </a:pPr>
            <a:r>
              <a:rPr lang="sk-SK" dirty="0" smtClean="0"/>
              <a:t>Združenia nemajú zakázané podnikať.</a:t>
            </a:r>
          </a:p>
          <a:p>
            <a:pPr marL="342900" indent="-342900">
              <a:buAutoNum type="arabicParenBoth"/>
            </a:pPr>
            <a:endParaRPr lang="sk-SK" dirty="0"/>
          </a:p>
          <a:p>
            <a:pPr marL="342900" indent="-342900">
              <a:buAutoNum type="arabicParenBoth"/>
            </a:pPr>
            <a:endParaRPr lang="sk-SK" dirty="0" smtClean="0"/>
          </a:p>
          <a:p>
            <a:r>
              <a:rPr lang="sk-SK" dirty="0" smtClean="0"/>
              <a:t>t.j. môžu podnikať, nesmie to však byť účel založenia občianskeho združenia</a:t>
            </a:r>
            <a:endParaRPr lang="sk-SK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571577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rezentacia vzor_1 podkla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7121"/>
            <a:ext cx="9144000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1676400"/>
            <a:ext cx="7010400" cy="609600"/>
          </a:xfrm>
        </p:spPr>
        <p:txBody>
          <a:bodyPr>
            <a:normAutofit/>
          </a:bodyPr>
          <a:lstStyle/>
          <a:p>
            <a:endParaRPr lang="sk-SK" b="1" dirty="0" smtClean="0"/>
          </a:p>
          <a:p>
            <a:endParaRPr lang="sk-SK" b="1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sk-SK" b="1" dirty="0" smtClean="0"/>
          </a:p>
          <a:p>
            <a:endParaRPr lang="sk-SK" dirty="0"/>
          </a:p>
        </p:txBody>
      </p:sp>
      <p:sp>
        <p:nvSpPr>
          <p:cNvPr id="5" name="BlokTextu 4"/>
          <p:cNvSpPr txBox="1"/>
          <p:nvPr/>
        </p:nvSpPr>
        <p:spPr>
          <a:xfrm>
            <a:off x="609600" y="1676400"/>
            <a:ext cx="67056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dirty="0" smtClean="0"/>
              <a:t>4. Účtovníctvo MNO</a:t>
            </a:r>
          </a:p>
          <a:p>
            <a:endParaRPr lang="sk-SK" sz="2400" dirty="0"/>
          </a:p>
          <a:p>
            <a:pPr algn="ctr"/>
            <a:endParaRPr lang="sk-SK" sz="2400" dirty="0" smtClean="0"/>
          </a:p>
          <a:p>
            <a:pPr algn="ctr"/>
            <a:endParaRPr lang="sk-SK" sz="2400" dirty="0"/>
          </a:p>
          <a:p>
            <a:pPr algn="ctr"/>
            <a:r>
              <a:rPr lang="sk-SK" sz="2400" dirty="0" smtClean="0"/>
              <a:t>MNO tak, ako všetky ostatné právnické osoby, sú </a:t>
            </a:r>
          </a:p>
          <a:p>
            <a:pPr algn="ctr"/>
            <a:endParaRPr lang="sk-SK" sz="2400" b="1" u="sng" dirty="0"/>
          </a:p>
          <a:p>
            <a:pPr algn="ctr"/>
            <a:r>
              <a:rPr lang="sk-SK" sz="2400" b="1" u="sng" dirty="0" smtClean="0"/>
              <a:t>povinné viesť účtovníctvo</a:t>
            </a:r>
            <a:r>
              <a:rPr lang="sk-SK" sz="2400" dirty="0" smtClean="0"/>
              <a:t>.</a:t>
            </a:r>
          </a:p>
          <a:p>
            <a:pPr algn="ctr"/>
            <a:endParaRPr lang="sk-SK" sz="2400" dirty="0"/>
          </a:p>
          <a:p>
            <a:r>
              <a:rPr lang="sk-SK" sz="2400" dirty="0" smtClean="0"/>
              <a:t>... sú tzv. </a:t>
            </a:r>
            <a:r>
              <a:rPr lang="sk-SK" sz="2400" i="1" dirty="0" smtClean="0"/>
              <a:t>účtovné jednotky</a:t>
            </a:r>
          </a:p>
          <a:p>
            <a:endParaRPr lang="sk-SK" sz="2400" dirty="0" smtClean="0"/>
          </a:p>
        </p:txBody>
      </p:sp>
    </p:spTree>
    <p:extLst>
      <p:ext uri="{BB962C8B-B14F-4D97-AF65-F5344CB8AC3E}">
        <p14:creationId xmlns:p14="http://schemas.microsoft.com/office/powerpoint/2010/main" val="1390057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rezentacia vzor_1 podkla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7121"/>
            <a:ext cx="9144000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1676400"/>
            <a:ext cx="7010400" cy="609600"/>
          </a:xfrm>
        </p:spPr>
        <p:txBody>
          <a:bodyPr>
            <a:normAutofit/>
          </a:bodyPr>
          <a:lstStyle/>
          <a:p>
            <a:endParaRPr lang="sk-SK" b="1" dirty="0" smtClean="0"/>
          </a:p>
          <a:p>
            <a:endParaRPr lang="sk-SK" b="1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sk-SK" b="1" dirty="0" smtClean="0"/>
          </a:p>
          <a:p>
            <a:endParaRPr lang="sk-SK" dirty="0"/>
          </a:p>
        </p:txBody>
      </p:sp>
      <p:sp>
        <p:nvSpPr>
          <p:cNvPr id="5" name="BlokTextu 4"/>
          <p:cNvSpPr txBox="1"/>
          <p:nvPr/>
        </p:nvSpPr>
        <p:spPr>
          <a:xfrm>
            <a:off x="609600" y="1676400"/>
            <a:ext cx="75438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dirty="0" smtClean="0"/>
              <a:t>4. Účtovníctvo MNO</a:t>
            </a:r>
          </a:p>
          <a:p>
            <a:pPr algn="ctr"/>
            <a:endParaRPr lang="sk-SK" sz="2400" dirty="0"/>
          </a:p>
          <a:p>
            <a:r>
              <a:rPr lang="sk-SK" sz="2400" u="sng" dirty="0"/>
              <a:t>Predmetom účtovníctva </a:t>
            </a:r>
            <a:r>
              <a:rPr lang="sk-SK" sz="2400" dirty="0"/>
              <a:t>je účtovanie </a:t>
            </a:r>
            <a:r>
              <a:rPr lang="sk-SK" sz="2400" u="sng" dirty="0">
                <a:solidFill>
                  <a:srgbClr val="FF0000"/>
                </a:solidFill>
              </a:rPr>
              <a:t>skutočností</a:t>
            </a:r>
            <a:r>
              <a:rPr lang="sk-SK" sz="2400" dirty="0"/>
              <a:t> o</a:t>
            </a:r>
          </a:p>
          <a:p>
            <a:r>
              <a:rPr lang="sk-SK" sz="2400" dirty="0"/>
              <a:t>a) stave a pohybe majetku,</a:t>
            </a:r>
          </a:p>
          <a:p>
            <a:r>
              <a:rPr lang="sk-SK" sz="2400" dirty="0"/>
              <a:t>b) stave a pohybe záväzkov,</a:t>
            </a:r>
          </a:p>
          <a:p>
            <a:r>
              <a:rPr lang="sk-SK" sz="2400" dirty="0"/>
              <a:t>c) rozdiele majetku a záväzkov,</a:t>
            </a:r>
          </a:p>
          <a:p>
            <a:r>
              <a:rPr lang="sk-SK" sz="2400" dirty="0"/>
              <a:t>d) výnosoch,</a:t>
            </a:r>
          </a:p>
          <a:p>
            <a:r>
              <a:rPr lang="sk-SK" sz="2400" dirty="0"/>
              <a:t>e) nákladoch,</a:t>
            </a:r>
          </a:p>
          <a:p>
            <a:r>
              <a:rPr lang="sk-SK" sz="2400" dirty="0"/>
              <a:t>f) príjmoch,</a:t>
            </a:r>
          </a:p>
          <a:p>
            <a:r>
              <a:rPr lang="sk-SK" sz="2400" dirty="0"/>
              <a:t>g) výdavkoch,</a:t>
            </a:r>
          </a:p>
          <a:p>
            <a:r>
              <a:rPr lang="sk-SK" sz="2400" dirty="0"/>
              <a:t>h) výsledku hospodárenia účtovnej jednotky</a:t>
            </a:r>
            <a:r>
              <a:rPr lang="sk-SK" sz="2400" dirty="0" smtClean="0"/>
              <a:t>,</a:t>
            </a:r>
          </a:p>
          <a:p>
            <a:r>
              <a:rPr lang="sk-SK" sz="2400" dirty="0" smtClean="0"/>
              <a:t>...... ide o „účtovné prípady“</a:t>
            </a:r>
            <a:endParaRPr lang="sk-SK" sz="2400" dirty="0"/>
          </a:p>
          <a:p>
            <a:endParaRPr lang="sk-SK" sz="2400" dirty="0" smtClean="0"/>
          </a:p>
          <a:p>
            <a:endParaRPr lang="sk-SK" sz="2400" dirty="0" smtClean="0"/>
          </a:p>
        </p:txBody>
      </p:sp>
    </p:spTree>
    <p:extLst>
      <p:ext uri="{BB962C8B-B14F-4D97-AF65-F5344CB8AC3E}">
        <p14:creationId xmlns:p14="http://schemas.microsoft.com/office/powerpoint/2010/main" val="3979856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rezentacia vzor_1 podkla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7121"/>
            <a:ext cx="9144000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1676400"/>
            <a:ext cx="7010400" cy="609600"/>
          </a:xfrm>
        </p:spPr>
        <p:txBody>
          <a:bodyPr>
            <a:normAutofit/>
          </a:bodyPr>
          <a:lstStyle/>
          <a:p>
            <a:endParaRPr lang="sk-SK" b="1" dirty="0" smtClean="0"/>
          </a:p>
          <a:p>
            <a:endParaRPr lang="sk-SK" b="1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sk-SK" b="1" dirty="0" smtClean="0"/>
          </a:p>
          <a:p>
            <a:endParaRPr lang="sk-SK" dirty="0"/>
          </a:p>
        </p:txBody>
      </p:sp>
      <p:sp>
        <p:nvSpPr>
          <p:cNvPr id="5" name="BlokTextu 4"/>
          <p:cNvSpPr txBox="1"/>
          <p:nvPr/>
        </p:nvSpPr>
        <p:spPr>
          <a:xfrm>
            <a:off x="609600" y="1676400"/>
            <a:ext cx="75438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dirty="0" smtClean="0"/>
              <a:t>4. Účtovníctvo MNO</a:t>
            </a:r>
          </a:p>
          <a:p>
            <a:pPr algn="ctr"/>
            <a:endParaRPr lang="sk-SK" sz="2400" dirty="0"/>
          </a:p>
          <a:p>
            <a:r>
              <a:rPr lang="sk-SK" sz="2400" u="sng" dirty="0"/>
              <a:t>Predmetom účtovníctva </a:t>
            </a:r>
            <a:r>
              <a:rPr lang="sk-SK" sz="2400" dirty="0"/>
              <a:t>je aj </a:t>
            </a:r>
            <a:r>
              <a:rPr lang="sk-SK" sz="2400" dirty="0" smtClean="0"/>
              <a:t>vykazovanie </a:t>
            </a:r>
            <a:r>
              <a:rPr lang="sk-SK" sz="2400" dirty="0"/>
              <a:t>skutočností o účtovných prípadoch </a:t>
            </a:r>
            <a:r>
              <a:rPr lang="sk-SK" sz="2400" dirty="0" smtClean="0"/>
              <a:t>v </a:t>
            </a:r>
            <a:r>
              <a:rPr lang="sk-SK" sz="2400" u="sng" dirty="0" smtClean="0">
                <a:solidFill>
                  <a:srgbClr val="FF0000"/>
                </a:solidFill>
              </a:rPr>
              <a:t>účtovnej </a:t>
            </a:r>
            <a:r>
              <a:rPr lang="sk-SK" sz="2400" u="sng" dirty="0">
                <a:solidFill>
                  <a:srgbClr val="FF0000"/>
                </a:solidFill>
              </a:rPr>
              <a:t>závierke</a:t>
            </a:r>
            <a:r>
              <a:rPr lang="sk-SK" sz="2400" dirty="0"/>
              <a:t>, pričom predmetom vykazovania v účtovnej závierke sú aj iné aktíva a iné pasíva.</a:t>
            </a:r>
            <a:endParaRPr lang="sk-SK" sz="2400" dirty="0" smtClean="0"/>
          </a:p>
          <a:p>
            <a:endParaRPr lang="sk-SK" sz="2400" dirty="0" smtClean="0"/>
          </a:p>
        </p:txBody>
      </p:sp>
    </p:spTree>
    <p:extLst>
      <p:ext uri="{BB962C8B-B14F-4D97-AF65-F5344CB8AC3E}">
        <p14:creationId xmlns:p14="http://schemas.microsoft.com/office/powerpoint/2010/main" val="3728411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rezentacia vzor_1 podkla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1600200"/>
            <a:ext cx="6400800" cy="3810000"/>
          </a:xfrm>
        </p:spPr>
        <p:txBody>
          <a:bodyPr>
            <a:normAutofit fontScale="62500" lnSpcReduction="20000"/>
          </a:bodyPr>
          <a:lstStyle/>
          <a:p>
            <a:r>
              <a:rPr lang="sk-SK" dirty="0" smtClean="0"/>
              <a:t>Národný projekt realizuje</a:t>
            </a:r>
          </a:p>
          <a:p>
            <a:r>
              <a:rPr lang="sk-SK" sz="3800" b="1" dirty="0" smtClean="0"/>
              <a:t>Úrad splnomocnenca vlády SR </a:t>
            </a:r>
          </a:p>
          <a:p>
            <a:r>
              <a:rPr lang="sk-SK" sz="3800" b="1" dirty="0" smtClean="0"/>
              <a:t>pre rozvoj občianskej spoločnosti</a:t>
            </a:r>
            <a:endParaRPr lang="sk-SK" sz="3800" b="1" dirty="0"/>
          </a:p>
          <a:p>
            <a:endParaRPr lang="sk-SK" dirty="0" smtClean="0"/>
          </a:p>
          <a:p>
            <a:r>
              <a:rPr lang="sk-SK" dirty="0" smtClean="0"/>
              <a:t>spolu s partnermi: </a:t>
            </a:r>
            <a:endParaRPr lang="sk-SK" dirty="0"/>
          </a:p>
          <a:p>
            <a:r>
              <a:rPr lang="sk-SK" b="1" dirty="0"/>
              <a:t>1. Slovenské neziskové servisné centrum</a:t>
            </a:r>
          </a:p>
          <a:p>
            <a:r>
              <a:rPr lang="sk-SK" b="1" dirty="0" smtClean="0"/>
              <a:t>Centrum </a:t>
            </a:r>
            <a:r>
              <a:rPr lang="sk-SK" b="1" dirty="0"/>
              <a:t>pre </a:t>
            </a:r>
            <a:r>
              <a:rPr lang="sk-SK" b="1" dirty="0" smtClean="0"/>
              <a:t>filantropiu</a:t>
            </a:r>
          </a:p>
          <a:p>
            <a:r>
              <a:rPr lang="sk-SK" b="1" dirty="0" smtClean="0"/>
              <a:t>PDCS</a:t>
            </a:r>
            <a:endParaRPr lang="sk-SK" b="1" dirty="0"/>
          </a:p>
          <a:p>
            <a:r>
              <a:rPr lang="sk-SK" b="1" dirty="0" smtClean="0"/>
              <a:t>SOCIA </a:t>
            </a:r>
            <a:r>
              <a:rPr lang="sk-SK" b="1" dirty="0"/>
              <a:t>– nadácia na podporu sociálnych zmien</a:t>
            </a:r>
          </a:p>
          <a:p>
            <a:endParaRPr lang="sk-SK" sz="3800" dirty="0"/>
          </a:p>
          <a:p>
            <a:r>
              <a:rPr lang="sk-SK" sz="2600" dirty="0"/>
              <a:t>Trvanie projektu: </a:t>
            </a:r>
          </a:p>
          <a:p>
            <a:r>
              <a:rPr lang="sk-SK" sz="2600" dirty="0"/>
              <a:t>marec 2014 – december 2015</a:t>
            </a:r>
          </a:p>
          <a:p>
            <a:endParaRPr lang="sk-SK" dirty="0" smtClean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247733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rezentacia vzor_1 podkla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7121"/>
            <a:ext cx="9144000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1676400"/>
            <a:ext cx="7010400" cy="609600"/>
          </a:xfrm>
        </p:spPr>
        <p:txBody>
          <a:bodyPr>
            <a:normAutofit/>
          </a:bodyPr>
          <a:lstStyle/>
          <a:p>
            <a:endParaRPr lang="sk-SK" b="1" dirty="0" smtClean="0"/>
          </a:p>
          <a:p>
            <a:endParaRPr lang="sk-SK" b="1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sk-SK" b="1" dirty="0" smtClean="0"/>
          </a:p>
          <a:p>
            <a:endParaRPr lang="sk-SK" dirty="0"/>
          </a:p>
        </p:txBody>
      </p:sp>
      <p:sp>
        <p:nvSpPr>
          <p:cNvPr id="5" name="BlokTextu 4"/>
          <p:cNvSpPr txBox="1"/>
          <p:nvPr/>
        </p:nvSpPr>
        <p:spPr>
          <a:xfrm>
            <a:off x="609600" y="1676400"/>
            <a:ext cx="7543800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dirty="0" smtClean="0"/>
              <a:t>4. Účtovníctvo MNO</a:t>
            </a:r>
          </a:p>
          <a:p>
            <a:pPr algn="ctr"/>
            <a:endParaRPr lang="sk-SK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k-SK" sz="2000" dirty="0" smtClean="0"/>
              <a:t>Účtovná </a:t>
            </a:r>
            <a:r>
              <a:rPr lang="sk-SK" sz="2000" dirty="0"/>
              <a:t>jednotka účtuje a vykazuje účtovné prípady v období, s ktorým </a:t>
            </a:r>
            <a:r>
              <a:rPr lang="sk-SK" sz="2000" u="sng" dirty="0">
                <a:solidFill>
                  <a:srgbClr val="FF0000"/>
                </a:solidFill>
              </a:rPr>
              <a:t>časovo a vecne súvisia </a:t>
            </a:r>
            <a:r>
              <a:rPr lang="sk-SK" sz="2000" dirty="0"/>
              <a:t>(ďalej len "účtovné obdobie"). Ak túto zásadu nemožno dodržať, účtovná jednotka ich zaúčtuje a vykáže v období, keď sa tieto skutočnosti zistili</a:t>
            </a:r>
            <a:r>
              <a:rPr lang="sk-SK" sz="2000" dirty="0" smtClean="0"/>
              <a:t>.</a:t>
            </a:r>
          </a:p>
          <a:p>
            <a:endParaRPr lang="sk-SK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k-SK" sz="2000" dirty="0"/>
              <a:t>Náklady a výnosy účtuje účtovná jednotka v tom účtovnom období, v ktorom vznikli, bez ohľadu na deň ich úhrady, inkasa alebo na deň vyrovnania iným spôsobom. Výdavky a príjmy účtuje účtovná jednotka vždy v tom účtovnom období, v ktorom dôjde k ich úhrade alebo inkasu.</a:t>
            </a:r>
            <a:endParaRPr lang="sk-SK" sz="2000" dirty="0" smtClean="0"/>
          </a:p>
          <a:p>
            <a:endParaRPr lang="sk-SK" sz="2400" dirty="0" smtClean="0"/>
          </a:p>
        </p:txBody>
      </p:sp>
    </p:spTree>
    <p:extLst>
      <p:ext uri="{BB962C8B-B14F-4D97-AF65-F5344CB8AC3E}">
        <p14:creationId xmlns:p14="http://schemas.microsoft.com/office/powerpoint/2010/main" val="3396246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rezentacia vzor_1 podkla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7121"/>
            <a:ext cx="9144000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1676400"/>
            <a:ext cx="7010400" cy="609600"/>
          </a:xfrm>
        </p:spPr>
        <p:txBody>
          <a:bodyPr>
            <a:normAutofit/>
          </a:bodyPr>
          <a:lstStyle/>
          <a:p>
            <a:endParaRPr lang="sk-SK" b="1" dirty="0" smtClean="0"/>
          </a:p>
          <a:p>
            <a:endParaRPr lang="sk-SK" b="1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sk-SK" b="1" dirty="0" smtClean="0"/>
          </a:p>
          <a:p>
            <a:endParaRPr lang="sk-SK" dirty="0"/>
          </a:p>
        </p:txBody>
      </p:sp>
      <p:sp>
        <p:nvSpPr>
          <p:cNvPr id="5" name="BlokTextu 4"/>
          <p:cNvSpPr txBox="1"/>
          <p:nvPr/>
        </p:nvSpPr>
        <p:spPr>
          <a:xfrm>
            <a:off x="609600" y="1676400"/>
            <a:ext cx="8153400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dirty="0" smtClean="0"/>
              <a:t>4. Účtovníctvo MNO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k-SK" sz="2000" u="sng" dirty="0" smtClean="0">
                <a:solidFill>
                  <a:srgbClr val="FF0000"/>
                </a:solidFill>
              </a:rPr>
              <a:t>Účtovným </a:t>
            </a:r>
            <a:r>
              <a:rPr lang="sk-SK" sz="2000" u="sng" dirty="0">
                <a:solidFill>
                  <a:srgbClr val="FF0000"/>
                </a:solidFill>
              </a:rPr>
              <a:t>obdobím </a:t>
            </a:r>
            <a:r>
              <a:rPr lang="sk-SK" sz="2000" dirty="0"/>
              <a:t>je kalendárny </a:t>
            </a:r>
            <a:r>
              <a:rPr lang="sk-SK" sz="2000" dirty="0" smtClean="0"/>
              <a:t>rok, alebo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k-SK" sz="2000" dirty="0" smtClean="0"/>
              <a:t>Účtovným </a:t>
            </a:r>
            <a:r>
              <a:rPr lang="sk-SK" sz="2000" dirty="0"/>
              <a:t>obdobím môže byť aj hospodársky rok. Hospodárskym rokom je obdobie nepretržite po sebe idúcich 12 kalendárnych mesiacov, ktoré nie je zhodné s kalendárnym rokom</a:t>
            </a:r>
            <a:r>
              <a:rPr lang="sk-SK" sz="2000" dirty="0" smtClean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k-SK" sz="2000" dirty="0" smtClean="0"/>
              <a:t>K zmene </a:t>
            </a:r>
            <a:r>
              <a:rPr lang="sk-SK" sz="2000" dirty="0"/>
              <a:t>účtovného obdobia môže dôjsť len k prvému dňu kalendárneho mesiaca. Účtovné obdobie, ktoré je hospodárskym rokom, uplatní účtovná jednotka písomným oznámením daňovému úradu</a:t>
            </a:r>
          </a:p>
          <a:p>
            <a:r>
              <a:rPr lang="sk-SK" sz="2000" dirty="0" smtClean="0"/>
              <a:t>      a</a:t>
            </a:r>
            <a:r>
              <a:rPr lang="sk-SK" sz="2000" dirty="0"/>
              <a:t>) do 30 dní odo dňa vzniku účtovnej jednotky alebo</a:t>
            </a:r>
          </a:p>
          <a:p>
            <a:r>
              <a:rPr lang="sk-SK" sz="2000" dirty="0"/>
              <a:t> </a:t>
            </a:r>
            <a:r>
              <a:rPr lang="sk-SK" sz="2000" dirty="0" smtClean="0"/>
              <a:t>     b</a:t>
            </a:r>
            <a:r>
              <a:rPr lang="sk-SK" sz="2000" dirty="0"/>
              <a:t>) najmenej 15 dní pred zmenou účtovného obdobia účtovnej jednotky</a:t>
            </a:r>
            <a:r>
              <a:rPr lang="sk-SK" sz="2000" dirty="0" smtClean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k-SK" sz="2000" dirty="0" smtClean="0"/>
              <a:t>účtovné </a:t>
            </a:r>
            <a:r>
              <a:rPr lang="sk-SK" sz="2000" dirty="0"/>
              <a:t>obdobie, ktoré je hospodárskym rokom, musí účtovná jednotka uplatňovať minimálne jedno účtovné obdobie</a:t>
            </a:r>
            <a:r>
              <a:rPr lang="sk-SK" sz="2000" dirty="0" smtClean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k-SK" sz="2000" dirty="0"/>
              <a:t>Účtovné obdobie, ktoré je hospodárskym rokom, nemôže uplatniť účtovná jednotka, ktorou je subjekt verejnej správy</a:t>
            </a:r>
          </a:p>
          <a:p>
            <a:endParaRPr lang="sk-SK" sz="2400" dirty="0" smtClean="0"/>
          </a:p>
          <a:p>
            <a:endParaRPr lang="sk-SK" sz="2400" dirty="0" smtClean="0"/>
          </a:p>
        </p:txBody>
      </p:sp>
    </p:spTree>
    <p:extLst>
      <p:ext uri="{BB962C8B-B14F-4D97-AF65-F5344CB8AC3E}">
        <p14:creationId xmlns:p14="http://schemas.microsoft.com/office/powerpoint/2010/main" val="4214770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rezentacia vzor_1 podkla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7121"/>
            <a:ext cx="9144000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1676400"/>
            <a:ext cx="7010400" cy="609600"/>
          </a:xfrm>
        </p:spPr>
        <p:txBody>
          <a:bodyPr>
            <a:normAutofit/>
          </a:bodyPr>
          <a:lstStyle/>
          <a:p>
            <a:endParaRPr lang="sk-SK" b="1" dirty="0" smtClean="0"/>
          </a:p>
          <a:p>
            <a:endParaRPr lang="sk-SK" b="1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sk-SK" b="1" dirty="0" smtClean="0"/>
          </a:p>
          <a:p>
            <a:endParaRPr lang="sk-SK" dirty="0"/>
          </a:p>
        </p:txBody>
      </p:sp>
      <p:sp>
        <p:nvSpPr>
          <p:cNvPr id="5" name="BlokTextu 4"/>
          <p:cNvSpPr txBox="1"/>
          <p:nvPr/>
        </p:nvSpPr>
        <p:spPr>
          <a:xfrm>
            <a:off x="609600" y="1676400"/>
            <a:ext cx="77724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dirty="0" smtClean="0"/>
              <a:t>4. Účtovníctvo MNO</a:t>
            </a:r>
          </a:p>
          <a:p>
            <a:endParaRPr lang="sk-SK" sz="24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sk-SK" sz="2400" dirty="0"/>
              <a:t>Účtovná jednotka môže </a:t>
            </a:r>
            <a:r>
              <a:rPr lang="sk-SK" sz="2400" u="sng" dirty="0">
                <a:solidFill>
                  <a:srgbClr val="FF0000"/>
                </a:solidFill>
              </a:rPr>
              <a:t>poveriť</a:t>
            </a:r>
            <a:r>
              <a:rPr lang="sk-SK" sz="2400" dirty="0"/>
              <a:t> vedením svojho účtovníctva aj inú právnickú osobu alebo fyzickú osobu</a:t>
            </a:r>
            <a:r>
              <a:rPr lang="sk-SK" sz="2400" dirty="0" smtClean="0"/>
              <a:t>.</a:t>
            </a:r>
          </a:p>
          <a:p>
            <a:pPr algn="just"/>
            <a:endParaRPr lang="sk-SK" sz="24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sk-SK" sz="2400" dirty="0" smtClean="0"/>
              <a:t>Poverením sa účtovná </a:t>
            </a:r>
            <a:r>
              <a:rPr lang="sk-SK" sz="2400" dirty="0"/>
              <a:t>jednotka </a:t>
            </a:r>
            <a:r>
              <a:rPr lang="sk-SK" sz="2400" u="sng" dirty="0">
                <a:solidFill>
                  <a:srgbClr val="FF0000"/>
                </a:solidFill>
              </a:rPr>
              <a:t>nezbavuje zodpovednosti </a:t>
            </a:r>
            <a:r>
              <a:rPr lang="sk-SK" sz="2400" dirty="0"/>
              <a:t>za vedenie účtovníctva, zostavenie a predloženie účtovnej závierky a za preukázateľnosť účtovníctva v rozsahu podľa tohto zákona.</a:t>
            </a:r>
            <a:endParaRPr lang="sk-SK" sz="2400" dirty="0" smtClean="0"/>
          </a:p>
        </p:txBody>
      </p:sp>
    </p:spTree>
    <p:extLst>
      <p:ext uri="{BB962C8B-B14F-4D97-AF65-F5344CB8AC3E}">
        <p14:creationId xmlns:p14="http://schemas.microsoft.com/office/powerpoint/2010/main" val="2883765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rezentacia vzor_1 podkla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7121"/>
            <a:ext cx="9144000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1676400"/>
            <a:ext cx="7010400" cy="609600"/>
          </a:xfrm>
        </p:spPr>
        <p:txBody>
          <a:bodyPr>
            <a:normAutofit/>
          </a:bodyPr>
          <a:lstStyle/>
          <a:p>
            <a:endParaRPr lang="sk-SK" b="1" dirty="0" smtClean="0"/>
          </a:p>
          <a:p>
            <a:endParaRPr lang="sk-SK" b="1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sk-SK" b="1" dirty="0" smtClean="0"/>
          </a:p>
          <a:p>
            <a:endParaRPr lang="sk-SK" dirty="0"/>
          </a:p>
        </p:txBody>
      </p:sp>
      <p:sp>
        <p:nvSpPr>
          <p:cNvPr id="5" name="BlokTextu 4"/>
          <p:cNvSpPr txBox="1"/>
          <p:nvPr/>
        </p:nvSpPr>
        <p:spPr>
          <a:xfrm>
            <a:off x="609600" y="1676400"/>
            <a:ext cx="77724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dirty="0" smtClean="0"/>
              <a:t>4. Účtovníctvo MNO</a:t>
            </a:r>
          </a:p>
          <a:p>
            <a:endParaRPr lang="sk-SK" sz="24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sk-SK" sz="2400" dirty="0" smtClean="0"/>
              <a:t>MNO môžu viesť jednoduché, alebo podvojné účtovníctvo</a:t>
            </a:r>
          </a:p>
          <a:p>
            <a:pPr algn="ctr"/>
            <a:endParaRPr lang="sk-SK" sz="24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sk-SK" sz="2400" dirty="0" smtClean="0"/>
              <a:t>MNO sú štandardne povinné </a:t>
            </a:r>
            <a:r>
              <a:rPr lang="sk-SK" sz="2400" dirty="0"/>
              <a:t>účtovať v sústave podvojného účtovníctva s </a:t>
            </a:r>
            <a:r>
              <a:rPr lang="sk-SK" sz="2400" dirty="0" smtClean="0"/>
              <a:t>výnimkou:</a:t>
            </a:r>
          </a:p>
        </p:txBody>
      </p:sp>
    </p:spTree>
    <p:extLst>
      <p:ext uri="{BB962C8B-B14F-4D97-AF65-F5344CB8AC3E}">
        <p14:creationId xmlns:p14="http://schemas.microsoft.com/office/powerpoint/2010/main" val="2240651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rezentacia vzor_1 podkla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7121"/>
            <a:ext cx="9144000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1676400"/>
            <a:ext cx="7010400" cy="609600"/>
          </a:xfrm>
        </p:spPr>
        <p:txBody>
          <a:bodyPr>
            <a:normAutofit/>
          </a:bodyPr>
          <a:lstStyle/>
          <a:p>
            <a:endParaRPr lang="sk-SK" b="1" dirty="0" smtClean="0"/>
          </a:p>
          <a:p>
            <a:endParaRPr lang="sk-SK" b="1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sk-SK" b="1" dirty="0" smtClean="0"/>
          </a:p>
          <a:p>
            <a:endParaRPr lang="sk-SK" dirty="0"/>
          </a:p>
        </p:txBody>
      </p:sp>
      <p:sp>
        <p:nvSpPr>
          <p:cNvPr id="5" name="BlokTextu 4"/>
          <p:cNvSpPr txBox="1"/>
          <p:nvPr/>
        </p:nvSpPr>
        <p:spPr>
          <a:xfrm>
            <a:off x="609600" y="1676400"/>
            <a:ext cx="8153400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dirty="0" smtClean="0"/>
              <a:t>4. Účtovníctvo MNO</a:t>
            </a:r>
          </a:p>
          <a:p>
            <a:endParaRPr lang="sk-SK" sz="2400" dirty="0"/>
          </a:p>
          <a:p>
            <a:r>
              <a:rPr lang="sk-SK" sz="2000" dirty="0" smtClean="0"/>
              <a:t>V </a:t>
            </a:r>
            <a:r>
              <a:rPr lang="sk-SK" sz="2000" dirty="0"/>
              <a:t>sústave </a:t>
            </a:r>
            <a:r>
              <a:rPr lang="sk-SK" sz="2000" u="sng" dirty="0">
                <a:solidFill>
                  <a:srgbClr val="FF0000"/>
                </a:solidFill>
              </a:rPr>
              <a:t>jednoduchého účtovníctva </a:t>
            </a:r>
            <a:r>
              <a:rPr lang="sk-SK" sz="2000" dirty="0"/>
              <a:t>môže </a:t>
            </a:r>
            <a:r>
              <a:rPr lang="sk-SK" sz="2000" dirty="0" smtClean="0"/>
              <a:t>účtovať:</a:t>
            </a:r>
          </a:p>
          <a:p>
            <a:endParaRPr lang="sk-SK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k-SK" sz="2000" u="sng" dirty="0" smtClean="0"/>
              <a:t>občianske </a:t>
            </a:r>
            <a:r>
              <a:rPr lang="sk-SK" sz="2000" u="sng" dirty="0"/>
              <a:t>združenie, ich organizačné zložky</a:t>
            </a:r>
            <a:r>
              <a:rPr lang="sk-SK" sz="2000" dirty="0"/>
              <a:t>, ktoré majú právnu </a:t>
            </a:r>
            <a:r>
              <a:rPr lang="sk-SK" sz="2000" dirty="0" smtClean="0"/>
              <a:t>subjektivitu, </a:t>
            </a:r>
            <a:r>
              <a:rPr lang="sk-SK" sz="2000" dirty="0"/>
              <a:t>združenia právnických osôb, spoločenstvá vlastníkov bytov a nebytových priestorov, </a:t>
            </a:r>
            <a:r>
              <a:rPr lang="sk-SK" sz="2000" u="sng" dirty="0"/>
              <a:t>neinvestičné fondy</a:t>
            </a:r>
            <a:r>
              <a:rPr lang="sk-SK" sz="2000" dirty="0"/>
              <a:t>, poľovnícke organizácie a </a:t>
            </a:r>
            <a:r>
              <a:rPr lang="sk-SK" sz="2000" u="sng" dirty="0"/>
              <a:t>neziskové organizácie poskytujúce všeobecne prospešné služby</a:t>
            </a:r>
            <a:r>
              <a:rPr lang="sk-SK" sz="2000" b="1" u="sng" dirty="0"/>
              <a:t>; </a:t>
            </a:r>
            <a:endParaRPr lang="sk-SK" sz="2000" b="1" u="sng" dirty="0" smtClean="0"/>
          </a:p>
          <a:p>
            <a:r>
              <a:rPr lang="sk-SK" sz="2000" b="1" u="sng" dirty="0" smtClean="0"/>
              <a:t>ak </a:t>
            </a:r>
            <a:r>
              <a:rPr lang="sk-SK" sz="2000" b="1" u="sng" dirty="0"/>
              <a:t>nepodnikajú a ak ich príjmy nedosiahli v predchádzajúcom účtovnom období 200 000 eur</a:t>
            </a:r>
            <a:r>
              <a:rPr lang="sk-SK" sz="2000" b="1" u="sng" dirty="0" smtClean="0"/>
              <a:t>,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k-SK" sz="2000" dirty="0" smtClean="0"/>
              <a:t>cirkev </a:t>
            </a:r>
            <a:r>
              <a:rPr lang="sk-SK" sz="2000" dirty="0"/>
              <a:t>a náboženská spoločnosť, ich orgány a cirkevné inštitúcie, ktoré majú právnu subjektivitu; ak nepodnikajú,</a:t>
            </a:r>
          </a:p>
          <a:p>
            <a:endParaRPr lang="sk-SK" sz="2400" dirty="0"/>
          </a:p>
          <a:p>
            <a:endParaRPr lang="sk-SK" sz="2400" dirty="0" smtClean="0"/>
          </a:p>
          <a:p>
            <a:endParaRPr lang="sk-SK" sz="2400" dirty="0" smtClean="0"/>
          </a:p>
        </p:txBody>
      </p:sp>
    </p:spTree>
    <p:extLst>
      <p:ext uri="{BB962C8B-B14F-4D97-AF65-F5344CB8AC3E}">
        <p14:creationId xmlns:p14="http://schemas.microsoft.com/office/powerpoint/2010/main" val="2491922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rezentacia vzor_1 podkla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7121"/>
            <a:ext cx="9144000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1676400"/>
            <a:ext cx="7010400" cy="609600"/>
          </a:xfrm>
        </p:spPr>
        <p:txBody>
          <a:bodyPr>
            <a:normAutofit/>
          </a:bodyPr>
          <a:lstStyle/>
          <a:p>
            <a:endParaRPr lang="sk-SK" b="1" dirty="0" smtClean="0"/>
          </a:p>
          <a:p>
            <a:endParaRPr lang="sk-SK" b="1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sk-SK" b="1" dirty="0" smtClean="0"/>
          </a:p>
          <a:p>
            <a:endParaRPr lang="sk-SK" dirty="0"/>
          </a:p>
        </p:txBody>
      </p:sp>
      <p:sp>
        <p:nvSpPr>
          <p:cNvPr id="5" name="BlokTextu 4"/>
          <p:cNvSpPr txBox="1"/>
          <p:nvPr/>
        </p:nvSpPr>
        <p:spPr>
          <a:xfrm>
            <a:off x="609600" y="1676400"/>
            <a:ext cx="81534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dirty="0" smtClean="0"/>
              <a:t>4. Účtovníctvo MNO</a:t>
            </a:r>
          </a:p>
          <a:p>
            <a:endParaRPr lang="sk-SK" sz="2400" dirty="0"/>
          </a:p>
          <a:p>
            <a:endParaRPr lang="sk-SK" sz="2400" dirty="0" smtClean="0"/>
          </a:p>
          <a:p>
            <a:r>
              <a:rPr lang="sk-SK" sz="2400" u="sng" dirty="0" smtClean="0">
                <a:solidFill>
                  <a:srgbClr val="FF0000"/>
                </a:solidFill>
              </a:rPr>
              <a:t>Nadácie</a:t>
            </a:r>
            <a:r>
              <a:rPr lang="sk-SK" sz="2400" dirty="0" smtClean="0"/>
              <a:t> musia v každom prípade viesť podvojné účtovníctvo</a:t>
            </a:r>
            <a:endParaRPr lang="sk-SK" sz="2400" b="1" u="sng" dirty="0"/>
          </a:p>
          <a:p>
            <a:endParaRPr lang="sk-SK" sz="2400" dirty="0"/>
          </a:p>
          <a:p>
            <a:endParaRPr lang="sk-SK" sz="2400" dirty="0" smtClean="0"/>
          </a:p>
          <a:p>
            <a:endParaRPr lang="sk-SK" sz="2400" dirty="0" smtClean="0"/>
          </a:p>
        </p:txBody>
      </p:sp>
    </p:spTree>
    <p:extLst>
      <p:ext uri="{BB962C8B-B14F-4D97-AF65-F5344CB8AC3E}">
        <p14:creationId xmlns:p14="http://schemas.microsoft.com/office/powerpoint/2010/main" val="1090334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rezentacia vzor_1 podkla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7121"/>
            <a:ext cx="9144000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1676400"/>
            <a:ext cx="7010400" cy="609600"/>
          </a:xfrm>
        </p:spPr>
        <p:txBody>
          <a:bodyPr>
            <a:normAutofit/>
          </a:bodyPr>
          <a:lstStyle/>
          <a:p>
            <a:endParaRPr lang="sk-SK" b="1" dirty="0" smtClean="0"/>
          </a:p>
          <a:p>
            <a:endParaRPr lang="sk-SK" b="1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sk-SK" b="1" dirty="0" smtClean="0"/>
          </a:p>
          <a:p>
            <a:endParaRPr lang="sk-SK" dirty="0"/>
          </a:p>
        </p:txBody>
      </p:sp>
      <p:sp>
        <p:nvSpPr>
          <p:cNvPr id="5" name="BlokTextu 4"/>
          <p:cNvSpPr txBox="1"/>
          <p:nvPr/>
        </p:nvSpPr>
        <p:spPr>
          <a:xfrm>
            <a:off x="609600" y="1676400"/>
            <a:ext cx="8153400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dirty="0" smtClean="0"/>
              <a:t>4. Účtovníctvo MNO</a:t>
            </a:r>
          </a:p>
          <a:p>
            <a:endParaRPr lang="sk-SK" sz="2400" dirty="0"/>
          </a:p>
          <a:p>
            <a:r>
              <a:rPr lang="sk-SK" sz="2000" dirty="0"/>
              <a:t>Účtovná jednotka účtujúca v sústave podvojného účtovníctva účtuje v týchto </a:t>
            </a:r>
            <a:r>
              <a:rPr lang="sk-SK" sz="2000" u="sng" dirty="0">
                <a:solidFill>
                  <a:srgbClr val="FF0000"/>
                </a:solidFill>
              </a:rPr>
              <a:t>účtovných knihách</a:t>
            </a:r>
            <a:r>
              <a:rPr lang="sk-SK" sz="2000" dirty="0"/>
              <a:t>:</a:t>
            </a:r>
          </a:p>
          <a:p>
            <a:r>
              <a:rPr lang="sk-SK" sz="2000" dirty="0"/>
              <a:t>a) v denníku, v ktorom sa účtovné zápisy usporadúvajú chronologicky a ktorým sa preukazuje zaúčtovanie všetkých účtovných prípadov v účtovnom období,</a:t>
            </a:r>
          </a:p>
          <a:p>
            <a:r>
              <a:rPr lang="sk-SK" sz="2000" dirty="0"/>
              <a:t> </a:t>
            </a:r>
          </a:p>
          <a:p>
            <a:r>
              <a:rPr lang="sk-SK" sz="2000" dirty="0"/>
              <a:t>b) v hlavnej knihe, v ktorej sa účtovné zápisy usporadúvajú z vecného hľadiska systematicky a v ktorej sa preukazuje zaúčtovanie všetkých účtovných prípadov na účty majetku, záväzkov, rozdielu majetku a záväzkov, nákladov a výnosov v účtovnom období.</a:t>
            </a:r>
          </a:p>
          <a:p>
            <a:endParaRPr lang="sk-SK" sz="2400" dirty="0" smtClean="0"/>
          </a:p>
          <a:p>
            <a:endParaRPr lang="sk-SK" sz="2400" dirty="0" smtClean="0"/>
          </a:p>
        </p:txBody>
      </p:sp>
    </p:spTree>
    <p:extLst>
      <p:ext uri="{BB962C8B-B14F-4D97-AF65-F5344CB8AC3E}">
        <p14:creationId xmlns:p14="http://schemas.microsoft.com/office/powerpoint/2010/main" val="3078480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rezentacia vzor_1 podkla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7121"/>
            <a:ext cx="9144000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1676400"/>
            <a:ext cx="7010400" cy="609600"/>
          </a:xfrm>
        </p:spPr>
        <p:txBody>
          <a:bodyPr>
            <a:normAutofit/>
          </a:bodyPr>
          <a:lstStyle/>
          <a:p>
            <a:endParaRPr lang="sk-SK" b="1" dirty="0" smtClean="0"/>
          </a:p>
          <a:p>
            <a:endParaRPr lang="sk-SK" b="1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sk-SK" b="1" dirty="0" smtClean="0"/>
          </a:p>
          <a:p>
            <a:endParaRPr lang="sk-SK" dirty="0"/>
          </a:p>
        </p:txBody>
      </p:sp>
      <p:sp>
        <p:nvSpPr>
          <p:cNvPr id="5" name="BlokTextu 4"/>
          <p:cNvSpPr txBox="1"/>
          <p:nvPr/>
        </p:nvSpPr>
        <p:spPr>
          <a:xfrm>
            <a:off x="609600" y="1676400"/>
            <a:ext cx="81534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dirty="0" smtClean="0"/>
              <a:t>4. Účtovníctvo MNO</a:t>
            </a:r>
          </a:p>
          <a:p>
            <a:endParaRPr lang="sk-SK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k-SK" sz="2400" u="sng" dirty="0">
                <a:solidFill>
                  <a:srgbClr val="FF0000"/>
                </a:solidFill>
              </a:rPr>
              <a:t>Účtovná závierka </a:t>
            </a:r>
            <a:r>
              <a:rPr lang="sk-SK" sz="2400" dirty="0"/>
              <a:t>je štruktúrovaná </a:t>
            </a:r>
            <a:r>
              <a:rPr lang="sk-SK" sz="2400" u="sng" dirty="0">
                <a:solidFill>
                  <a:srgbClr val="FF0000"/>
                </a:solidFill>
              </a:rPr>
              <a:t>prezentácia skutočností</a:t>
            </a:r>
            <a:r>
              <a:rPr lang="sk-SK" sz="2400" dirty="0"/>
              <a:t>, ktoré sú predmetom účtovníctva, poskytovaná osobám, ktoré tieto informácie využívajú (ďalej len "používatelia"). </a:t>
            </a:r>
            <a:endParaRPr lang="sk-SK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k-SK" sz="2400" dirty="0" smtClean="0"/>
              <a:t>Účtovná </a:t>
            </a:r>
            <a:r>
              <a:rPr lang="sk-SK" sz="2400" dirty="0"/>
              <a:t>jednotka zostavuje účtovnú závierku v prípadoch ustanovených týmto zákonom v štruktúre, ktorá nadväzuje na sústavu účtovníctva používanú v účtovnej jednotke. </a:t>
            </a:r>
            <a:endParaRPr lang="sk-SK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k-SK" sz="2400" dirty="0" smtClean="0"/>
              <a:t>Účtovná </a:t>
            </a:r>
            <a:r>
              <a:rPr lang="sk-SK" sz="2400" dirty="0"/>
              <a:t>závierka tvorí jeden celok.</a:t>
            </a:r>
          </a:p>
          <a:p>
            <a:endParaRPr lang="sk-SK" sz="2400" dirty="0" smtClean="0"/>
          </a:p>
          <a:p>
            <a:endParaRPr lang="sk-SK" sz="2400" dirty="0" smtClean="0"/>
          </a:p>
        </p:txBody>
      </p:sp>
    </p:spTree>
    <p:extLst>
      <p:ext uri="{BB962C8B-B14F-4D97-AF65-F5344CB8AC3E}">
        <p14:creationId xmlns:p14="http://schemas.microsoft.com/office/powerpoint/2010/main" val="2924982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rezentacia vzor_1 podkla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7121"/>
            <a:ext cx="9144000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1676400"/>
            <a:ext cx="7010400" cy="609600"/>
          </a:xfrm>
        </p:spPr>
        <p:txBody>
          <a:bodyPr>
            <a:normAutofit/>
          </a:bodyPr>
          <a:lstStyle/>
          <a:p>
            <a:endParaRPr lang="sk-SK" b="1" dirty="0" smtClean="0"/>
          </a:p>
          <a:p>
            <a:endParaRPr lang="sk-SK" b="1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sk-SK" b="1" dirty="0" smtClean="0"/>
          </a:p>
          <a:p>
            <a:endParaRPr lang="sk-SK" dirty="0"/>
          </a:p>
        </p:txBody>
      </p:sp>
      <p:sp>
        <p:nvSpPr>
          <p:cNvPr id="5" name="BlokTextu 4"/>
          <p:cNvSpPr txBox="1"/>
          <p:nvPr/>
        </p:nvSpPr>
        <p:spPr>
          <a:xfrm>
            <a:off x="609600" y="1676400"/>
            <a:ext cx="81534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dirty="0" smtClean="0"/>
              <a:t>4. Účtovníctvo MNO</a:t>
            </a:r>
          </a:p>
          <a:p>
            <a:endParaRPr lang="sk-SK" sz="2400" dirty="0"/>
          </a:p>
          <a:p>
            <a:r>
              <a:rPr lang="sk-SK" sz="2400" u="sng" dirty="0">
                <a:solidFill>
                  <a:srgbClr val="FF0000"/>
                </a:solidFill>
              </a:rPr>
              <a:t>Účtovná závierka </a:t>
            </a:r>
            <a:r>
              <a:rPr lang="sk-SK" sz="2400" dirty="0"/>
              <a:t>v sústave </a:t>
            </a:r>
            <a:r>
              <a:rPr lang="sk-SK" sz="2400" b="1" u="sng" dirty="0"/>
              <a:t>podvojného účtovníctva </a:t>
            </a:r>
            <a:r>
              <a:rPr lang="sk-SK" sz="2400" dirty="0"/>
              <a:t>okrem všeobecných náležitostí </a:t>
            </a:r>
            <a:r>
              <a:rPr lang="sk-SK" sz="2400" dirty="0" smtClean="0"/>
              <a:t>obsahuje </a:t>
            </a:r>
            <a:r>
              <a:rPr lang="sk-SK" sz="2400" dirty="0"/>
              <a:t>tieto súčasti:</a:t>
            </a:r>
          </a:p>
          <a:p>
            <a:endParaRPr lang="sk-SK" sz="2400" dirty="0" smtClean="0"/>
          </a:p>
          <a:p>
            <a:r>
              <a:rPr lang="sk-SK" sz="2400" dirty="0" smtClean="0"/>
              <a:t>a</a:t>
            </a:r>
            <a:r>
              <a:rPr lang="sk-SK" sz="2400" dirty="0"/>
              <a:t>) súvahu,</a:t>
            </a:r>
          </a:p>
          <a:p>
            <a:r>
              <a:rPr lang="sk-SK" sz="2400" dirty="0"/>
              <a:t>b) výkaz ziskov a strát,</a:t>
            </a:r>
          </a:p>
          <a:p>
            <a:r>
              <a:rPr lang="sk-SK" sz="2400" dirty="0"/>
              <a:t>c) poznámky.</a:t>
            </a:r>
          </a:p>
          <a:p>
            <a:endParaRPr lang="sk-SK" sz="2400" dirty="0"/>
          </a:p>
          <a:p>
            <a:endParaRPr lang="sk-SK" sz="2400" dirty="0" smtClean="0"/>
          </a:p>
          <a:p>
            <a:endParaRPr lang="sk-SK" sz="2400" dirty="0" smtClean="0"/>
          </a:p>
        </p:txBody>
      </p:sp>
    </p:spTree>
    <p:extLst>
      <p:ext uri="{BB962C8B-B14F-4D97-AF65-F5344CB8AC3E}">
        <p14:creationId xmlns:p14="http://schemas.microsoft.com/office/powerpoint/2010/main" val="1783272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rezentacia vzor_1 podkla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7121"/>
            <a:ext cx="9144000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1676400"/>
            <a:ext cx="7010400" cy="609600"/>
          </a:xfrm>
        </p:spPr>
        <p:txBody>
          <a:bodyPr>
            <a:normAutofit/>
          </a:bodyPr>
          <a:lstStyle/>
          <a:p>
            <a:endParaRPr lang="sk-SK" b="1" dirty="0" smtClean="0"/>
          </a:p>
          <a:p>
            <a:endParaRPr lang="sk-SK" b="1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sk-SK" b="1" dirty="0" smtClean="0"/>
          </a:p>
          <a:p>
            <a:endParaRPr lang="sk-SK" dirty="0"/>
          </a:p>
        </p:txBody>
      </p:sp>
      <p:sp>
        <p:nvSpPr>
          <p:cNvPr id="5" name="BlokTextu 4"/>
          <p:cNvSpPr txBox="1"/>
          <p:nvPr/>
        </p:nvSpPr>
        <p:spPr>
          <a:xfrm>
            <a:off x="609600" y="1676400"/>
            <a:ext cx="81534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dirty="0" smtClean="0"/>
              <a:t>4. Účtovníctvo MNO</a:t>
            </a:r>
          </a:p>
          <a:p>
            <a:endParaRPr lang="sk-SK" sz="2400" dirty="0" smtClean="0"/>
          </a:p>
          <a:p>
            <a:pPr marL="457200" indent="-457200">
              <a:buAutoNum type="alphaLcParenR"/>
            </a:pPr>
            <a:r>
              <a:rPr lang="sk-SK" sz="2400" dirty="0" smtClean="0"/>
              <a:t>Súvaha</a:t>
            </a:r>
          </a:p>
          <a:p>
            <a:pPr marL="457200" indent="-457200">
              <a:buAutoNum type="alphaLcParenR"/>
            </a:pPr>
            <a:endParaRPr lang="sk-SK" sz="2400" dirty="0"/>
          </a:p>
          <a:p>
            <a:pPr marL="342900" indent="-342900">
              <a:buFontTx/>
              <a:buChar char="-"/>
            </a:pPr>
            <a:r>
              <a:rPr lang="sk-SK" sz="2400" dirty="0" smtClean="0"/>
              <a:t>je </a:t>
            </a:r>
            <a:r>
              <a:rPr lang="sk-SK" sz="2400" dirty="0"/>
              <a:t>to porovnanie majetku a zdrojov krytia v účtovníctve </a:t>
            </a:r>
            <a:endParaRPr lang="sk-SK" sz="2400" dirty="0" smtClean="0"/>
          </a:p>
          <a:p>
            <a:pPr marL="342900" indent="-342900">
              <a:buFontTx/>
              <a:buChar char="-"/>
            </a:pPr>
            <a:r>
              <a:rPr lang="sk-SK" sz="2400" dirty="0" smtClean="0"/>
              <a:t>ukazuje</a:t>
            </a:r>
            <a:r>
              <a:rPr lang="sk-SK" sz="2400" dirty="0"/>
              <a:t>, aký má subjekt majetok a aké má zdroje krytia, odkiaľ získal majetok a </a:t>
            </a:r>
            <a:r>
              <a:rPr lang="sk-SK" sz="2400" dirty="0" smtClean="0"/>
              <a:t>pod.</a:t>
            </a:r>
          </a:p>
          <a:p>
            <a:pPr marL="342900" indent="-342900">
              <a:buFontTx/>
              <a:buChar char="-"/>
            </a:pPr>
            <a:r>
              <a:rPr lang="sk-SK" sz="2400" dirty="0" smtClean="0"/>
              <a:t>je </a:t>
            </a:r>
            <a:r>
              <a:rPr lang="sk-SK" sz="2400" dirty="0"/>
              <a:t>to určitá bilancia vyššie uvedeného, a to majetku (aktíva) a zdroja krytia majetku (</a:t>
            </a:r>
            <a:r>
              <a:rPr lang="sk-SK" sz="2400" dirty="0" smtClean="0"/>
              <a:t>pasíva)</a:t>
            </a:r>
          </a:p>
          <a:p>
            <a:pPr marL="342900" indent="-342900">
              <a:buFontTx/>
              <a:buChar char="-"/>
            </a:pPr>
            <a:r>
              <a:rPr lang="sk-SK" sz="2400" dirty="0" smtClean="0"/>
              <a:t>aktíva </a:t>
            </a:r>
            <a:r>
              <a:rPr lang="sk-SK" sz="2400" dirty="0"/>
              <a:t>a pasíva sa musia k určitému dátumu rovnať = tzv. </a:t>
            </a:r>
            <a:r>
              <a:rPr lang="sk-SK" sz="2400" u="sng" dirty="0">
                <a:solidFill>
                  <a:srgbClr val="FF0000"/>
                </a:solidFill>
              </a:rPr>
              <a:t>bilančná rovnováha</a:t>
            </a:r>
          </a:p>
          <a:p>
            <a:endParaRPr lang="sk-SK" sz="2400" dirty="0"/>
          </a:p>
          <a:p>
            <a:endParaRPr lang="sk-SK" sz="2400" dirty="0" smtClean="0"/>
          </a:p>
          <a:p>
            <a:endParaRPr lang="sk-SK" sz="2400" dirty="0" smtClean="0"/>
          </a:p>
        </p:txBody>
      </p:sp>
    </p:spTree>
    <p:extLst>
      <p:ext uri="{BB962C8B-B14F-4D97-AF65-F5344CB8AC3E}">
        <p14:creationId xmlns:p14="http://schemas.microsoft.com/office/powerpoint/2010/main" val="381286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rezentacia vzor_1 podkla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35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514600"/>
            <a:ext cx="7772400" cy="2895600"/>
          </a:xfrm>
        </p:spPr>
        <p:txBody>
          <a:bodyPr>
            <a:normAutofit/>
          </a:bodyPr>
          <a:lstStyle/>
          <a:p>
            <a:r>
              <a:rPr lang="sk-SK" dirty="0" smtClean="0"/>
              <a:t>Ekonomické minimum o MNO</a:t>
            </a:r>
            <a:br>
              <a:rPr lang="sk-SK" dirty="0" smtClean="0"/>
            </a:br>
            <a:r>
              <a:rPr lang="sk-SK" dirty="0" smtClean="0"/>
              <a:t>pre zamestnancov VS</a:t>
            </a:r>
            <a:r>
              <a:rPr lang="sk-SK" dirty="0"/>
              <a:t/>
            </a:r>
            <a:br>
              <a:rPr lang="sk-SK" dirty="0"/>
            </a:b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141284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rezentacia vzor_1 podkla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7121"/>
            <a:ext cx="9144000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1676400"/>
            <a:ext cx="7010400" cy="609600"/>
          </a:xfrm>
        </p:spPr>
        <p:txBody>
          <a:bodyPr>
            <a:normAutofit/>
          </a:bodyPr>
          <a:lstStyle/>
          <a:p>
            <a:endParaRPr lang="sk-SK" b="1" dirty="0" smtClean="0"/>
          </a:p>
          <a:p>
            <a:endParaRPr lang="sk-SK" b="1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sk-SK" b="1" dirty="0" smtClean="0"/>
          </a:p>
          <a:p>
            <a:endParaRPr lang="sk-SK" dirty="0"/>
          </a:p>
        </p:txBody>
      </p:sp>
      <p:sp>
        <p:nvSpPr>
          <p:cNvPr id="5" name="BlokTextu 4"/>
          <p:cNvSpPr txBox="1"/>
          <p:nvPr/>
        </p:nvSpPr>
        <p:spPr>
          <a:xfrm>
            <a:off x="609600" y="1676400"/>
            <a:ext cx="81534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dirty="0" smtClean="0"/>
              <a:t>4. Účtovníctvo MNO</a:t>
            </a:r>
          </a:p>
          <a:p>
            <a:endParaRPr lang="sk-SK" sz="2400" dirty="0"/>
          </a:p>
          <a:p>
            <a:r>
              <a:rPr lang="sk-SK" sz="2400" dirty="0" smtClean="0"/>
              <a:t>b</a:t>
            </a:r>
            <a:r>
              <a:rPr lang="sk-SK" sz="2400" dirty="0"/>
              <a:t>) výkaz ziskov a </a:t>
            </a:r>
            <a:r>
              <a:rPr lang="sk-SK" sz="2400" dirty="0" smtClean="0"/>
              <a:t>strát</a:t>
            </a:r>
            <a:endParaRPr lang="sk-SK" sz="2400" dirty="0"/>
          </a:p>
          <a:p>
            <a:endParaRPr lang="sk-SK" sz="2400" dirty="0" smtClean="0"/>
          </a:p>
          <a:p>
            <a:r>
              <a:rPr lang="sk-SK" sz="2400" dirty="0"/>
              <a:t>Zostavuje sa </a:t>
            </a:r>
            <a:r>
              <a:rPr lang="sk-SK" sz="2400" dirty="0" smtClean="0"/>
              <a:t>za účtovné obdobie a obsahuje </a:t>
            </a:r>
            <a:r>
              <a:rPr lang="sk-SK" sz="2400" dirty="0"/>
              <a:t>prehľad </a:t>
            </a:r>
            <a:r>
              <a:rPr lang="sk-SK" sz="2400" dirty="0" smtClean="0"/>
              <a:t>celkových </a:t>
            </a:r>
            <a:r>
              <a:rPr lang="sk-SK" sz="2400" u="sng" dirty="0" smtClean="0">
                <a:solidFill>
                  <a:srgbClr val="FF0000"/>
                </a:solidFill>
              </a:rPr>
              <a:t>nákladov </a:t>
            </a:r>
            <a:r>
              <a:rPr lang="sk-SK" sz="2400" u="sng" dirty="0">
                <a:solidFill>
                  <a:srgbClr val="FF0000"/>
                </a:solidFill>
              </a:rPr>
              <a:t>a výnosov </a:t>
            </a:r>
            <a:r>
              <a:rPr lang="sk-SK" sz="2400" dirty="0" smtClean="0"/>
              <a:t>MNO. </a:t>
            </a:r>
          </a:p>
          <a:p>
            <a:r>
              <a:rPr lang="sk-SK" sz="2400" dirty="0" smtClean="0"/>
              <a:t>Rovnako </a:t>
            </a:r>
            <a:r>
              <a:rPr lang="sk-SK" sz="2400" dirty="0"/>
              <a:t>ako v prípade súvahy sa poskytujú údaje za aktuálne účtovné obdobie ako aj </a:t>
            </a:r>
            <a:r>
              <a:rPr lang="sk-SK" sz="2400" dirty="0" smtClean="0"/>
              <a:t>za predchádzajúce </a:t>
            </a:r>
            <a:r>
              <a:rPr lang="sk-SK" sz="2400" dirty="0"/>
              <a:t>obdobie. </a:t>
            </a:r>
            <a:endParaRPr lang="sk-SK" sz="2400" dirty="0" smtClean="0"/>
          </a:p>
          <a:p>
            <a:endParaRPr lang="sk-SK" sz="2400" dirty="0" smtClean="0"/>
          </a:p>
          <a:p>
            <a:endParaRPr lang="sk-SK" sz="2400" dirty="0" smtClean="0"/>
          </a:p>
        </p:txBody>
      </p:sp>
    </p:spTree>
    <p:extLst>
      <p:ext uri="{BB962C8B-B14F-4D97-AF65-F5344CB8AC3E}">
        <p14:creationId xmlns:p14="http://schemas.microsoft.com/office/powerpoint/2010/main" val="1387334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rezentacia vzor_1 podkla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7121"/>
            <a:ext cx="9144000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1676400"/>
            <a:ext cx="7010400" cy="609600"/>
          </a:xfrm>
        </p:spPr>
        <p:txBody>
          <a:bodyPr>
            <a:normAutofit/>
          </a:bodyPr>
          <a:lstStyle/>
          <a:p>
            <a:endParaRPr lang="sk-SK" b="1" dirty="0" smtClean="0"/>
          </a:p>
          <a:p>
            <a:endParaRPr lang="sk-SK" b="1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sk-SK" b="1" dirty="0" smtClean="0"/>
          </a:p>
          <a:p>
            <a:endParaRPr lang="sk-SK" dirty="0"/>
          </a:p>
        </p:txBody>
      </p:sp>
      <p:sp>
        <p:nvSpPr>
          <p:cNvPr id="5" name="BlokTextu 4"/>
          <p:cNvSpPr txBox="1"/>
          <p:nvPr/>
        </p:nvSpPr>
        <p:spPr>
          <a:xfrm>
            <a:off x="609600" y="1676400"/>
            <a:ext cx="81534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dirty="0" smtClean="0"/>
              <a:t>4. Účtovníctvo MNO</a:t>
            </a:r>
          </a:p>
          <a:p>
            <a:endParaRPr lang="sk-SK" sz="2400" dirty="0"/>
          </a:p>
          <a:p>
            <a:r>
              <a:rPr lang="sk-SK" sz="2400" dirty="0" smtClean="0"/>
              <a:t>b</a:t>
            </a:r>
            <a:r>
              <a:rPr lang="sk-SK" sz="2400" dirty="0"/>
              <a:t>) výkaz ziskov a </a:t>
            </a:r>
            <a:r>
              <a:rPr lang="sk-SK" sz="2400" dirty="0" smtClean="0"/>
              <a:t>strát</a:t>
            </a:r>
            <a:endParaRPr lang="sk-SK" sz="2400" dirty="0"/>
          </a:p>
          <a:p>
            <a:r>
              <a:rPr lang="sk-SK" sz="2400" dirty="0" smtClean="0"/>
              <a:t> </a:t>
            </a:r>
          </a:p>
          <a:p>
            <a:r>
              <a:rPr lang="sk-SK" sz="2400" dirty="0" smtClean="0"/>
              <a:t>Za </a:t>
            </a:r>
            <a:r>
              <a:rPr lang="sk-SK" sz="2400" u="sng" dirty="0">
                <a:solidFill>
                  <a:srgbClr val="FF0000"/>
                </a:solidFill>
              </a:rPr>
              <a:t>bežné účtovné obdobie </a:t>
            </a:r>
            <a:r>
              <a:rPr lang="sk-SK" sz="2400" dirty="0"/>
              <a:t>sa </a:t>
            </a:r>
            <a:r>
              <a:rPr lang="sk-SK" sz="2400" dirty="0" smtClean="0"/>
              <a:t>údaje členia </a:t>
            </a:r>
            <a:r>
              <a:rPr lang="sk-SK" sz="2400" dirty="0"/>
              <a:t>na: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k-SK" sz="2400" dirty="0" smtClean="0"/>
              <a:t>hlavnú </a:t>
            </a:r>
            <a:r>
              <a:rPr lang="sk-SK" sz="2400" dirty="0"/>
              <a:t>nezdaňovanú činnosť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k-SK" sz="2400" dirty="0" smtClean="0"/>
              <a:t>zdaňovanú </a:t>
            </a:r>
            <a:r>
              <a:rPr lang="sk-SK" sz="2400" dirty="0"/>
              <a:t>činnosť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k-SK" sz="2400" dirty="0" smtClean="0"/>
              <a:t>údaje </a:t>
            </a:r>
            <a:r>
              <a:rPr lang="sk-SK" sz="2400" dirty="0"/>
              <a:t>spolu za obdive činnosti</a:t>
            </a:r>
          </a:p>
          <a:p>
            <a:endParaRPr lang="sk-SK" sz="2400" dirty="0" smtClean="0"/>
          </a:p>
          <a:p>
            <a:endParaRPr lang="sk-SK" sz="2400" dirty="0" smtClean="0"/>
          </a:p>
        </p:txBody>
      </p:sp>
    </p:spTree>
    <p:extLst>
      <p:ext uri="{BB962C8B-B14F-4D97-AF65-F5344CB8AC3E}">
        <p14:creationId xmlns:p14="http://schemas.microsoft.com/office/powerpoint/2010/main" val="1880297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rezentacia vzor_1 podkla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7121"/>
            <a:ext cx="9144000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1676400"/>
            <a:ext cx="7010400" cy="609600"/>
          </a:xfrm>
        </p:spPr>
        <p:txBody>
          <a:bodyPr>
            <a:normAutofit/>
          </a:bodyPr>
          <a:lstStyle/>
          <a:p>
            <a:endParaRPr lang="sk-SK" b="1" dirty="0" smtClean="0"/>
          </a:p>
          <a:p>
            <a:endParaRPr lang="sk-SK" b="1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sk-SK" b="1" dirty="0" smtClean="0"/>
          </a:p>
          <a:p>
            <a:endParaRPr lang="sk-SK" dirty="0"/>
          </a:p>
        </p:txBody>
      </p:sp>
      <p:sp>
        <p:nvSpPr>
          <p:cNvPr id="5" name="BlokTextu 4"/>
          <p:cNvSpPr txBox="1"/>
          <p:nvPr/>
        </p:nvSpPr>
        <p:spPr>
          <a:xfrm>
            <a:off x="609600" y="1676400"/>
            <a:ext cx="81534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dirty="0" smtClean="0"/>
              <a:t>4. Účtovníctvo MNO</a:t>
            </a:r>
          </a:p>
          <a:p>
            <a:endParaRPr lang="sk-SK" sz="2400" dirty="0"/>
          </a:p>
          <a:p>
            <a:r>
              <a:rPr lang="sk-SK" sz="2400" dirty="0" smtClean="0"/>
              <a:t>b</a:t>
            </a:r>
            <a:r>
              <a:rPr lang="sk-SK" sz="2400" dirty="0"/>
              <a:t>) výkaz ziskov a </a:t>
            </a:r>
            <a:r>
              <a:rPr lang="sk-SK" sz="2400" dirty="0" smtClean="0"/>
              <a:t>strát</a:t>
            </a:r>
            <a:endParaRPr lang="sk-SK" sz="2400" dirty="0"/>
          </a:p>
          <a:p>
            <a:endParaRPr lang="sk-SK" sz="2400" dirty="0" smtClean="0"/>
          </a:p>
          <a:p>
            <a:r>
              <a:rPr lang="sk-SK" sz="2400" dirty="0" smtClean="0"/>
              <a:t>Výkaz </a:t>
            </a:r>
            <a:r>
              <a:rPr lang="sk-SK" sz="2400" dirty="0"/>
              <a:t>ziskov a strát porovnáva celkové </a:t>
            </a:r>
            <a:r>
              <a:rPr lang="sk-SK" sz="2400" dirty="0" smtClean="0"/>
              <a:t>výnosy </a:t>
            </a:r>
            <a:r>
              <a:rPr lang="sk-SK" sz="2400" dirty="0"/>
              <a:t>neziskovej účtovnej jednotky (riadok 74) so </a:t>
            </a:r>
            <a:r>
              <a:rPr lang="sk-SK" sz="2400" dirty="0" smtClean="0"/>
              <a:t>všetkými nákladmi </a:t>
            </a:r>
            <a:r>
              <a:rPr lang="sk-SK" sz="2400" dirty="0" smtClean="0"/>
              <a:t> </a:t>
            </a:r>
            <a:r>
              <a:rPr lang="sk-SK" sz="2400" dirty="0"/>
              <a:t>vyplývajúcimi z jej činnosti (riadok 38). </a:t>
            </a:r>
            <a:endParaRPr lang="sk-SK" sz="2400" dirty="0" smtClean="0"/>
          </a:p>
          <a:p>
            <a:endParaRPr lang="sk-SK" sz="2400" dirty="0"/>
          </a:p>
          <a:p>
            <a:r>
              <a:rPr lang="sk-SK" sz="2400" dirty="0" smtClean="0"/>
              <a:t>Výsledkom </a:t>
            </a:r>
            <a:r>
              <a:rPr lang="sk-SK" sz="2400" dirty="0"/>
              <a:t>je </a:t>
            </a:r>
            <a:r>
              <a:rPr lang="sk-SK" sz="2400" u="sng" dirty="0">
                <a:solidFill>
                  <a:srgbClr val="FF0000"/>
                </a:solidFill>
              </a:rPr>
              <a:t>zisk alebo strata </a:t>
            </a:r>
            <a:r>
              <a:rPr lang="sk-SK" sz="2400" dirty="0" smtClean="0"/>
              <a:t>za </a:t>
            </a:r>
            <a:r>
              <a:rPr lang="sk-SK" sz="2400" dirty="0"/>
              <a:t>účtovné obdobie, ktorá sa ako suma pred zdanením vykazuje na riadku 75 a na riadku 78 je </a:t>
            </a:r>
            <a:r>
              <a:rPr lang="sk-SK" sz="2400" dirty="0" smtClean="0"/>
              <a:t>čistý zisk/strata MNO po </a:t>
            </a:r>
            <a:r>
              <a:rPr lang="sk-SK" sz="2400" dirty="0"/>
              <a:t>odpočítaní dane z príjmov. </a:t>
            </a:r>
            <a:endParaRPr lang="sk-SK" sz="2400" dirty="0" smtClean="0"/>
          </a:p>
          <a:p>
            <a:endParaRPr lang="sk-SK" sz="2400" dirty="0" smtClean="0"/>
          </a:p>
        </p:txBody>
      </p:sp>
    </p:spTree>
    <p:extLst>
      <p:ext uri="{BB962C8B-B14F-4D97-AF65-F5344CB8AC3E}">
        <p14:creationId xmlns:p14="http://schemas.microsoft.com/office/powerpoint/2010/main" val="455708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rezentacia vzor_1 podkla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7121"/>
            <a:ext cx="9144000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1676400"/>
            <a:ext cx="7010400" cy="609600"/>
          </a:xfrm>
        </p:spPr>
        <p:txBody>
          <a:bodyPr>
            <a:normAutofit/>
          </a:bodyPr>
          <a:lstStyle/>
          <a:p>
            <a:endParaRPr lang="sk-SK" b="1" dirty="0" smtClean="0"/>
          </a:p>
          <a:p>
            <a:endParaRPr lang="sk-SK" b="1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sk-SK" b="1" dirty="0" smtClean="0"/>
          </a:p>
          <a:p>
            <a:endParaRPr lang="sk-SK" dirty="0"/>
          </a:p>
        </p:txBody>
      </p:sp>
      <p:sp>
        <p:nvSpPr>
          <p:cNvPr id="5" name="BlokTextu 4"/>
          <p:cNvSpPr txBox="1"/>
          <p:nvPr/>
        </p:nvSpPr>
        <p:spPr>
          <a:xfrm>
            <a:off x="0" y="1655126"/>
            <a:ext cx="91440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dirty="0" smtClean="0"/>
              <a:t>4. Účtovníctvo MNO</a:t>
            </a:r>
          </a:p>
          <a:p>
            <a:endParaRPr lang="sk-SK" sz="2400" dirty="0"/>
          </a:p>
          <a:p>
            <a:r>
              <a:rPr lang="sk-SK" sz="2400" dirty="0" smtClean="0"/>
              <a:t>c</a:t>
            </a:r>
            <a:r>
              <a:rPr lang="sk-SK" sz="2400" dirty="0"/>
              <a:t>) </a:t>
            </a:r>
            <a:r>
              <a:rPr lang="sk-SK" sz="2400" dirty="0" smtClean="0"/>
              <a:t>Poznámky</a:t>
            </a:r>
          </a:p>
          <a:p>
            <a:endParaRPr lang="sk-SK" sz="2400" dirty="0"/>
          </a:p>
          <a:p>
            <a:r>
              <a:rPr lang="sk-SK" sz="2400" dirty="0"/>
              <a:t>Poskytujú </a:t>
            </a:r>
            <a:r>
              <a:rPr lang="sk-SK" sz="2400" u="sng" dirty="0">
                <a:solidFill>
                  <a:srgbClr val="FF0000"/>
                </a:solidFill>
              </a:rPr>
              <a:t>doplňujúce údaje </a:t>
            </a:r>
            <a:r>
              <a:rPr lang="sk-SK" sz="2400" dirty="0"/>
              <a:t>resp. vysvetlenia k jednotlivým súčastiam účtovnej </a:t>
            </a:r>
            <a:r>
              <a:rPr lang="sk-SK" sz="2400" dirty="0" smtClean="0"/>
              <a:t>závierky v členení:</a:t>
            </a:r>
            <a:endParaRPr lang="sk-SK" sz="2400" dirty="0"/>
          </a:p>
          <a:p>
            <a:r>
              <a:rPr lang="sk-SK" sz="2400" dirty="0"/>
              <a:t>A. Všeobecné údaje</a:t>
            </a:r>
          </a:p>
          <a:p>
            <a:r>
              <a:rPr lang="sk-SK" sz="2400" dirty="0" smtClean="0"/>
              <a:t>B. Informácie </a:t>
            </a:r>
            <a:r>
              <a:rPr lang="sk-SK" sz="2400" dirty="0"/>
              <a:t>o účtovných zásadách a </a:t>
            </a:r>
            <a:r>
              <a:rPr lang="sk-SK" sz="2400" dirty="0" smtClean="0"/>
              <a:t>metódach</a:t>
            </a:r>
          </a:p>
          <a:p>
            <a:r>
              <a:rPr lang="sk-SK" sz="2400" dirty="0" smtClean="0"/>
              <a:t>C. Informácie</a:t>
            </a:r>
            <a:r>
              <a:rPr lang="sk-SK" sz="2400" dirty="0"/>
              <a:t>, ktoré dopĺňajú a vysvetľujú údaje v súvahe </a:t>
            </a:r>
            <a:endParaRPr lang="sk-SK" sz="2400" dirty="0" smtClean="0"/>
          </a:p>
          <a:p>
            <a:r>
              <a:rPr lang="sk-SK" sz="2400" dirty="0" smtClean="0"/>
              <a:t>D. Informácie</a:t>
            </a:r>
            <a:r>
              <a:rPr lang="sk-SK" sz="2400" dirty="0"/>
              <a:t>, ktoré dopĺňajú a vysvetľujú údaje vo výkaze ziskov a </a:t>
            </a:r>
            <a:r>
              <a:rPr lang="sk-SK" sz="2400" dirty="0" smtClean="0"/>
              <a:t>strát</a:t>
            </a:r>
          </a:p>
          <a:p>
            <a:r>
              <a:rPr lang="sk-SK" sz="2400" dirty="0" smtClean="0"/>
              <a:t>E. Opis </a:t>
            </a:r>
            <a:r>
              <a:rPr lang="sk-SK" sz="2400" dirty="0"/>
              <a:t>údajov na podsúvahových účtoch </a:t>
            </a:r>
            <a:endParaRPr lang="sk-SK" sz="2400" dirty="0" smtClean="0"/>
          </a:p>
          <a:p>
            <a:r>
              <a:rPr lang="sk-SK" sz="2400" dirty="0" smtClean="0"/>
              <a:t>F. Ďalšie </a:t>
            </a:r>
            <a:r>
              <a:rPr lang="sk-SK" sz="2400" dirty="0"/>
              <a:t>informácie</a:t>
            </a:r>
          </a:p>
          <a:p>
            <a:endParaRPr lang="sk-SK" sz="2400" dirty="0" smtClean="0"/>
          </a:p>
          <a:p>
            <a:endParaRPr lang="sk-SK" sz="2400" dirty="0" smtClean="0"/>
          </a:p>
        </p:txBody>
      </p:sp>
    </p:spTree>
    <p:extLst>
      <p:ext uri="{BB962C8B-B14F-4D97-AF65-F5344CB8AC3E}">
        <p14:creationId xmlns:p14="http://schemas.microsoft.com/office/powerpoint/2010/main" val="1387334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rezentacia vzor_1 podkla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7121"/>
            <a:ext cx="9144000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1676400"/>
            <a:ext cx="7010400" cy="609600"/>
          </a:xfrm>
        </p:spPr>
        <p:txBody>
          <a:bodyPr>
            <a:normAutofit/>
          </a:bodyPr>
          <a:lstStyle/>
          <a:p>
            <a:endParaRPr lang="sk-SK" b="1" dirty="0" smtClean="0"/>
          </a:p>
          <a:p>
            <a:endParaRPr lang="sk-SK" b="1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sk-SK" b="1" dirty="0" smtClean="0"/>
          </a:p>
          <a:p>
            <a:endParaRPr lang="sk-SK" dirty="0"/>
          </a:p>
        </p:txBody>
      </p:sp>
      <p:sp>
        <p:nvSpPr>
          <p:cNvPr id="5" name="BlokTextu 4"/>
          <p:cNvSpPr txBox="1"/>
          <p:nvPr/>
        </p:nvSpPr>
        <p:spPr>
          <a:xfrm>
            <a:off x="609600" y="1676400"/>
            <a:ext cx="81534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dirty="0" smtClean="0"/>
              <a:t>4. Účtovníctvo MNO</a:t>
            </a:r>
          </a:p>
          <a:p>
            <a:endParaRPr lang="sk-SK" sz="2400" dirty="0"/>
          </a:p>
          <a:p>
            <a:r>
              <a:rPr lang="sk-SK" sz="2400" u="sng" dirty="0" smtClean="0">
                <a:solidFill>
                  <a:srgbClr val="FF0000"/>
                </a:solidFill>
              </a:rPr>
              <a:t>Účtovná </a:t>
            </a:r>
            <a:r>
              <a:rPr lang="sk-SK" sz="2400" u="sng" dirty="0">
                <a:solidFill>
                  <a:srgbClr val="FF0000"/>
                </a:solidFill>
              </a:rPr>
              <a:t>závierka </a:t>
            </a:r>
            <a:r>
              <a:rPr lang="sk-SK" sz="2400" dirty="0"/>
              <a:t>v sústave </a:t>
            </a:r>
            <a:r>
              <a:rPr lang="sk-SK" sz="2400" b="1" u="sng" dirty="0"/>
              <a:t>jednoduchého účtovníctva </a:t>
            </a:r>
            <a:r>
              <a:rPr lang="sk-SK" sz="2400" dirty="0"/>
              <a:t>okrem všeobecných náležitostí </a:t>
            </a:r>
            <a:r>
              <a:rPr lang="sk-SK" sz="2400" dirty="0" smtClean="0"/>
              <a:t>obsahuje </a:t>
            </a:r>
            <a:r>
              <a:rPr lang="sk-SK" sz="2400" dirty="0"/>
              <a:t>tieto súčasti:</a:t>
            </a:r>
          </a:p>
          <a:p>
            <a:endParaRPr lang="sk-SK" sz="2400" dirty="0" smtClean="0"/>
          </a:p>
          <a:p>
            <a:r>
              <a:rPr lang="sk-SK" sz="2400" dirty="0" smtClean="0"/>
              <a:t>a</a:t>
            </a:r>
            <a:r>
              <a:rPr lang="sk-SK" sz="2400" dirty="0"/>
              <a:t>) výkaz o príjmoch a výdavkoch,</a:t>
            </a:r>
          </a:p>
          <a:p>
            <a:r>
              <a:rPr lang="sk-SK" sz="2400" dirty="0"/>
              <a:t>b) výkaz o majetku a záväzkoch.</a:t>
            </a:r>
          </a:p>
          <a:p>
            <a:endParaRPr lang="sk-SK" sz="2400" dirty="0" smtClean="0"/>
          </a:p>
          <a:p>
            <a:endParaRPr lang="sk-SK" sz="2400" dirty="0" smtClean="0"/>
          </a:p>
        </p:txBody>
      </p:sp>
    </p:spTree>
    <p:extLst>
      <p:ext uri="{BB962C8B-B14F-4D97-AF65-F5344CB8AC3E}">
        <p14:creationId xmlns:p14="http://schemas.microsoft.com/office/powerpoint/2010/main" val="50448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rezentacia vzor_1 podkla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7121"/>
            <a:ext cx="9144000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1676400"/>
            <a:ext cx="7010400" cy="609600"/>
          </a:xfrm>
        </p:spPr>
        <p:txBody>
          <a:bodyPr>
            <a:normAutofit/>
          </a:bodyPr>
          <a:lstStyle/>
          <a:p>
            <a:endParaRPr lang="sk-SK" b="1" dirty="0" smtClean="0"/>
          </a:p>
          <a:p>
            <a:endParaRPr lang="sk-SK" b="1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sk-SK" b="1" dirty="0" smtClean="0"/>
          </a:p>
          <a:p>
            <a:endParaRPr lang="sk-SK" dirty="0"/>
          </a:p>
        </p:txBody>
      </p:sp>
      <p:sp>
        <p:nvSpPr>
          <p:cNvPr id="5" name="BlokTextu 4"/>
          <p:cNvSpPr txBox="1"/>
          <p:nvPr/>
        </p:nvSpPr>
        <p:spPr>
          <a:xfrm>
            <a:off x="609600" y="1676400"/>
            <a:ext cx="81534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dirty="0" smtClean="0"/>
              <a:t>4. Účtovníctvo MNO</a:t>
            </a:r>
          </a:p>
          <a:p>
            <a:endParaRPr lang="sk-SK" sz="2400" dirty="0" smtClean="0"/>
          </a:p>
          <a:p>
            <a:r>
              <a:rPr lang="sk-SK" sz="2400" dirty="0" smtClean="0"/>
              <a:t>a</a:t>
            </a:r>
            <a:r>
              <a:rPr lang="sk-SK" sz="2400" dirty="0"/>
              <a:t>) výkaz o príjmoch a výdavkoch,</a:t>
            </a:r>
          </a:p>
          <a:p>
            <a:endParaRPr lang="sk-SK" sz="2400" dirty="0" smtClean="0"/>
          </a:p>
          <a:p>
            <a:r>
              <a:rPr lang="sk-SK" sz="2400" dirty="0" smtClean="0"/>
              <a:t>Výkaz </a:t>
            </a:r>
            <a:r>
              <a:rPr lang="sk-SK" sz="2400" dirty="0"/>
              <a:t>o príjmoch a výdavkoch poskytuje prehľadnú informáciu o </a:t>
            </a:r>
            <a:r>
              <a:rPr lang="sk-SK" sz="2400" u="sng" dirty="0">
                <a:solidFill>
                  <a:srgbClr val="FF0000"/>
                </a:solidFill>
              </a:rPr>
              <a:t>výške a štruktúre </a:t>
            </a:r>
            <a:r>
              <a:rPr lang="sk-SK" sz="2400" u="sng" dirty="0" smtClean="0">
                <a:solidFill>
                  <a:srgbClr val="FF0000"/>
                </a:solidFill>
              </a:rPr>
              <a:t>dosiahnutého výsledku </a:t>
            </a:r>
            <a:r>
              <a:rPr lang="sk-SK" sz="2400" u="sng" dirty="0">
                <a:solidFill>
                  <a:srgbClr val="FF0000"/>
                </a:solidFill>
              </a:rPr>
              <a:t>hospodárenia </a:t>
            </a:r>
            <a:r>
              <a:rPr lang="sk-SK" sz="2400" dirty="0"/>
              <a:t>účtovnej jednotky zo zdaňovaných činností a z nezdaňovaných činností</a:t>
            </a:r>
          </a:p>
          <a:p>
            <a:endParaRPr lang="sk-SK" sz="2400" dirty="0" smtClean="0"/>
          </a:p>
          <a:p>
            <a:endParaRPr lang="sk-SK" sz="2400" dirty="0" smtClean="0"/>
          </a:p>
        </p:txBody>
      </p:sp>
    </p:spTree>
    <p:extLst>
      <p:ext uri="{BB962C8B-B14F-4D97-AF65-F5344CB8AC3E}">
        <p14:creationId xmlns:p14="http://schemas.microsoft.com/office/powerpoint/2010/main" val="2925124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rezentacia vzor_1 podkla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7121"/>
            <a:ext cx="9144000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1676400"/>
            <a:ext cx="7010400" cy="609600"/>
          </a:xfrm>
        </p:spPr>
        <p:txBody>
          <a:bodyPr>
            <a:normAutofit/>
          </a:bodyPr>
          <a:lstStyle/>
          <a:p>
            <a:endParaRPr lang="sk-SK" b="1" dirty="0" smtClean="0"/>
          </a:p>
          <a:p>
            <a:endParaRPr lang="sk-SK" b="1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sk-SK" b="1" dirty="0" smtClean="0"/>
          </a:p>
          <a:p>
            <a:endParaRPr lang="sk-SK" dirty="0"/>
          </a:p>
        </p:txBody>
      </p:sp>
      <p:sp>
        <p:nvSpPr>
          <p:cNvPr id="5" name="BlokTextu 4"/>
          <p:cNvSpPr txBox="1"/>
          <p:nvPr/>
        </p:nvSpPr>
        <p:spPr>
          <a:xfrm>
            <a:off x="609600" y="1676400"/>
            <a:ext cx="81534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dirty="0" smtClean="0"/>
              <a:t>4. Účtovníctvo MNO</a:t>
            </a:r>
          </a:p>
          <a:p>
            <a:endParaRPr lang="sk-SK" sz="2400" dirty="0"/>
          </a:p>
          <a:p>
            <a:r>
              <a:rPr lang="sk-SK" sz="2400" dirty="0" smtClean="0"/>
              <a:t>b</a:t>
            </a:r>
            <a:r>
              <a:rPr lang="sk-SK" sz="2400" dirty="0"/>
              <a:t>) výkaz o majetku a </a:t>
            </a:r>
            <a:r>
              <a:rPr lang="sk-SK" sz="2400" dirty="0" smtClean="0"/>
              <a:t>záväzkoch</a:t>
            </a:r>
          </a:p>
          <a:p>
            <a:endParaRPr lang="sk-SK" sz="2400" dirty="0"/>
          </a:p>
          <a:p>
            <a:r>
              <a:rPr lang="sk-SK" sz="2400" dirty="0"/>
              <a:t>Výkaz o majetku a záväzkoch slúži účtovnej jednotke k tomu, aby zistila </a:t>
            </a:r>
            <a:r>
              <a:rPr lang="sk-SK" sz="2400" u="sng" dirty="0">
                <a:solidFill>
                  <a:srgbClr val="FF0000"/>
                </a:solidFill>
              </a:rPr>
              <a:t>stav svojho </a:t>
            </a:r>
            <a:r>
              <a:rPr lang="sk-SK" sz="2400" u="sng" dirty="0" smtClean="0">
                <a:solidFill>
                  <a:srgbClr val="FF0000"/>
                </a:solidFill>
              </a:rPr>
              <a:t>majetku a </a:t>
            </a:r>
            <a:r>
              <a:rPr lang="sk-SK" sz="2400" u="sng" dirty="0">
                <a:solidFill>
                  <a:srgbClr val="FF0000"/>
                </a:solidFill>
              </a:rPr>
              <a:t>záväzkov </a:t>
            </a:r>
            <a:r>
              <a:rPr lang="sk-SK" sz="2400" dirty="0"/>
              <a:t>ku koncu účtovného obdobia a tiež svoju finančnú situáciu.</a:t>
            </a:r>
          </a:p>
          <a:p>
            <a:endParaRPr lang="sk-SK" sz="2400" dirty="0" smtClean="0"/>
          </a:p>
          <a:p>
            <a:endParaRPr lang="sk-SK" sz="2400" dirty="0" smtClean="0"/>
          </a:p>
        </p:txBody>
      </p:sp>
    </p:spTree>
    <p:extLst>
      <p:ext uri="{BB962C8B-B14F-4D97-AF65-F5344CB8AC3E}">
        <p14:creationId xmlns:p14="http://schemas.microsoft.com/office/powerpoint/2010/main" val="1805402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rezentacia vzor_1 podkla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7121"/>
            <a:ext cx="9144000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1676400"/>
            <a:ext cx="7010400" cy="609600"/>
          </a:xfrm>
        </p:spPr>
        <p:txBody>
          <a:bodyPr>
            <a:normAutofit/>
          </a:bodyPr>
          <a:lstStyle/>
          <a:p>
            <a:endParaRPr lang="sk-SK" b="1" dirty="0" smtClean="0"/>
          </a:p>
          <a:p>
            <a:endParaRPr lang="sk-SK" b="1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sk-SK" b="1" dirty="0" smtClean="0"/>
          </a:p>
          <a:p>
            <a:endParaRPr lang="sk-SK" dirty="0"/>
          </a:p>
        </p:txBody>
      </p:sp>
      <p:sp>
        <p:nvSpPr>
          <p:cNvPr id="5" name="BlokTextu 4"/>
          <p:cNvSpPr txBox="1"/>
          <p:nvPr/>
        </p:nvSpPr>
        <p:spPr>
          <a:xfrm>
            <a:off x="609600" y="1676400"/>
            <a:ext cx="81534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dirty="0" smtClean="0"/>
              <a:t>4. Účtovníctvo MNO</a:t>
            </a:r>
          </a:p>
          <a:p>
            <a:endParaRPr lang="sk-SK" sz="2400" dirty="0"/>
          </a:p>
          <a:p>
            <a:r>
              <a:rPr lang="sk-SK" sz="2400" dirty="0" smtClean="0"/>
              <a:t>Prehľad najzaujímavejších ukazovateľov, ktoré môžete vyčítať z účtovnej závierky:</a:t>
            </a:r>
          </a:p>
          <a:p>
            <a:endParaRPr lang="sk-SK" sz="2400" dirty="0"/>
          </a:p>
          <a:p>
            <a:endParaRPr lang="sk-SK" sz="2400" dirty="0"/>
          </a:p>
          <a:p>
            <a:endParaRPr lang="sk-SK" sz="2400" dirty="0" smtClean="0"/>
          </a:p>
          <a:p>
            <a:endParaRPr lang="sk-SK" sz="2400" dirty="0" smtClean="0"/>
          </a:p>
        </p:txBody>
      </p:sp>
    </p:spTree>
    <p:extLst>
      <p:ext uri="{BB962C8B-B14F-4D97-AF65-F5344CB8AC3E}">
        <p14:creationId xmlns:p14="http://schemas.microsoft.com/office/powerpoint/2010/main" val="2339700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rezentacia vzor_1 podkla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7121"/>
            <a:ext cx="9144000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1676400"/>
            <a:ext cx="7010400" cy="609600"/>
          </a:xfrm>
        </p:spPr>
        <p:txBody>
          <a:bodyPr>
            <a:normAutofit/>
          </a:bodyPr>
          <a:lstStyle/>
          <a:p>
            <a:endParaRPr lang="sk-SK" b="1" dirty="0" smtClean="0"/>
          </a:p>
          <a:p>
            <a:endParaRPr lang="sk-SK" b="1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sk-SK" b="1" dirty="0" smtClean="0"/>
          </a:p>
          <a:p>
            <a:endParaRPr lang="sk-SK" dirty="0"/>
          </a:p>
        </p:txBody>
      </p:sp>
      <p:sp>
        <p:nvSpPr>
          <p:cNvPr id="5" name="BlokTextu 4"/>
          <p:cNvSpPr txBox="1"/>
          <p:nvPr/>
        </p:nvSpPr>
        <p:spPr>
          <a:xfrm>
            <a:off x="609600" y="1676400"/>
            <a:ext cx="81534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dirty="0" smtClean="0"/>
              <a:t>4. Účtovníctvo MNO</a:t>
            </a:r>
          </a:p>
          <a:p>
            <a:endParaRPr lang="sk-SK" sz="2400" dirty="0"/>
          </a:p>
          <a:p>
            <a:r>
              <a:rPr lang="sk-SK" sz="2400" b="1" u="sng" dirty="0"/>
              <a:t>Bilančná rovnováha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k-SK" sz="2400" dirty="0" smtClean="0"/>
              <a:t>základná </a:t>
            </a:r>
            <a:r>
              <a:rPr lang="sk-SK" sz="2400" dirty="0"/>
              <a:t>kontrola správnosti vyplnenia súvahy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sk-SK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k-SK" sz="2400" dirty="0" smtClean="0"/>
              <a:t>r</a:t>
            </a:r>
            <a:r>
              <a:rPr lang="sk-SK" sz="2400" dirty="0"/>
              <a:t>. 60 (majetok spolu = aktíva) = r. 104 (vlastné zdroje a cudzie zdroje spolu = pasíva</a:t>
            </a:r>
            <a:r>
              <a:rPr lang="sk-SK" sz="2400" dirty="0" smtClean="0"/>
              <a:t>)</a:t>
            </a:r>
          </a:p>
          <a:p>
            <a:endParaRPr lang="sk-SK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k-SK" sz="2400" dirty="0" smtClean="0"/>
              <a:t>ak </a:t>
            </a:r>
            <a:r>
              <a:rPr lang="sk-SK" sz="2400" dirty="0"/>
              <a:t>sa r. 60 a r. 104 nerovná – nie je zachovaná bilančná rovnováha, a teda súvaha nie </a:t>
            </a:r>
            <a:r>
              <a:rPr lang="sk-SK" sz="2400" dirty="0" smtClean="0"/>
              <a:t>je vyplnená </a:t>
            </a:r>
            <a:r>
              <a:rPr lang="sk-SK" sz="2400" dirty="0"/>
              <a:t>správne (chyba môže byť v ktoromkoľvek riadku súvahy, t.j. nie je možné určiť, </a:t>
            </a:r>
            <a:r>
              <a:rPr lang="sk-SK" sz="2400" dirty="0" smtClean="0"/>
              <a:t>čo nie </a:t>
            </a:r>
            <a:r>
              <a:rPr lang="sk-SK" sz="2400" dirty="0"/>
              <a:t>je správne</a:t>
            </a:r>
            <a:r>
              <a:rPr lang="sk-SK" sz="2400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757172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rezentacia vzor_1 podkla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7121"/>
            <a:ext cx="9144000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1676400"/>
            <a:ext cx="7010400" cy="609600"/>
          </a:xfrm>
        </p:spPr>
        <p:txBody>
          <a:bodyPr>
            <a:normAutofit/>
          </a:bodyPr>
          <a:lstStyle/>
          <a:p>
            <a:endParaRPr lang="sk-SK" b="1" dirty="0" smtClean="0"/>
          </a:p>
          <a:p>
            <a:endParaRPr lang="sk-SK" b="1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sk-SK" b="1" dirty="0" smtClean="0"/>
          </a:p>
          <a:p>
            <a:endParaRPr lang="sk-SK" dirty="0"/>
          </a:p>
        </p:txBody>
      </p:sp>
      <p:sp>
        <p:nvSpPr>
          <p:cNvPr id="5" name="BlokTextu 4"/>
          <p:cNvSpPr txBox="1"/>
          <p:nvPr/>
        </p:nvSpPr>
        <p:spPr>
          <a:xfrm>
            <a:off x="609600" y="1676400"/>
            <a:ext cx="81534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dirty="0" smtClean="0"/>
              <a:t>4. Účtovníctvo MNO</a:t>
            </a:r>
          </a:p>
          <a:p>
            <a:endParaRPr lang="sk-SK" sz="2400" dirty="0" smtClean="0"/>
          </a:p>
          <a:p>
            <a:r>
              <a:rPr lang="sk-SK" sz="2400" b="1" u="sng" dirty="0" smtClean="0"/>
              <a:t>Čisté </a:t>
            </a:r>
            <a:r>
              <a:rPr lang="sk-SK" sz="2400" b="1" u="sng" dirty="0"/>
              <a:t>pohotové peňažné prostriedky (ČPPP)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k-SK" sz="2400" dirty="0" smtClean="0"/>
              <a:t>udáva </a:t>
            </a:r>
            <a:r>
              <a:rPr lang="sk-SK" sz="2400" dirty="0"/>
              <a:t>výšku okamžitej hotovosti po splatení krátkodobých záväzkov, t.j. koľko </a:t>
            </a:r>
            <a:r>
              <a:rPr lang="sk-SK" sz="2400" dirty="0" smtClean="0"/>
              <a:t>finančných prostriedkov MNO </a:t>
            </a:r>
            <a:r>
              <a:rPr lang="sk-SK" sz="2400" dirty="0"/>
              <a:t>zostáva (resp. chýba) po uhradení krátkodobých </a:t>
            </a:r>
            <a:r>
              <a:rPr lang="sk-SK" sz="2400" dirty="0" smtClean="0"/>
              <a:t>záväzkov</a:t>
            </a:r>
            <a:r>
              <a:rPr lang="sk-SK" sz="2400" dirty="0"/>
              <a:t>:</a:t>
            </a:r>
            <a:endParaRPr lang="sk-SK" sz="2400" dirty="0" smtClean="0"/>
          </a:p>
          <a:p>
            <a:endParaRPr lang="sk-SK" sz="2400" dirty="0"/>
          </a:p>
          <a:p>
            <a:pPr algn="ctr"/>
            <a:r>
              <a:rPr lang="sk-SK" sz="2400" dirty="0" smtClean="0"/>
              <a:t>ČPPP </a:t>
            </a:r>
            <a:r>
              <a:rPr lang="sk-SK" sz="2400" dirty="0"/>
              <a:t>= (r. 051 – r. 054) – r. </a:t>
            </a:r>
            <a:r>
              <a:rPr lang="sk-SK" sz="2400" dirty="0" smtClean="0"/>
              <a:t>087</a:t>
            </a:r>
          </a:p>
          <a:p>
            <a:r>
              <a:rPr lang="sk-SK" sz="2400" dirty="0" smtClean="0"/>
              <a:t>r</a:t>
            </a:r>
            <a:r>
              <a:rPr lang="sk-SK" sz="2400" dirty="0"/>
              <a:t>. 051 – finančné účty</a:t>
            </a:r>
          </a:p>
          <a:p>
            <a:r>
              <a:rPr lang="sk-SK" sz="2400" dirty="0" smtClean="0"/>
              <a:t>r</a:t>
            </a:r>
            <a:r>
              <a:rPr lang="sk-SK" sz="2400" dirty="0"/>
              <a:t>. 054 – bankové účty s dobou viazanosti dlhšou ako jeden rok</a:t>
            </a:r>
          </a:p>
          <a:p>
            <a:r>
              <a:rPr lang="sk-SK" sz="2400" dirty="0" smtClean="0"/>
              <a:t>r</a:t>
            </a:r>
            <a:r>
              <a:rPr lang="sk-SK" sz="2400" dirty="0"/>
              <a:t>. 087 – krátkodobé záväzky </a:t>
            </a:r>
          </a:p>
        </p:txBody>
      </p:sp>
    </p:spTree>
    <p:extLst>
      <p:ext uri="{BB962C8B-B14F-4D97-AF65-F5344CB8AC3E}">
        <p14:creationId xmlns:p14="http://schemas.microsoft.com/office/powerpoint/2010/main" val="1239469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rezentacia vzor_1 podkla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7121"/>
            <a:ext cx="9144000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1676400"/>
            <a:ext cx="7010400" cy="609600"/>
          </a:xfrm>
        </p:spPr>
        <p:txBody>
          <a:bodyPr>
            <a:normAutofit/>
          </a:bodyPr>
          <a:lstStyle/>
          <a:p>
            <a:endParaRPr lang="sk-SK" b="1" dirty="0" smtClean="0"/>
          </a:p>
          <a:p>
            <a:endParaRPr lang="sk-SK" b="1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sk-SK" b="1" dirty="0" smtClean="0"/>
          </a:p>
          <a:p>
            <a:endParaRPr lang="sk-SK" dirty="0"/>
          </a:p>
        </p:txBody>
      </p:sp>
      <p:sp>
        <p:nvSpPr>
          <p:cNvPr id="5" name="BlokTextu 4"/>
          <p:cNvSpPr txBox="1"/>
          <p:nvPr/>
        </p:nvSpPr>
        <p:spPr>
          <a:xfrm>
            <a:off x="609600" y="1676400"/>
            <a:ext cx="8284576" cy="40626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400" b="1" dirty="0" smtClean="0"/>
              <a:t>Program školenia:</a:t>
            </a:r>
          </a:p>
          <a:p>
            <a:endParaRPr lang="sk-SK" sz="2400" dirty="0"/>
          </a:p>
          <a:p>
            <a:pPr marL="342900" indent="-342900">
              <a:buAutoNum type="arabicPeriod"/>
            </a:pPr>
            <a:r>
              <a:rPr lang="sk-SK" sz="2400" dirty="0" smtClean="0"/>
              <a:t>MNO ako organizácie nezriadené za účelom dosahovania zisku</a:t>
            </a:r>
          </a:p>
          <a:p>
            <a:pPr marL="342900" indent="-342900">
              <a:buAutoNum type="arabicPeriod"/>
            </a:pPr>
            <a:r>
              <a:rPr lang="sk-SK" sz="2400" dirty="0" smtClean="0"/>
              <a:t>Prehľad základných príjmov MNO</a:t>
            </a:r>
          </a:p>
          <a:p>
            <a:pPr marL="342900" indent="-342900">
              <a:buAutoNum type="arabicPeriod"/>
            </a:pPr>
            <a:r>
              <a:rPr lang="sk-SK" sz="2400" dirty="0" smtClean="0"/>
              <a:t>Podnikanie MNO</a:t>
            </a:r>
          </a:p>
          <a:p>
            <a:pPr marL="342900" indent="-342900">
              <a:buAutoNum type="arabicPeriod"/>
            </a:pPr>
            <a:r>
              <a:rPr lang="sk-SK" sz="2400" dirty="0" smtClean="0"/>
              <a:t>Účtovníctvo MNO</a:t>
            </a:r>
          </a:p>
          <a:p>
            <a:pPr marL="342900" indent="-342900">
              <a:buAutoNum type="arabicPeriod"/>
            </a:pPr>
            <a:r>
              <a:rPr lang="sk-SK" sz="2400" dirty="0" smtClean="0"/>
              <a:t>Audit v MNO</a:t>
            </a:r>
          </a:p>
          <a:p>
            <a:pPr marL="342900" indent="-342900">
              <a:buAutoNum type="arabicPeriod"/>
            </a:pPr>
            <a:r>
              <a:rPr lang="sk-SK" sz="2400" dirty="0" smtClean="0"/>
              <a:t>MNO a dane</a:t>
            </a:r>
          </a:p>
          <a:p>
            <a:pPr marL="342900" indent="-342900">
              <a:buAutoNum type="arabicPeriod"/>
            </a:pPr>
            <a:r>
              <a:rPr lang="sk-SK" sz="2400" dirty="0" smtClean="0"/>
              <a:t>MNO ako zamestnávatelia</a:t>
            </a:r>
          </a:p>
          <a:p>
            <a:pPr marL="342900" indent="-342900">
              <a:buAutoNum type="arabicPeriod"/>
            </a:pPr>
            <a:r>
              <a:rPr lang="sk-SK" sz="2400" dirty="0" smtClean="0"/>
              <a:t>Transparentné povinnosti MNO</a:t>
            </a:r>
          </a:p>
          <a:p>
            <a:pPr marL="342900" indent="-342900">
              <a:buAutoNum type="arabicPeriod"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144896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rezentacia vzor_1 podkla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7121"/>
            <a:ext cx="9144000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1676400"/>
            <a:ext cx="7010400" cy="609600"/>
          </a:xfrm>
        </p:spPr>
        <p:txBody>
          <a:bodyPr>
            <a:normAutofit/>
          </a:bodyPr>
          <a:lstStyle/>
          <a:p>
            <a:endParaRPr lang="sk-SK" b="1" dirty="0" smtClean="0"/>
          </a:p>
          <a:p>
            <a:endParaRPr lang="sk-SK" b="1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sk-SK" b="1" dirty="0" smtClean="0"/>
          </a:p>
          <a:p>
            <a:endParaRPr lang="sk-SK" dirty="0"/>
          </a:p>
        </p:txBody>
      </p:sp>
      <p:sp>
        <p:nvSpPr>
          <p:cNvPr id="5" name="BlokTextu 4"/>
          <p:cNvSpPr txBox="1"/>
          <p:nvPr/>
        </p:nvSpPr>
        <p:spPr>
          <a:xfrm>
            <a:off x="609600" y="1676400"/>
            <a:ext cx="81534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dirty="0" smtClean="0"/>
              <a:t>4. Účtovníctvo MNO</a:t>
            </a:r>
          </a:p>
          <a:p>
            <a:endParaRPr lang="sk-SK" sz="2400" dirty="0" smtClean="0"/>
          </a:p>
          <a:p>
            <a:r>
              <a:rPr lang="sk-SK" sz="2400" b="1" dirty="0" err="1" smtClean="0"/>
              <a:t>Zadĺženosť</a:t>
            </a:r>
            <a:endParaRPr lang="sk-SK" sz="24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k-SK" sz="2400" dirty="0" smtClean="0"/>
              <a:t>charakterizuje </a:t>
            </a:r>
            <a:r>
              <a:rPr lang="sk-SK" sz="2400" dirty="0"/>
              <a:t>vzťah subjektu k inému subjektu/subjektom, kde daný subjekt je povinný </a:t>
            </a:r>
            <a:r>
              <a:rPr lang="sk-SK" sz="2400" dirty="0" smtClean="0"/>
              <a:t>vrátiť inému </a:t>
            </a:r>
            <a:r>
              <a:rPr lang="sk-SK" sz="2400" dirty="0"/>
              <a:t>subjektu alebo subjektom požičané finančné prostriedky alebo ich </a:t>
            </a:r>
            <a:r>
              <a:rPr lang="sk-SK" sz="2400" dirty="0" smtClean="0"/>
              <a:t>ekvivalenty</a:t>
            </a:r>
            <a:endParaRPr lang="sk-SK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k-SK" sz="2400" dirty="0" smtClean="0"/>
              <a:t>ukazovatele </a:t>
            </a:r>
            <a:r>
              <a:rPr lang="sk-SK" sz="2400" dirty="0"/>
              <a:t>zadlženosti:</a:t>
            </a:r>
          </a:p>
          <a:p>
            <a:r>
              <a:rPr lang="sk-SK" sz="2400" dirty="0" smtClean="0"/>
              <a:t>- umožňujú </a:t>
            </a:r>
            <a:r>
              <a:rPr lang="sk-SK" sz="2400" dirty="0"/>
              <a:t>monitorovať štruktúru finančných zdrojov </a:t>
            </a:r>
            <a:r>
              <a:rPr lang="sk-SK" sz="2400" dirty="0" smtClean="0"/>
              <a:t>MNO</a:t>
            </a:r>
            <a:endParaRPr lang="sk-SK" sz="2400" dirty="0"/>
          </a:p>
          <a:p>
            <a:r>
              <a:rPr lang="sk-SK" sz="2400" dirty="0" smtClean="0"/>
              <a:t>- merajú </a:t>
            </a:r>
            <a:r>
              <a:rPr lang="sk-SK" sz="2400" dirty="0"/>
              <a:t>rozsah, v akom je </a:t>
            </a:r>
            <a:r>
              <a:rPr lang="sk-SK" sz="2400" dirty="0" smtClean="0"/>
              <a:t>MNO financovaná </a:t>
            </a:r>
            <a:r>
              <a:rPr lang="sk-SK" sz="2400" dirty="0"/>
              <a:t>cudzími zdrojmi</a:t>
            </a:r>
          </a:p>
          <a:p>
            <a:r>
              <a:rPr lang="sk-SK" sz="2400" dirty="0" smtClean="0"/>
              <a:t>- merajú </a:t>
            </a:r>
            <a:r>
              <a:rPr lang="sk-SK" sz="2400" dirty="0"/>
              <a:t>rozsah, ako je </a:t>
            </a:r>
            <a:r>
              <a:rPr lang="sk-SK" sz="2400" dirty="0" smtClean="0"/>
              <a:t>MNO schopná </a:t>
            </a:r>
            <a:r>
              <a:rPr lang="sk-SK" sz="2400" dirty="0"/>
              <a:t>kryť svoje </a:t>
            </a:r>
            <a:r>
              <a:rPr lang="sk-SK" sz="2400" dirty="0" smtClean="0"/>
              <a:t>záväzky</a:t>
            </a:r>
            <a:endParaRPr lang="sk-SK" sz="2400" dirty="0" smtClean="0"/>
          </a:p>
        </p:txBody>
      </p:sp>
    </p:spTree>
    <p:extLst>
      <p:ext uri="{BB962C8B-B14F-4D97-AF65-F5344CB8AC3E}">
        <p14:creationId xmlns:p14="http://schemas.microsoft.com/office/powerpoint/2010/main" val="3940728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rezentacia vzor_1 podkla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7121"/>
            <a:ext cx="9144000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1676400"/>
            <a:ext cx="7010400" cy="609600"/>
          </a:xfrm>
        </p:spPr>
        <p:txBody>
          <a:bodyPr>
            <a:normAutofit/>
          </a:bodyPr>
          <a:lstStyle/>
          <a:p>
            <a:endParaRPr lang="sk-SK" b="1" dirty="0" smtClean="0"/>
          </a:p>
          <a:p>
            <a:endParaRPr lang="sk-SK" b="1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sk-SK" b="1" dirty="0" smtClean="0"/>
          </a:p>
          <a:p>
            <a:endParaRPr lang="sk-SK" dirty="0"/>
          </a:p>
        </p:txBody>
      </p:sp>
      <p:sp>
        <p:nvSpPr>
          <p:cNvPr id="5" name="BlokTextu 4"/>
          <p:cNvSpPr txBox="1"/>
          <p:nvPr/>
        </p:nvSpPr>
        <p:spPr>
          <a:xfrm>
            <a:off x="152400" y="1676400"/>
            <a:ext cx="86106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dirty="0" smtClean="0"/>
              <a:t>4. Účtovníctvo MNO</a:t>
            </a:r>
          </a:p>
          <a:p>
            <a:endParaRPr lang="sk-SK" sz="2400" dirty="0" smtClean="0"/>
          </a:p>
          <a:p>
            <a:r>
              <a:rPr lang="sk-SK" sz="2400" b="1" u="sng" dirty="0"/>
              <a:t>Celková zadlženosť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k-SK" sz="2400" dirty="0" smtClean="0"/>
              <a:t>je </a:t>
            </a:r>
            <a:r>
              <a:rPr lang="sk-SK" sz="2400" dirty="0"/>
              <a:t>vyjadrením štruktúry finančných zdrojov, ktorá udáva, v akej výške je majetok krytý </a:t>
            </a:r>
            <a:r>
              <a:rPr lang="sk-SK" sz="2400" dirty="0" smtClean="0"/>
              <a:t>cudzími zdrojmi</a:t>
            </a:r>
            <a:r>
              <a:rPr lang="sk-SK" sz="2400" dirty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k-SK" sz="2400" dirty="0" smtClean="0"/>
              <a:t>vysoký </a:t>
            </a:r>
            <a:r>
              <a:rPr lang="sk-SK" sz="2400" dirty="0"/>
              <a:t>podiel zadlženosti poukazuje na závislosť </a:t>
            </a:r>
            <a:r>
              <a:rPr lang="sk-SK" sz="2400" dirty="0" smtClean="0"/>
              <a:t>MNO </a:t>
            </a:r>
            <a:r>
              <a:rPr lang="sk-SK" sz="2400" dirty="0"/>
              <a:t>od cudzích zdrojov </a:t>
            </a:r>
            <a:r>
              <a:rPr lang="sk-SK" sz="2400" dirty="0" smtClean="0"/>
              <a:t>a zároveň </a:t>
            </a:r>
            <a:r>
              <a:rPr lang="sk-SK" sz="2400" dirty="0"/>
              <a:t>zvyšuje riziko návratnosti požičaného kapitálu.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k-SK" sz="2400" dirty="0" smtClean="0"/>
              <a:t>hodnota </a:t>
            </a:r>
            <a:r>
              <a:rPr lang="sk-SK" sz="2400" dirty="0"/>
              <a:t>ukazovateľa by mala byť menšia ako 0,5 (t.j. 50 %), ale veľmi záleží od </a:t>
            </a:r>
            <a:r>
              <a:rPr lang="sk-SK" sz="2400" dirty="0" smtClean="0"/>
              <a:t>konkrétnej situácie</a:t>
            </a:r>
            <a:r>
              <a:rPr lang="sk-SK" sz="2400" dirty="0"/>
              <a:t>, v akej sa </a:t>
            </a:r>
            <a:r>
              <a:rPr lang="sk-SK" sz="2400" dirty="0" smtClean="0"/>
              <a:t>MNO </a:t>
            </a:r>
            <a:r>
              <a:rPr lang="sk-SK" sz="2400" dirty="0"/>
              <a:t>nachádza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k-SK" sz="2400" dirty="0" smtClean="0"/>
              <a:t>za </a:t>
            </a:r>
            <a:r>
              <a:rPr lang="sk-SK" sz="2400" dirty="0"/>
              <a:t>kritickú sa považuje hodnota 0,7 (70 %), resp. podiel cudzích zdrojov by nemal presiahnuť </a:t>
            </a:r>
            <a:r>
              <a:rPr lang="sk-SK" sz="2400" dirty="0" smtClean="0"/>
              <a:t>2/3 celkových </a:t>
            </a:r>
            <a:r>
              <a:rPr lang="sk-SK" sz="2400" dirty="0"/>
              <a:t>zdrojov, aby nedošlo k ohrozeniu platobnej </a:t>
            </a:r>
            <a:r>
              <a:rPr lang="sk-SK" sz="2400" dirty="0" smtClean="0"/>
              <a:t>schopnosti</a:t>
            </a:r>
          </a:p>
        </p:txBody>
      </p:sp>
    </p:spTree>
    <p:extLst>
      <p:ext uri="{BB962C8B-B14F-4D97-AF65-F5344CB8AC3E}">
        <p14:creationId xmlns:p14="http://schemas.microsoft.com/office/powerpoint/2010/main" val="739667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rezentacia vzor_1 podkla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7121"/>
            <a:ext cx="9144000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1676400"/>
            <a:ext cx="7010400" cy="609600"/>
          </a:xfrm>
        </p:spPr>
        <p:txBody>
          <a:bodyPr>
            <a:normAutofit/>
          </a:bodyPr>
          <a:lstStyle/>
          <a:p>
            <a:endParaRPr lang="sk-SK" b="1" dirty="0" smtClean="0"/>
          </a:p>
          <a:p>
            <a:endParaRPr lang="sk-SK" b="1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sk-SK" b="1" dirty="0" smtClean="0"/>
          </a:p>
          <a:p>
            <a:endParaRPr lang="sk-SK" dirty="0"/>
          </a:p>
        </p:txBody>
      </p:sp>
      <p:sp>
        <p:nvSpPr>
          <p:cNvPr id="5" name="BlokTextu 4"/>
          <p:cNvSpPr txBox="1"/>
          <p:nvPr/>
        </p:nvSpPr>
        <p:spPr>
          <a:xfrm>
            <a:off x="152400" y="1676400"/>
            <a:ext cx="86106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dirty="0" smtClean="0"/>
              <a:t>4. Účtovníctvo MNO</a:t>
            </a:r>
          </a:p>
          <a:p>
            <a:endParaRPr lang="sk-SK" sz="2400" dirty="0" smtClean="0"/>
          </a:p>
          <a:p>
            <a:r>
              <a:rPr lang="sk-SK" sz="2400" b="1" u="sng" dirty="0"/>
              <a:t>Celková </a:t>
            </a:r>
            <a:r>
              <a:rPr lang="sk-SK" sz="2400" b="1" u="sng" dirty="0" smtClean="0"/>
              <a:t>zadlženosť:</a:t>
            </a:r>
            <a:endParaRPr lang="sk-SK" sz="2400" b="1" u="sng" dirty="0"/>
          </a:p>
          <a:p>
            <a:endParaRPr lang="sk-SK" sz="2400" dirty="0" smtClean="0"/>
          </a:p>
          <a:p>
            <a:r>
              <a:rPr lang="sk-SK" sz="2400" dirty="0" smtClean="0"/>
              <a:t>	celková </a:t>
            </a:r>
            <a:r>
              <a:rPr lang="sk-SK" sz="2400" dirty="0"/>
              <a:t>zadlženosť =____</a:t>
            </a:r>
            <a:r>
              <a:rPr lang="sk-SK" sz="2400" u="sng" dirty="0"/>
              <a:t>(r. 074 + r. 101)_ </a:t>
            </a:r>
            <a:r>
              <a:rPr lang="sk-SK" sz="2400" dirty="0"/>
              <a:t>* 100</a:t>
            </a:r>
          </a:p>
          <a:p>
            <a:r>
              <a:rPr lang="sk-SK" sz="2400" dirty="0"/>
              <a:t> </a:t>
            </a:r>
            <a:r>
              <a:rPr lang="sk-SK" sz="2400" dirty="0" smtClean="0"/>
              <a:t>					r</a:t>
            </a:r>
            <a:r>
              <a:rPr lang="sk-SK" sz="2400" dirty="0"/>
              <a:t>. 060</a:t>
            </a:r>
          </a:p>
          <a:p>
            <a:endParaRPr lang="sk-SK" sz="2400" dirty="0"/>
          </a:p>
          <a:p>
            <a:r>
              <a:rPr lang="sk-SK" sz="2400" dirty="0" smtClean="0"/>
              <a:t>r</a:t>
            </a:r>
            <a:r>
              <a:rPr lang="sk-SK" sz="2400" dirty="0"/>
              <a:t>. 074 – cudzie zdroje spolu</a:t>
            </a:r>
          </a:p>
          <a:p>
            <a:r>
              <a:rPr lang="sk-SK" sz="2400" dirty="0" smtClean="0"/>
              <a:t>r</a:t>
            </a:r>
            <a:r>
              <a:rPr lang="sk-SK" sz="2400" dirty="0"/>
              <a:t>. 101 – časové rozlíšenie spolu</a:t>
            </a:r>
          </a:p>
          <a:p>
            <a:r>
              <a:rPr lang="sk-SK" sz="2400" dirty="0" smtClean="0"/>
              <a:t>r</a:t>
            </a:r>
            <a:r>
              <a:rPr lang="sk-SK" sz="2400" dirty="0"/>
              <a:t>. 060 – majetok spolu</a:t>
            </a:r>
            <a:endParaRPr lang="sk-SK" sz="2400" dirty="0" smtClean="0"/>
          </a:p>
        </p:txBody>
      </p:sp>
    </p:spTree>
    <p:extLst>
      <p:ext uri="{BB962C8B-B14F-4D97-AF65-F5344CB8AC3E}">
        <p14:creationId xmlns:p14="http://schemas.microsoft.com/office/powerpoint/2010/main" val="2472370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rezentacia vzor_1 podkla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7121"/>
            <a:ext cx="9144000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1676400"/>
            <a:ext cx="7010400" cy="609600"/>
          </a:xfrm>
        </p:spPr>
        <p:txBody>
          <a:bodyPr>
            <a:normAutofit/>
          </a:bodyPr>
          <a:lstStyle/>
          <a:p>
            <a:endParaRPr lang="sk-SK" b="1" dirty="0" smtClean="0"/>
          </a:p>
          <a:p>
            <a:endParaRPr lang="sk-SK" b="1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sk-SK" b="1" dirty="0" smtClean="0"/>
          </a:p>
          <a:p>
            <a:endParaRPr lang="sk-SK" dirty="0"/>
          </a:p>
        </p:txBody>
      </p:sp>
      <p:sp>
        <p:nvSpPr>
          <p:cNvPr id="5" name="BlokTextu 4"/>
          <p:cNvSpPr txBox="1"/>
          <p:nvPr/>
        </p:nvSpPr>
        <p:spPr>
          <a:xfrm>
            <a:off x="152400" y="1676400"/>
            <a:ext cx="86106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dirty="0" smtClean="0"/>
              <a:t>4. Účtovníctvo MNO</a:t>
            </a:r>
          </a:p>
          <a:p>
            <a:endParaRPr lang="sk-SK" sz="2400" dirty="0" smtClean="0"/>
          </a:p>
          <a:p>
            <a:r>
              <a:rPr lang="sk-SK" sz="2400" b="1" u="sng" dirty="0"/>
              <a:t>Ukazovateľ samofinancovania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k-SK" sz="2400" dirty="0" smtClean="0"/>
              <a:t>doplnkový ukazovateľ zadlženosti</a:t>
            </a:r>
            <a:endParaRPr lang="sk-SK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k-SK" sz="2400" dirty="0" smtClean="0"/>
              <a:t>vyjadruje</a:t>
            </a:r>
            <a:r>
              <a:rPr lang="sk-SK" sz="2400" dirty="0"/>
              <a:t>, do akej miery kryje </a:t>
            </a:r>
            <a:r>
              <a:rPr lang="sk-SK" sz="2400" dirty="0" smtClean="0"/>
              <a:t>MNO svoj </a:t>
            </a:r>
            <a:r>
              <a:rPr lang="sk-SK" sz="2400" dirty="0"/>
              <a:t>majetok vlastnými zdrojmi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k-SK" sz="2400" dirty="0" smtClean="0"/>
              <a:t>možnosť </a:t>
            </a:r>
            <a:r>
              <a:rPr lang="sk-SK" sz="2400" dirty="0"/>
              <a:t>zhodnotenia, do akej miery môže </a:t>
            </a:r>
            <a:r>
              <a:rPr lang="sk-SK" sz="2400" dirty="0" smtClean="0"/>
              <a:t>MNO vykryť </a:t>
            </a:r>
            <a:r>
              <a:rPr lang="sk-SK" sz="2400" dirty="0"/>
              <a:t>straty z </a:t>
            </a:r>
            <a:r>
              <a:rPr lang="sk-SK" sz="2400" dirty="0" smtClean="0"/>
              <a:t>vlastných zdrojov </a:t>
            </a:r>
            <a:r>
              <a:rPr lang="sk-SK" sz="2400" dirty="0"/>
              <a:t>bez poškodenia tých, ktorí </a:t>
            </a:r>
            <a:r>
              <a:rPr lang="sk-SK" sz="2400" dirty="0" smtClean="0"/>
              <a:t>MNO poskytli </a:t>
            </a:r>
            <a:r>
              <a:rPr lang="sk-SK" sz="2400" dirty="0"/>
              <a:t>úver alebo </a:t>
            </a:r>
            <a:r>
              <a:rPr lang="sk-SK" sz="2400" dirty="0" smtClean="0"/>
              <a:t>dodávky</a:t>
            </a:r>
            <a:endParaRPr lang="sk-SK" sz="2400" dirty="0"/>
          </a:p>
        </p:txBody>
      </p:sp>
    </p:spTree>
    <p:extLst>
      <p:ext uri="{BB962C8B-B14F-4D97-AF65-F5344CB8AC3E}">
        <p14:creationId xmlns:p14="http://schemas.microsoft.com/office/powerpoint/2010/main" val="2183432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rezentacia vzor_1 podkla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7121"/>
            <a:ext cx="9144000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1676400"/>
            <a:ext cx="7010400" cy="609600"/>
          </a:xfrm>
        </p:spPr>
        <p:txBody>
          <a:bodyPr>
            <a:normAutofit/>
          </a:bodyPr>
          <a:lstStyle/>
          <a:p>
            <a:endParaRPr lang="sk-SK" b="1" dirty="0" smtClean="0"/>
          </a:p>
          <a:p>
            <a:endParaRPr lang="sk-SK" b="1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sk-SK" b="1" dirty="0" smtClean="0"/>
          </a:p>
          <a:p>
            <a:endParaRPr lang="sk-SK" dirty="0"/>
          </a:p>
        </p:txBody>
      </p:sp>
      <p:sp>
        <p:nvSpPr>
          <p:cNvPr id="5" name="BlokTextu 4"/>
          <p:cNvSpPr txBox="1"/>
          <p:nvPr/>
        </p:nvSpPr>
        <p:spPr>
          <a:xfrm>
            <a:off x="152400" y="1676400"/>
            <a:ext cx="86106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dirty="0" smtClean="0"/>
              <a:t>4. Účtovníctvo MNO</a:t>
            </a:r>
          </a:p>
          <a:p>
            <a:endParaRPr lang="sk-SK" sz="2400" dirty="0" smtClean="0"/>
          </a:p>
          <a:p>
            <a:r>
              <a:rPr lang="sk-SK" sz="2400" b="1" u="sng" dirty="0"/>
              <a:t>Ukazovateľ </a:t>
            </a:r>
            <a:r>
              <a:rPr lang="sk-SK" sz="2400" b="1" u="sng" dirty="0" smtClean="0"/>
              <a:t>samofinancovania:</a:t>
            </a:r>
            <a:endParaRPr lang="sk-SK" sz="2400" b="1" u="sng" dirty="0"/>
          </a:p>
          <a:p>
            <a:endParaRPr lang="sk-SK" sz="2400" dirty="0"/>
          </a:p>
          <a:p>
            <a:r>
              <a:rPr lang="sk-SK" sz="2400" dirty="0" smtClean="0"/>
              <a:t>ukazovateľ </a:t>
            </a:r>
            <a:r>
              <a:rPr lang="sk-SK" sz="2400" dirty="0"/>
              <a:t>samofinancovania </a:t>
            </a:r>
            <a:r>
              <a:rPr lang="sk-SK" sz="2400" dirty="0" smtClean="0"/>
              <a:t>=____</a:t>
            </a:r>
            <a:r>
              <a:rPr lang="sk-SK" sz="2400" u="sng" dirty="0" smtClean="0"/>
              <a:t>r</a:t>
            </a:r>
            <a:r>
              <a:rPr lang="sk-SK" sz="2400" u="sng" dirty="0"/>
              <a:t>. </a:t>
            </a:r>
            <a:r>
              <a:rPr lang="sk-SK" sz="2400" u="sng" dirty="0" smtClean="0"/>
              <a:t>061_ </a:t>
            </a:r>
            <a:r>
              <a:rPr lang="sk-SK" sz="2400" dirty="0"/>
              <a:t>* 100</a:t>
            </a:r>
          </a:p>
          <a:p>
            <a:r>
              <a:rPr lang="sk-SK" sz="2400" dirty="0"/>
              <a:t> </a:t>
            </a:r>
            <a:r>
              <a:rPr lang="sk-SK" sz="2400" dirty="0" smtClean="0"/>
              <a:t>					r</a:t>
            </a:r>
            <a:r>
              <a:rPr lang="sk-SK" sz="2400" dirty="0"/>
              <a:t>. 060</a:t>
            </a:r>
          </a:p>
          <a:p>
            <a:endParaRPr lang="sk-SK" sz="2400" dirty="0"/>
          </a:p>
          <a:p>
            <a:r>
              <a:rPr lang="sk-SK" sz="2400" dirty="0" smtClean="0"/>
              <a:t>r</a:t>
            </a:r>
            <a:r>
              <a:rPr lang="sk-SK" sz="2400" dirty="0"/>
              <a:t>. 061 – vlastné zdroje krytia majetku spolu</a:t>
            </a:r>
          </a:p>
          <a:p>
            <a:r>
              <a:rPr lang="sk-SK" sz="2400" dirty="0" smtClean="0"/>
              <a:t>r</a:t>
            </a:r>
            <a:r>
              <a:rPr lang="sk-SK" sz="2400" dirty="0"/>
              <a:t>. 060 – majetok spolu</a:t>
            </a:r>
            <a:endParaRPr lang="sk-SK" sz="2400" dirty="0" smtClean="0"/>
          </a:p>
        </p:txBody>
      </p:sp>
    </p:spTree>
    <p:extLst>
      <p:ext uri="{BB962C8B-B14F-4D97-AF65-F5344CB8AC3E}">
        <p14:creationId xmlns:p14="http://schemas.microsoft.com/office/powerpoint/2010/main" val="1069231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rezentacia vzor_1 podkla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7121"/>
            <a:ext cx="9144000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1676400"/>
            <a:ext cx="7010400" cy="609600"/>
          </a:xfrm>
        </p:spPr>
        <p:txBody>
          <a:bodyPr>
            <a:normAutofit/>
          </a:bodyPr>
          <a:lstStyle/>
          <a:p>
            <a:endParaRPr lang="sk-SK" b="1" dirty="0" smtClean="0"/>
          </a:p>
          <a:p>
            <a:endParaRPr lang="sk-SK" b="1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sk-SK" b="1" dirty="0" smtClean="0"/>
          </a:p>
          <a:p>
            <a:endParaRPr lang="sk-SK" dirty="0"/>
          </a:p>
        </p:txBody>
      </p:sp>
      <p:sp>
        <p:nvSpPr>
          <p:cNvPr id="5" name="BlokTextu 4"/>
          <p:cNvSpPr txBox="1"/>
          <p:nvPr/>
        </p:nvSpPr>
        <p:spPr>
          <a:xfrm>
            <a:off x="152400" y="1676400"/>
            <a:ext cx="8610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dirty="0" smtClean="0"/>
              <a:t>4. Účtovníctvo MNO</a:t>
            </a:r>
          </a:p>
          <a:p>
            <a:endParaRPr lang="sk-SK" sz="2400" dirty="0" smtClean="0"/>
          </a:p>
          <a:p>
            <a:endParaRPr lang="sk-SK" sz="2400" dirty="0"/>
          </a:p>
          <a:p>
            <a:pPr algn="ctr"/>
            <a:r>
              <a:rPr lang="sk-SK" sz="2400" dirty="0"/>
              <a:t>celková zadlženosť + ukazovateľ samofinancovania = 1 </a:t>
            </a:r>
            <a:endParaRPr lang="sk-SK" sz="2400" dirty="0" smtClean="0"/>
          </a:p>
        </p:txBody>
      </p:sp>
    </p:spTree>
    <p:extLst>
      <p:ext uri="{BB962C8B-B14F-4D97-AF65-F5344CB8AC3E}">
        <p14:creationId xmlns:p14="http://schemas.microsoft.com/office/powerpoint/2010/main" val="2081911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rezentacia vzor_1 podkla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7121"/>
            <a:ext cx="9144000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1676400"/>
            <a:ext cx="7010400" cy="609600"/>
          </a:xfrm>
        </p:spPr>
        <p:txBody>
          <a:bodyPr>
            <a:normAutofit/>
          </a:bodyPr>
          <a:lstStyle/>
          <a:p>
            <a:endParaRPr lang="sk-SK" b="1" dirty="0" smtClean="0"/>
          </a:p>
          <a:p>
            <a:endParaRPr lang="sk-SK" b="1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sk-SK" b="1" dirty="0" smtClean="0"/>
          </a:p>
          <a:p>
            <a:endParaRPr lang="sk-SK" dirty="0"/>
          </a:p>
        </p:txBody>
      </p:sp>
      <p:sp>
        <p:nvSpPr>
          <p:cNvPr id="5" name="BlokTextu 4"/>
          <p:cNvSpPr txBox="1"/>
          <p:nvPr/>
        </p:nvSpPr>
        <p:spPr>
          <a:xfrm>
            <a:off x="152400" y="1676400"/>
            <a:ext cx="86106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dirty="0" smtClean="0"/>
              <a:t>4. Účtovníctvo MNO</a:t>
            </a:r>
          </a:p>
          <a:p>
            <a:endParaRPr lang="sk-SK" sz="2400" dirty="0" smtClean="0"/>
          </a:p>
          <a:p>
            <a:r>
              <a:rPr lang="sk-SK" sz="2400" b="1" u="sng" dirty="0" smtClean="0"/>
              <a:t>Predĺženie</a:t>
            </a:r>
          </a:p>
          <a:p>
            <a:endParaRPr lang="sk-SK" sz="2400" b="1" u="sng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k-SK" sz="2400" dirty="0" smtClean="0"/>
              <a:t>podľa </a:t>
            </a:r>
            <a:r>
              <a:rPr lang="sk-SK" sz="2400" dirty="0"/>
              <a:t>zákona o konkurze a reštrukturalizácii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k-SK" sz="2400" dirty="0" smtClean="0"/>
              <a:t>predlžená je MNO, ktorá </a:t>
            </a:r>
            <a:r>
              <a:rPr lang="sk-SK" sz="2400" dirty="0"/>
              <a:t>má viac ako jedného veriteľa a hodnota </a:t>
            </a:r>
            <a:r>
              <a:rPr lang="sk-SK" sz="2400" dirty="0" smtClean="0"/>
              <a:t>jej </a:t>
            </a:r>
            <a:r>
              <a:rPr lang="sk-SK" sz="2400" dirty="0"/>
              <a:t>záväzkov presahuje hodnotu </a:t>
            </a:r>
            <a:r>
              <a:rPr lang="sk-SK" sz="2400" dirty="0" smtClean="0"/>
              <a:t>jej majetku</a:t>
            </a:r>
            <a:endParaRPr lang="sk-SK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k-SK" sz="2400" dirty="0" smtClean="0"/>
              <a:t>zo </a:t>
            </a:r>
            <a:r>
              <a:rPr lang="sk-SK" sz="2400" dirty="0"/>
              <a:t>Súvahy je teda možné čiastkovo vyčítať (ak hodnota záväzkov presahuje hodnotu majetku), </a:t>
            </a:r>
            <a:r>
              <a:rPr lang="sk-SK" sz="2400" dirty="0" smtClean="0"/>
              <a:t>či môže </a:t>
            </a:r>
            <a:r>
              <a:rPr lang="sk-SK" sz="2400" dirty="0"/>
              <a:t>byť </a:t>
            </a:r>
            <a:r>
              <a:rPr lang="sk-SK" sz="2400" dirty="0" smtClean="0"/>
              <a:t>MNO v </a:t>
            </a:r>
            <a:r>
              <a:rPr lang="sk-SK" sz="2400" dirty="0"/>
              <a:t>predĺžení, a teda či je povinná podať návrh na </a:t>
            </a:r>
            <a:r>
              <a:rPr lang="sk-SK" sz="2400" dirty="0" smtClean="0"/>
              <a:t>vyhlásenie konkurzu</a:t>
            </a:r>
          </a:p>
        </p:txBody>
      </p:sp>
    </p:spTree>
    <p:extLst>
      <p:ext uri="{BB962C8B-B14F-4D97-AF65-F5344CB8AC3E}">
        <p14:creationId xmlns:p14="http://schemas.microsoft.com/office/powerpoint/2010/main" val="2657391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rezentacia vzor_1 podkla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7121"/>
            <a:ext cx="9144000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1676400"/>
            <a:ext cx="7010400" cy="609600"/>
          </a:xfrm>
        </p:spPr>
        <p:txBody>
          <a:bodyPr>
            <a:normAutofit/>
          </a:bodyPr>
          <a:lstStyle/>
          <a:p>
            <a:endParaRPr lang="sk-SK" b="1" dirty="0" smtClean="0"/>
          </a:p>
          <a:p>
            <a:endParaRPr lang="sk-SK" b="1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sk-SK" b="1" dirty="0" smtClean="0"/>
          </a:p>
          <a:p>
            <a:endParaRPr lang="sk-SK" dirty="0"/>
          </a:p>
        </p:txBody>
      </p:sp>
      <p:sp>
        <p:nvSpPr>
          <p:cNvPr id="5" name="BlokTextu 4"/>
          <p:cNvSpPr txBox="1"/>
          <p:nvPr/>
        </p:nvSpPr>
        <p:spPr>
          <a:xfrm>
            <a:off x="152400" y="1676400"/>
            <a:ext cx="86106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dirty="0" smtClean="0"/>
              <a:t>4. Účtovníctvo MNO</a:t>
            </a:r>
          </a:p>
          <a:p>
            <a:endParaRPr lang="sk-SK" sz="2400" dirty="0" smtClean="0"/>
          </a:p>
          <a:p>
            <a:r>
              <a:rPr lang="sk-SK" sz="2400" b="1" u="sng" dirty="0" smtClean="0"/>
              <a:t>Predĺženie</a:t>
            </a:r>
          </a:p>
          <a:p>
            <a:endParaRPr lang="sk-SK" sz="2400" b="1" u="sng" dirty="0"/>
          </a:p>
          <a:p>
            <a:r>
              <a:rPr lang="sk-SK" sz="2400" dirty="0" smtClean="0"/>
              <a:t>MNO je v predĺžení, </a:t>
            </a:r>
            <a:r>
              <a:rPr lang="sk-SK" sz="2400" dirty="0"/>
              <a:t>ak r. 060 &lt; r. 074</a:t>
            </a:r>
          </a:p>
          <a:p>
            <a:endParaRPr lang="sk-SK" sz="2400" dirty="0" smtClean="0"/>
          </a:p>
          <a:p>
            <a:r>
              <a:rPr lang="sk-SK" sz="2400" dirty="0" smtClean="0"/>
              <a:t>r</a:t>
            </a:r>
            <a:r>
              <a:rPr lang="sk-SK" sz="2400" dirty="0"/>
              <a:t>. 074 – cudzie zdroje spolu</a:t>
            </a:r>
          </a:p>
          <a:p>
            <a:r>
              <a:rPr lang="sk-SK" sz="2400" dirty="0" smtClean="0"/>
              <a:t>r</a:t>
            </a:r>
            <a:r>
              <a:rPr lang="sk-SK" sz="2400" dirty="0"/>
              <a:t>. 060 – majetok spolu</a:t>
            </a:r>
            <a:endParaRPr lang="sk-SK" sz="2400" dirty="0" smtClean="0"/>
          </a:p>
        </p:txBody>
      </p:sp>
    </p:spTree>
    <p:extLst>
      <p:ext uri="{BB962C8B-B14F-4D97-AF65-F5344CB8AC3E}">
        <p14:creationId xmlns:p14="http://schemas.microsoft.com/office/powerpoint/2010/main" val="829761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rezentacia vzor_1 podkla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7121"/>
            <a:ext cx="9144000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1676400"/>
            <a:ext cx="7010400" cy="609600"/>
          </a:xfrm>
        </p:spPr>
        <p:txBody>
          <a:bodyPr>
            <a:normAutofit/>
          </a:bodyPr>
          <a:lstStyle/>
          <a:p>
            <a:endParaRPr lang="sk-SK" b="1" dirty="0" smtClean="0"/>
          </a:p>
          <a:p>
            <a:endParaRPr lang="sk-SK" b="1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sk-SK" b="1" dirty="0" smtClean="0"/>
          </a:p>
          <a:p>
            <a:endParaRPr lang="sk-SK" dirty="0"/>
          </a:p>
        </p:txBody>
      </p:sp>
      <p:sp>
        <p:nvSpPr>
          <p:cNvPr id="5" name="BlokTextu 4"/>
          <p:cNvSpPr txBox="1"/>
          <p:nvPr/>
        </p:nvSpPr>
        <p:spPr>
          <a:xfrm>
            <a:off x="609600" y="1676400"/>
            <a:ext cx="81534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dirty="0" smtClean="0"/>
              <a:t>5. Audit v MNO</a:t>
            </a:r>
          </a:p>
          <a:p>
            <a:endParaRPr lang="sk-SK" sz="2400" dirty="0" smtClean="0"/>
          </a:p>
          <a:p>
            <a:endParaRPr lang="sk-SK" sz="2400" dirty="0"/>
          </a:p>
          <a:p>
            <a:r>
              <a:rPr lang="sk-SK" sz="2400" b="1" u="sng" dirty="0"/>
              <a:t>Audit je overovanie individuálnej účtovnej závierky </a:t>
            </a:r>
            <a:r>
              <a:rPr lang="sk-SK" sz="2400" dirty="0"/>
              <a:t>alebo konsolidovanej účtovnej závierky </a:t>
            </a:r>
            <a:r>
              <a:rPr lang="sk-SK" sz="2400" b="1" u="sng" dirty="0"/>
              <a:t>a overovanie súladu individuálnej výročnej správy s individuálnou účtovnou závierkou</a:t>
            </a:r>
            <a:r>
              <a:rPr lang="sk-SK" sz="2400" dirty="0"/>
              <a:t> alebo súladu konsolidovanej výročnej správy s konsolidovanou účtovnou </a:t>
            </a:r>
            <a:r>
              <a:rPr lang="sk-SK" sz="2400" dirty="0" smtClean="0"/>
              <a:t>závierkou</a:t>
            </a:r>
          </a:p>
          <a:p>
            <a:endParaRPr lang="sk-SK" sz="2400" dirty="0"/>
          </a:p>
          <a:p>
            <a:endParaRPr lang="sk-SK" sz="2400" dirty="0"/>
          </a:p>
          <a:p>
            <a:endParaRPr lang="sk-SK" sz="2400" dirty="0" smtClean="0"/>
          </a:p>
          <a:p>
            <a:endParaRPr lang="sk-SK" sz="2400" dirty="0" smtClean="0"/>
          </a:p>
        </p:txBody>
      </p:sp>
    </p:spTree>
    <p:extLst>
      <p:ext uri="{BB962C8B-B14F-4D97-AF65-F5344CB8AC3E}">
        <p14:creationId xmlns:p14="http://schemas.microsoft.com/office/powerpoint/2010/main" val="916210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rezentacia vzor_1 podkla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7121"/>
            <a:ext cx="9144000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1676400"/>
            <a:ext cx="7010400" cy="609600"/>
          </a:xfrm>
        </p:spPr>
        <p:txBody>
          <a:bodyPr>
            <a:normAutofit/>
          </a:bodyPr>
          <a:lstStyle/>
          <a:p>
            <a:endParaRPr lang="sk-SK" b="1" dirty="0" smtClean="0"/>
          </a:p>
          <a:p>
            <a:endParaRPr lang="sk-SK" b="1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sk-SK" b="1" dirty="0" smtClean="0"/>
          </a:p>
          <a:p>
            <a:endParaRPr lang="sk-SK" dirty="0"/>
          </a:p>
        </p:txBody>
      </p:sp>
      <p:sp>
        <p:nvSpPr>
          <p:cNvPr id="5" name="BlokTextu 4"/>
          <p:cNvSpPr txBox="1"/>
          <p:nvPr/>
        </p:nvSpPr>
        <p:spPr>
          <a:xfrm>
            <a:off x="609600" y="1676400"/>
            <a:ext cx="81534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dirty="0" smtClean="0"/>
              <a:t>5. Audit v MNO</a:t>
            </a:r>
          </a:p>
          <a:p>
            <a:endParaRPr lang="sk-SK" sz="2400" dirty="0" smtClean="0"/>
          </a:p>
          <a:p>
            <a:endParaRPr lang="sk-SK" sz="2400" dirty="0"/>
          </a:p>
          <a:p>
            <a:r>
              <a:rPr lang="sk-SK" sz="2400" dirty="0"/>
              <a:t>Audítor je fyzická osoba, ktorá je zapísaná v zozname audítorov, ktorý vedie úrad a má oprávnenie na vykonávanie auditu</a:t>
            </a:r>
          </a:p>
          <a:p>
            <a:endParaRPr lang="sk-SK" sz="2400" dirty="0"/>
          </a:p>
          <a:p>
            <a:endParaRPr lang="sk-SK" sz="2400" dirty="0" smtClean="0"/>
          </a:p>
          <a:p>
            <a:endParaRPr lang="sk-SK" sz="2400" dirty="0" smtClean="0"/>
          </a:p>
        </p:txBody>
      </p:sp>
    </p:spTree>
    <p:extLst>
      <p:ext uri="{BB962C8B-B14F-4D97-AF65-F5344CB8AC3E}">
        <p14:creationId xmlns:p14="http://schemas.microsoft.com/office/powerpoint/2010/main" val="4130536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rezentacia vzor_1 podkla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7121"/>
            <a:ext cx="9144000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1676400"/>
            <a:ext cx="7010400" cy="609600"/>
          </a:xfrm>
        </p:spPr>
        <p:txBody>
          <a:bodyPr>
            <a:normAutofit/>
          </a:bodyPr>
          <a:lstStyle/>
          <a:p>
            <a:endParaRPr lang="sk-SK" b="1" dirty="0" smtClean="0"/>
          </a:p>
          <a:p>
            <a:endParaRPr lang="sk-SK" b="1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sk-SK" b="1" dirty="0" smtClean="0"/>
          </a:p>
          <a:p>
            <a:endParaRPr lang="sk-SK" dirty="0"/>
          </a:p>
        </p:txBody>
      </p:sp>
      <p:sp>
        <p:nvSpPr>
          <p:cNvPr id="5" name="BlokTextu 4"/>
          <p:cNvSpPr txBox="1"/>
          <p:nvPr/>
        </p:nvSpPr>
        <p:spPr>
          <a:xfrm>
            <a:off x="30480" y="1543294"/>
            <a:ext cx="9113520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sk-SK" sz="2400" dirty="0" smtClean="0"/>
              <a:t>MNO ako organizácie nezriadené za účelom dosahovania zisku</a:t>
            </a:r>
          </a:p>
          <a:p>
            <a:pPr marL="342900" indent="-342900">
              <a:buAutoNum type="arabicPeriod"/>
            </a:pPr>
            <a:endParaRPr lang="sk-SK" dirty="0" smtClean="0"/>
          </a:p>
          <a:p>
            <a:r>
              <a:rPr lang="sk-SK" dirty="0" smtClean="0"/>
              <a:t>Definícia mimovládnych neziskových organizácií neexistuje, najčastejšie sa medzi MNO zaraďujú:</a:t>
            </a:r>
          </a:p>
          <a:p>
            <a:endParaRPr lang="sk-SK" dirty="0"/>
          </a:p>
          <a:p>
            <a:pPr marL="342900" indent="-342900">
              <a:buAutoNum type="alphaLcParenR"/>
            </a:pPr>
            <a:r>
              <a:rPr lang="sk-SK" dirty="0" smtClean="0"/>
              <a:t>Nadácie</a:t>
            </a:r>
          </a:p>
          <a:p>
            <a:pPr marL="342900" indent="-342900">
              <a:buAutoNum type="alphaLcParenR"/>
            </a:pPr>
            <a:r>
              <a:rPr lang="sk-SK" dirty="0" smtClean="0"/>
              <a:t>Občianske združenia</a:t>
            </a:r>
          </a:p>
          <a:p>
            <a:pPr marL="342900" indent="-342900">
              <a:buAutoNum type="alphaLcParenR"/>
            </a:pPr>
            <a:r>
              <a:rPr lang="sk-SK" dirty="0" smtClean="0"/>
              <a:t>Neziskové organizácie poskytujúce všeobecne prospešné služby </a:t>
            </a:r>
          </a:p>
          <a:p>
            <a:pPr marL="342900" indent="-342900">
              <a:buAutoNum type="alphaLcParenR"/>
            </a:pPr>
            <a:r>
              <a:rPr lang="sk-SK" dirty="0" smtClean="0"/>
              <a:t>Neinvestičné fondy</a:t>
            </a:r>
          </a:p>
          <a:p>
            <a:pPr marL="342900" indent="-342900">
              <a:buAutoNum type="alphaLcParenR"/>
            </a:pPr>
            <a:r>
              <a:rPr lang="sk-SK" dirty="0" smtClean="0"/>
              <a:t>Organizácie s medzinárodným prvkom</a:t>
            </a:r>
          </a:p>
          <a:p>
            <a:pPr marL="342900" indent="-342900">
              <a:buAutoNum type="alphaLcParenR"/>
            </a:pPr>
            <a:r>
              <a:rPr lang="sk-SK" dirty="0" smtClean="0"/>
              <a:t>Záujmové združenia právnických osôb</a:t>
            </a:r>
          </a:p>
          <a:p>
            <a:pPr marL="342900" indent="-342900">
              <a:buAutoNum type="alphaLcParenR"/>
            </a:pPr>
            <a:r>
              <a:rPr lang="sk-SK" dirty="0" smtClean="0"/>
              <a:t>Účelové zariadenia cirkví a náboženských spoločností</a:t>
            </a:r>
          </a:p>
          <a:p>
            <a:pPr marL="342900" indent="-342900">
              <a:buAutoNum type="alphaLcParenR"/>
            </a:pPr>
            <a:r>
              <a:rPr lang="sk-SK" dirty="0" smtClean="0"/>
              <a:t>Poľovnícke združenia</a:t>
            </a:r>
          </a:p>
          <a:p>
            <a:pPr marL="342900" indent="-342900">
              <a:buAutoNum type="alphaLcParenR"/>
            </a:pPr>
            <a:r>
              <a:rPr lang="sk-SK" dirty="0" smtClean="0"/>
              <a:t>Komory</a:t>
            </a:r>
          </a:p>
          <a:p>
            <a:pPr marL="342900" indent="-342900">
              <a:buAutoNum type="alphaLcParenR"/>
            </a:pPr>
            <a:r>
              <a:rPr lang="sk-SK" dirty="0" smtClean="0"/>
              <a:t>Pozemkové spoločenstvá, spoločenstvá vlastníkov bytov a nebytových priestorov</a:t>
            </a:r>
          </a:p>
          <a:p>
            <a:pPr marL="342900" indent="-342900">
              <a:buAutoNum type="alphaLcParenR"/>
            </a:pPr>
            <a:r>
              <a:rPr lang="sk-SK" dirty="0" smtClean="0"/>
              <a:t>...</a:t>
            </a:r>
          </a:p>
          <a:p>
            <a:endParaRPr lang="sk-SK" dirty="0" smtClean="0"/>
          </a:p>
          <a:p>
            <a:pPr marL="342900" indent="-342900">
              <a:buAutoNum type="alphaLcParenR"/>
            </a:pPr>
            <a:endParaRPr lang="sk-SK" dirty="0" smtClean="0"/>
          </a:p>
          <a:p>
            <a:endParaRPr lang="sk-SK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062852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rezentacia vzor_1 podkla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7121"/>
            <a:ext cx="9144000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1676400"/>
            <a:ext cx="7010400" cy="609600"/>
          </a:xfrm>
        </p:spPr>
        <p:txBody>
          <a:bodyPr>
            <a:normAutofit/>
          </a:bodyPr>
          <a:lstStyle/>
          <a:p>
            <a:endParaRPr lang="sk-SK" b="1" dirty="0" smtClean="0"/>
          </a:p>
          <a:p>
            <a:endParaRPr lang="sk-SK" b="1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sk-SK" b="1" dirty="0" smtClean="0"/>
          </a:p>
          <a:p>
            <a:endParaRPr lang="sk-SK" dirty="0"/>
          </a:p>
        </p:txBody>
      </p:sp>
      <p:sp>
        <p:nvSpPr>
          <p:cNvPr id="5" name="BlokTextu 4"/>
          <p:cNvSpPr txBox="1"/>
          <p:nvPr/>
        </p:nvSpPr>
        <p:spPr>
          <a:xfrm>
            <a:off x="609600" y="1676400"/>
            <a:ext cx="81534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dirty="0" smtClean="0"/>
              <a:t>5. Audit v MNO</a:t>
            </a:r>
          </a:p>
          <a:p>
            <a:endParaRPr lang="sk-SK" sz="2400" dirty="0" smtClean="0"/>
          </a:p>
          <a:p>
            <a:r>
              <a:rPr lang="sk-SK" sz="2400" dirty="0" smtClean="0"/>
              <a:t>Audit môže byť vykonávaný audítorom:</a:t>
            </a:r>
            <a:endParaRPr lang="sk-SK" sz="2400" dirty="0"/>
          </a:p>
          <a:p>
            <a:endParaRPr lang="sk-SK" sz="2400" dirty="0" smtClean="0"/>
          </a:p>
          <a:p>
            <a:r>
              <a:rPr lang="sk-SK" sz="2400" dirty="0" smtClean="0"/>
              <a:t>Audítor </a:t>
            </a:r>
            <a:r>
              <a:rPr lang="sk-SK" sz="2400" dirty="0"/>
              <a:t>je fyzická osoba, ktorá je zapísaná v zozname audítorov, ktorý vedie úrad a má oprávnenie na vykonávanie </a:t>
            </a:r>
            <a:r>
              <a:rPr lang="sk-SK" sz="2400" dirty="0" smtClean="0"/>
              <a:t>auditu.</a:t>
            </a:r>
          </a:p>
          <a:p>
            <a:endParaRPr lang="sk-SK" sz="2400" dirty="0"/>
          </a:p>
          <a:p>
            <a:r>
              <a:rPr lang="sk-SK" sz="2400" dirty="0"/>
              <a:t>Audit v </a:t>
            </a:r>
            <a:r>
              <a:rPr lang="sk-SK" sz="2400" dirty="0" smtClean="0"/>
              <a:t>MNO sa </a:t>
            </a:r>
            <a:r>
              <a:rPr lang="sk-SK" sz="2400" dirty="0"/>
              <a:t>vykonáva podľa medzinárodných audítorských štandardov vydaných Medzinárodnou federáciou účtovníkov (IFAC), s nimi súvisiacich vyhlásení a štandardov vzťahujúcich na výkon auditu a za podmienok ustanovených </a:t>
            </a:r>
            <a:r>
              <a:rPr lang="sk-SK" sz="2400" dirty="0" smtClean="0"/>
              <a:t>zákonom o audítoroch.</a:t>
            </a:r>
            <a:endParaRPr lang="sk-SK" sz="2400" dirty="0"/>
          </a:p>
          <a:p>
            <a:endParaRPr lang="sk-SK" sz="2400" dirty="0"/>
          </a:p>
          <a:p>
            <a:endParaRPr lang="sk-SK" sz="2400" dirty="0" smtClean="0"/>
          </a:p>
          <a:p>
            <a:endParaRPr lang="sk-SK" sz="2400" dirty="0" smtClean="0"/>
          </a:p>
        </p:txBody>
      </p:sp>
    </p:spTree>
    <p:extLst>
      <p:ext uri="{BB962C8B-B14F-4D97-AF65-F5344CB8AC3E}">
        <p14:creationId xmlns:p14="http://schemas.microsoft.com/office/powerpoint/2010/main" val="3792426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rezentacia vzor_1 podkla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7121"/>
            <a:ext cx="9144000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1676400"/>
            <a:ext cx="7010400" cy="609600"/>
          </a:xfrm>
        </p:spPr>
        <p:txBody>
          <a:bodyPr>
            <a:normAutofit/>
          </a:bodyPr>
          <a:lstStyle/>
          <a:p>
            <a:endParaRPr lang="sk-SK" b="1" dirty="0" smtClean="0"/>
          </a:p>
          <a:p>
            <a:endParaRPr lang="sk-SK" b="1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sk-SK" b="1" dirty="0" smtClean="0"/>
          </a:p>
          <a:p>
            <a:endParaRPr lang="sk-SK" dirty="0"/>
          </a:p>
        </p:txBody>
      </p:sp>
      <p:sp>
        <p:nvSpPr>
          <p:cNvPr id="5" name="BlokTextu 4"/>
          <p:cNvSpPr txBox="1"/>
          <p:nvPr/>
        </p:nvSpPr>
        <p:spPr>
          <a:xfrm>
            <a:off x="609600" y="1676400"/>
            <a:ext cx="81534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dirty="0" smtClean="0"/>
              <a:t>5. Audit v MNO</a:t>
            </a:r>
          </a:p>
          <a:p>
            <a:endParaRPr lang="sk-SK" sz="2400" dirty="0" smtClean="0"/>
          </a:p>
          <a:p>
            <a:r>
              <a:rPr lang="sk-SK" sz="2400" dirty="0"/>
              <a:t>O priebehu výkonu auditu </a:t>
            </a:r>
            <a:r>
              <a:rPr lang="sk-SK" sz="2400" dirty="0" smtClean="0"/>
              <a:t>vedie </a:t>
            </a:r>
            <a:r>
              <a:rPr lang="sk-SK" sz="2400" dirty="0"/>
              <a:t>audítor </a:t>
            </a:r>
            <a:r>
              <a:rPr lang="sk-SK" sz="2400" dirty="0" smtClean="0"/>
              <a:t>audítorskú </a:t>
            </a:r>
            <a:r>
              <a:rPr lang="sk-SK" sz="2400" dirty="0"/>
              <a:t>dokumentáciu podľa medzinárodných audítorských štandardov. </a:t>
            </a:r>
            <a:endParaRPr lang="sk-SK" sz="2400" dirty="0" smtClean="0"/>
          </a:p>
          <a:p>
            <a:endParaRPr lang="sk-SK" sz="2400" dirty="0"/>
          </a:p>
          <a:p>
            <a:r>
              <a:rPr lang="sk-SK" sz="2400" dirty="0" smtClean="0"/>
              <a:t>Súčasťou </a:t>
            </a:r>
            <a:r>
              <a:rPr lang="sk-SK" sz="2400" dirty="0"/>
              <a:t>audítorskej dokumentácie je aj zmluva, na základe ktorej je vykonávaný </a:t>
            </a:r>
            <a:r>
              <a:rPr lang="sk-SK" sz="2400" dirty="0" smtClean="0"/>
              <a:t>audit, plán </a:t>
            </a:r>
            <a:r>
              <a:rPr lang="sk-SK" sz="2400" dirty="0"/>
              <a:t>a program auditu, správa audítora, individuálna účtovná </a:t>
            </a:r>
            <a:r>
              <a:rPr lang="sk-SK" sz="2400" dirty="0" smtClean="0"/>
              <a:t>závierka, výročná </a:t>
            </a:r>
            <a:r>
              <a:rPr lang="sk-SK" sz="2400" dirty="0"/>
              <a:t>správa </a:t>
            </a:r>
            <a:r>
              <a:rPr lang="sk-SK" sz="2400" dirty="0" smtClean="0"/>
              <a:t>a </a:t>
            </a:r>
            <a:r>
              <a:rPr lang="sk-SK" sz="2400" dirty="0"/>
              <a:t>ďalšie doklady dokumentujúce priebeh výkonu auditu.</a:t>
            </a:r>
          </a:p>
          <a:p>
            <a:endParaRPr lang="sk-SK" sz="2400" dirty="0" smtClean="0"/>
          </a:p>
          <a:p>
            <a:endParaRPr lang="sk-SK" sz="2400" dirty="0" smtClean="0"/>
          </a:p>
        </p:txBody>
      </p:sp>
    </p:spTree>
    <p:extLst>
      <p:ext uri="{BB962C8B-B14F-4D97-AF65-F5344CB8AC3E}">
        <p14:creationId xmlns:p14="http://schemas.microsoft.com/office/powerpoint/2010/main" val="868064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rezentacia vzor_1 podkla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7121"/>
            <a:ext cx="9144000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1676400"/>
            <a:ext cx="7010400" cy="609600"/>
          </a:xfrm>
        </p:spPr>
        <p:txBody>
          <a:bodyPr>
            <a:normAutofit/>
          </a:bodyPr>
          <a:lstStyle/>
          <a:p>
            <a:endParaRPr lang="sk-SK" b="1" dirty="0" smtClean="0"/>
          </a:p>
          <a:p>
            <a:endParaRPr lang="sk-SK" b="1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sk-SK" b="1" dirty="0" smtClean="0"/>
          </a:p>
          <a:p>
            <a:endParaRPr lang="sk-SK" dirty="0"/>
          </a:p>
        </p:txBody>
      </p:sp>
      <p:sp>
        <p:nvSpPr>
          <p:cNvPr id="5" name="BlokTextu 4"/>
          <p:cNvSpPr txBox="1"/>
          <p:nvPr/>
        </p:nvSpPr>
        <p:spPr>
          <a:xfrm>
            <a:off x="609600" y="1676400"/>
            <a:ext cx="81534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dirty="0" smtClean="0"/>
              <a:t>5. Audit v MNO</a:t>
            </a:r>
          </a:p>
          <a:p>
            <a:endParaRPr lang="sk-SK" sz="2400" dirty="0" smtClean="0"/>
          </a:p>
          <a:p>
            <a:endParaRPr lang="sk-SK" sz="2400" dirty="0" smtClean="0"/>
          </a:p>
          <a:p>
            <a:pPr algn="ctr"/>
            <a:r>
              <a:rPr lang="sk-SK" sz="2400" b="1" i="1" dirty="0"/>
              <a:t>Audítor a audítorská spoločnosť nie sú oprávnení nariaďovať zmeny a opravy údajov vykazovaných účtovnou jednotkou.</a:t>
            </a:r>
            <a:endParaRPr lang="sk-SK" sz="2400" b="1" i="1" dirty="0" smtClean="0"/>
          </a:p>
          <a:p>
            <a:endParaRPr lang="sk-SK" sz="2400" dirty="0" smtClean="0"/>
          </a:p>
        </p:txBody>
      </p:sp>
    </p:spTree>
    <p:extLst>
      <p:ext uri="{BB962C8B-B14F-4D97-AF65-F5344CB8AC3E}">
        <p14:creationId xmlns:p14="http://schemas.microsoft.com/office/powerpoint/2010/main" val="1108273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rezentacia vzor_1 podkla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7121"/>
            <a:ext cx="9144000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1676400"/>
            <a:ext cx="7010400" cy="609600"/>
          </a:xfrm>
        </p:spPr>
        <p:txBody>
          <a:bodyPr>
            <a:normAutofit/>
          </a:bodyPr>
          <a:lstStyle/>
          <a:p>
            <a:endParaRPr lang="sk-SK" b="1" dirty="0" smtClean="0"/>
          </a:p>
          <a:p>
            <a:endParaRPr lang="sk-SK" b="1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sk-SK" b="1" dirty="0" smtClean="0"/>
          </a:p>
          <a:p>
            <a:endParaRPr lang="sk-SK" dirty="0"/>
          </a:p>
        </p:txBody>
      </p:sp>
      <p:sp>
        <p:nvSpPr>
          <p:cNvPr id="5" name="BlokTextu 4"/>
          <p:cNvSpPr txBox="1"/>
          <p:nvPr/>
        </p:nvSpPr>
        <p:spPr>
          <a:xfrm>
            <a:off x="609600" y="1676400"/>
            <a:ext cx="81534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dirty="0" smtClean="0"/>
              <a:t>5. Audit v MNO</a:t>
            </a:r>
          </a:p>
          <a:p>
            <a:endParaRPr lang="sk-SK" sz="2400" dirty="0" smtClean="0"/>
          </a:p>
          <a:p>
            <a:r>
              <a:rPr lang="sk-SK" sz="2400" dirty="0"/>
              <a:t>Výsledkom auditu je audítorom vypracovaná správa audítora. </a:t>
            </a:r>
            <a:endParaRPr lang="sk-SK" sz="2400" dirty="0" smtClean="0"/>
          </a:p>
          <a:p>
            <a:endParaRPr lang="sk-SK" sz="2400" dirty="0"/>
          </a:p>
          <a:p>
            <a:r>
              <a:rPr lang="sk-SK" sz="2400" dirty="0" smtClean="0"/>
              <a:t>Audítor </a:t>
            </a:r>
            <a:r>
              <a:rPr lang="sk-SK" sz="2400" dirty="0"/>
              <a:t>je povinný pri vyhotovení správy audítora vychádzať zo všetkých skutočností, ktoré zistil, pričom každú zistenú skutočnosť hodnotí jednotlivo a zároveň v ich vzájomnej súvislosti; audítor nesmie zamlčať žiadnu zistenú skutočnosť, ktorá môže mať podstatný vplyv na závery správy audítora o priebehu a výsledkoch výkonu auditu.</a:t>
            </a:r>
            <a:endParaRPr lang="sk-SK" sz="2400" dirty="0" smtClean="0"/>
          </a:p>
        </p:txBody>
      </p:sp>
    </p:spTree>
    <p:extLst>
      <p:ext uri="{BB962C8B-B14F-4D97-AF65-F5344CB8AC3E}">
        <p14:creationId xmlns:p14="http://schemas.microsoft.com/office/powerpoint/2010/main" val="3650066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rezentacia vzor_1 podkla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7121"/>
            <a:ext cx="9144000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1676400"/>
            <a:ext cx="7010400" cy="609600"/>
          </a:xfrm>
        </p:spPr>
        <p:txBody>
          <a:bodyPr>
            <a:normAutofit/>
          </a:bodyPr>
          <a:lstStyle/>
          <a:p>
            <a:endParaRPr lang="sk-SK" b="1" dirty="0" smtClean="0"/>
          </a:p>
          <a:p>
            <a:endParaRPr lang="sk-SK" b="1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sk-SK" b="1" dirty="0" smtClean="0"/>
          </a:p>
          <a:p>
            <a:endParaRPr lang="sk-SK" dirty="0"/>
          </a:p>
        </p:txBody>
      </p:sp>
      <p:sp>
        <p:nvSpPr>
          <p:cNvPr id="5" name="BlokTextu 4"/>
          <p:cNvSpPr txBox="1"/>
          <p:nvPr/>
        </p:nvSpPr>
        <p:spPr>
          <a:xfrm>
            <a:off x="609600" y="1700349"/>
            <a:ext cx="81534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dirty="0" smtClean="0"/>
              <a:t>5. Audit v MNO</a:t>
            </a:r>
          </a:p>
          <a:p>
            <a:endParaRPr lang="sk-SK" sz="2400" dirty="0" smtClean="0"/>
          </a:p>
          <a:p>
            <a:r>
              <a:rPr lang="sk-SK" sz="2400" dirty="0" smtClean="0"/>
              <a:t>Názor</a:t>
            </a:r>
            <a:r>
              <a:rPr lang="sk-SK" sz="2400" dirty="0"/>
              <a:t>, ktorým audítor vyjadruje, či účtovná závierka poskytuje pravdivý a verný obraz finančnej situácie a výsledku hospodárenia v súlade s osobitným </a:t>
            </a:r>
            <a:r>
              <a:rPr lang="sk-SK" sz="2400" dirty="0" smtClean="0"/>
              <a:t>predpisom </a:t>
            </a:r>
            <a:r>
              <a:rPr lang="sk-SK" sz="2400" dirty="0"/>
              <a:t>alebo medzinárodnými účtovnými štandardmi, pričom názor audítora môže </a:t>
            </a:r>
            <a:r>
              <a:rPr lang="sk-SK" sz="2400" dirty="0" smtClean="0"/>
              <a:t>byť:</a:t>
            </a:r>
          </a:p>
          <a:p>
            <a:endParaRPr lang="sk-SK" sz="2400" dirty="0"/>
          </a:p>
          <a:p>
            <a:r>
              <a:rPr lang="sk-SK" sz="2400" b="1" u="sng" dirty="0"/>
              <a:t>1. nepodmienený, </a:t>
            </a:r>
            <a:r>
              <a:rPr lang="sk-SK" sz="2400" dirty="0"/>
              <a:t>ak podľa audítora účtovná závierka poskytuje pravdivý a verný obraz finančnej situácie a výsledku hospodárenia v súlade s osobitným </a:t>
            </a:r>
            <a:r>
              <a:rPr lang="sk-SK" sz="2400" dirty="0" smtClean="0"/>
              <a:t>predpisom</a:t>
            </a:r>
            <a:endParaRPr lang="sk-SK" sz="2400" dirty="0"/>
          </a:p>
        </p:txBody>
      </p:sp>
    </p:spTree>
    <p:extLst>
      <p:ext uri="{BB962C8B-B14F-4D97-AF65-F5344CB8AC3E}">
        <p14:creationId xmlns:p14="http://schemas.microsoft.com/office/powerpoint/2010/main" val="1491461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rezentacia vzor_1 podkla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7121"/>
            <a:ext cx="9144000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1676400"/>
            <a:ext cx="7010400" cy="609600"/>
          </a:xfrm>
        </p:spPr>
        <p:txBody>
          <a:bodyPr>
            <a:normAutofit/>
          </a:bodyPr>
          <a:lstStyle/>
          <a:p>
            <a:endParaRPr lang="sk-SK" b="1" dirty="0" smtClean="0"/>
          </a:p>
          <a:p>
            <a:endParaRPr lang="sk-SK" b="1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sk-SK" b="1" dirty="0" smtClean="0"/>
          </a:p>
          <a:p>
            <a:endParaRPr lang="sk-SK" dirty="0"/>
          </a:p>
        </p:txBody>
      </p:sp>
      <p:sp>
        <p:nvSpPr>
          <p:cNvPr id="5" name="BlokTextu 4"/>
          <p:cNvSpPr txBox="1"/>
          <p:nvPr/>
        </p:nvSpPr>
        <p:spPr>
          <a:xfrm>
            <a:off x="609600" y="1676400"/>
            <a:ext cx="81534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dirty="0" smtClean="0"/>
              <a:t>5. Audit v MNO</a:t>
            </a:r>
          </a:p>
          <a:p>
            <a:endParaRPr lang="sk-SK" sz="2400" dirty="0" smtClean="0"/>
          </a:p>
          <a:p>
            <a:r>
              <a:rPr lang="sk-SK" sz="2400" b="1" u="sng" dirty="0" smtClean="0"/>
              <a:t>2</a:t>
            </a:r>
            <a:r>
              <a:rPr lang="sk-SK" sz="2400" b="1" u="sng" dirty="0"/>
              <a:t>. podmienený, </a:t>
            </a:r>
            <a:r>
              <a:rPr lang="sk-SK" sz="2400" dirty="0"/>
              <a:t>ak existuje nesúhlas audítora s riadiacim orgánom v súvislosti s vybranými účtovnými zásadami a metódami ich aplikácie a spôsobom uvedenia údajov v účtovnej závierke alebo podľa audítora došlo k obmedzeniu rozsahu auditu tak, že audítor nemohol získať dostatočné a vhodné dôkazy na výkon auditu, pričom nesúhlas s riadiacim orgánom alebo obmedzenie rozsahu auditu sú významné, avšak nie až do tej miery, aby sa musel vyjadriť názor podľa tretieho bodu alebo štvrtého bodu</a:t>
            </a:r>
            <a:r>
              <a:rPr lang="sk-SK" sz="2400" dirty="0" smtClean="0"/>
              <a:t>,</a:t>
            </a:r>
            <a:endParaRPr lang="sk-SK" sz="2400" dirty="0"/>
          </a:p>
        </p:txBody>
      </p:sp>
    </p:spTree>
    <p:extLst>
      <p:ext uri="{BB962C8B-B14F-4D97-AF65-F5344CB8AC3E}">
        <p14:creationId xmlns:p14="http://schemas.microsoft.com/office/powerpoint/2010/main" val="2082893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rezentacia vzor_1 podkla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7121"/>
            <a:ext cx="9144000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1676400"/>
            <a:ext cx="7010400" cy="609600"/>
          </a:xfrm>
        </p:spPr>
        <p:txBody>
          <a:bodyPr>
            <a:normAutofit/>
          </a:bodyPr>
          <a:lstStyle/>
          <a:p>
            <a:endParaRPr lang="sk-SK" b="1" dirty="0" smtClean="0"/>
          </a:p>
          <a:p>
            <a:endParaRPr lang="sk-SK" b="1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sk-SK" b="1" dirty="0" smtClean="0"/>
          </a:p>
          <a:p>
            <a:endParaRPr lang="sk-SK" dirty="0"/>
          </a:p>
        </p:txBody>
      </p:sp>
      <p:sp>
        <p:nvSpPr>
          <p:cNvPr id="5" name="BlokTextu 4"/>
          <p:cNvSpPr txBox="1"/>
          <p:nvPr/>
        </p:nvSpPr>
        <p:spPr>
          <a:xfrm>
            <a:off x="609600" y="1676400"/>
            <a:ext cx="81534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dirty="0" smtClean="0"/>
              <a:t>5. Audit v MNO</a:t>
            </a:r>
          </a:p>
          <a:p>
            <a:endParaRPr lang="sk-SK" sz="2400" dirty="0" smtClean="0"/>
          </a:p>
          <a:p>
            <a:r>
              <a:rPr lang="sk-SK" sz="2400" b="1" u="sng" dirty="0" smtClean="0"/>
              <a:t>3</a:t>
            </a:r>
            <a:r>
              <a:rPr lang="sk-SK" sz="2400" b="1" u="sng" dirty="0"/>
              <a:t>. záporný, </a:t>
            </a:r>
            <a:r>
              <a:rPr lang="sk-SK" sz="2400" dirty="0"/>
              <a:t>ak je podľa audítora vplyv nesúhlasu s riadiacim orgánom v súvislosti s vybranými účtovnými zásadami a metódami ich aplikácie a spôsobom uvedenia údajov v účtovnej závierke taký významný, že názor podľa druhého bodu by bol nepostačujúci</a:t>
            </a:r>
            <a:r>
              <a:rPr lang="sk-SK" sz="2400" dirty="0" smtClean="0"/>
              <a:t>,</a:t>
            </a:r>
            <a:endParaRPr lang="sk-SK" sz="2400" dirty="0"/>
          </a:p>
        </p:txBody>
      </p:sp>
    </p:spTree>
    <p:extLst>
      <p:ext uri="{BB962C8B-B14F-4D97-AF65-F5344CB8AC3E}">
        <p14:creationId xmlns:p14="http://schemas.microsoft.com/office/powerpoint/2010/main" val="2082893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rezentacia vzor_1 podkla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7121"/>
            <a:ext cx="9144000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1676400"/>
            <a:ext cx="7010400" cy="609600"/>
          </a:xfrm>
        </p:spPr>
        <p:txBody>
          <a:bodyPr>
            <a:normAutofit/>
          </a:bodyPr>
          <a:lstStyle/>
          <a:p>
            <a:endParaRPr lang="sk-SK" b="1" dirty="0" smtClean="0"/>
          </a:p>
          <a:p>
            <a:endParaRPr lang="sk-SK" b="1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sk-SK" b="1" dirty="0" smtClean="0"/>
          </a:p>
          <a:p>
            <a:endParaRPr lang="sk-SK" dirty="0"/>
          </a:p>
        </p:txBody>
      </p:sp>
      <p:sp>
        <p:nvSpPr>
          <p:cNvPr id="5" name="BlokTextu 4"/>
          <p:cNvSpPr txBox="1"/>
          <p:nvPr/>
        </p:nvSpPr>
        <p:spPr>
          <a:xfrm>
            <a:off x="609600" y="1676400"/>
            <a:ext cx="81534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dirty="0" smtClean="0"/>
              <a:t>5. Audit v MNO</a:t>
            </a:r>
          </a:p>
          <a:p>
            <a:endParaRPr lang="sk-SK" sz="2400" dirty="0" smtClean="0"/>
          </a:p>
          <a:p>
            <a:r>
              <a:rPr lang="sk-SK" sz="2400" b="1" u="sng" dirty="0" smtClean="0"/>
              <a:t>4</a:t>
            </a:r>
            <a:r>
              <a:rPr lang="sk-SK" sz="2400" b="1" u="sng" dirty="0"/>
              <a:t>. odmietavý, </a:t>
            </a:r>
            <a:r>
              <a:rPr lang="sk-SK" sz="2400" dirty="0"/>
              <a:t>ak podľa audítora došlo k takému významnému obmedzeniu rozsahu auditu, že audítor nemohol získať dostatočné a vhodné dôkazy na výkon auditu a z toho dôvodu nie je schopný vyjadriť názor na účtovnú závierku a názor podľa druhého bodu by bol nepostačujúci,</a:t>
            </a:r>
            <a:endParaRPr lang="sk-SK" sz="2400" dirty="0" smtClean="0"/>
          </a:p>
        </p:txBody>
      </p:sp>
    </p:spTree>
    <p:extLst>
      <p:ext uri="{BB962C8B-B14F-4D97-AF65-F5344CB8AC3E}">
        <p14:creationId xmlns:p14="http://schemas.microsoft.com/office/powerpoint/2010/main" val="2082893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rezentacia vzor_1 podkla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7121"/>
            <a:ext cx="9144000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1676400"/>
            <a:ext cx="7010400" cy="609600"/>
          </a:xfrm>
        </p:spPr>
        <p:txBody>
          <a:bodyPr>
            <a:normAutofit/>
          </a:bodyPr>
          <a:lstStyle/>
          <a:p>
            <a:endParaRPr lang="sk-SK" b="1" dirty="0" smtClean="0"/>
          </a:p>
          <a:p>
            <a:endParaRPr lang="sk-SK" b="1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sk-SK" b="1" dirty="0" smtClean="0"/>
          </a:p>
          <a:p>
            <a:endParaRPr lang="sk-SK" dirty="0"/>
          </a:p>
        </p:txBody>
      </p:sp>
      <p:sp>
        <p:nvSpPr>
          <p:cNvPr id="5" name="BlokTextu 4"/>
          <p:cNvSpPr txBox="1"/>
          <p:nvPr/>
        </p:nvSpPr>
        <p:spPr>
          <a:xfrm>
            <a:off x="609600" y="1676400"/>
            <a:ext cx="81534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dirty="0" smtClean="0"/>
              <a:t>5. Audit v MNO</a:t>
            </a:r>
          </a:p>
          <a:p>
            <a:endParaRPr lang="sk-SK" sz="2400" dirty="0" smtClean="0"/>
          </a:p>
          <a:p>
            <a:r>
              <a:rPr lang="sk-SK" sz="2400" dirty="0" smtClean="0"/>
              <a:t>Povinný audit:</a:t>
            </a:r>
          </a:p>
          <a:p>
            <a:endParaRPr lang="sk-SK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k-SK" sz="2400" b="1" u="sng" dirty="0" smtClean="0"/>
              <a:t>Všetky MNO, ktoré v jednom roku získajú z asignácie podielu zaplatenej dane viac ako 35.000 €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sk-SK" sz="2400" dirty="0" smtClean="0"/>
              <a:t>Povinnosť audit za každý rok, v ktorom tieto financie použijú – t.j. 1 alebo 2 roky</a:t>
            </a:r>
          </a:p>
        </p:txBody>
      </p:sp>
    </p:spTree>
    <p:extLst>
      <p:ext uri="{BB962C8B-B14F-4D97-AF65-F5344CB8AC3E}">
        <p14:creationId xmlns:p14="http://schemas.microsoft.com/office/powerpoint/2010/main" val="3013749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rezentacia vzor_1 podkla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7121"/>
            <a:ext cx="9144000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1676400"/>
            <a:ext cx="7010400" cy="609600"/>
          </a:xfrm>
        </p:spPr>
        <p:txBody>
          <a:bodyPr>
            <a:normAutofit/>
          </a:bodyPr>
          <a:lstStyle/>
          <a:p>
            <a:endParaRPr lang="sk-SK" b="1" dirty="0" smtClean="0"/>
          </a:p>
          <a:p>
            <a:endParaRPr lang="sk-SK" b="1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sk-SK" b="1" dirty="0" smtClean="0"/>
          </a:p>
          <a:p>
            <a:endParaRPr lang="sk-SK" dirty="0"/>
          </a:p>
        </p:txBody>
      </p:sp>
      <p:sp>
        <p:nvSpPr>
          <p:cNvPr id="5" name="BlokTextu 4"/>
          <p:cNvSpPr txBox="1"/>
          <p:nvPr/>
        </p:nvSpPr>
        <p:spPr>
          <a:xfrm>
            <a:off x="609600" y="1676400"/>
            <a:ext cx="81534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dirty="0" smtClean="0"/>
              <a:t>5. Audit v MNO</a:t>
            </a:r>
          </a:p>
          <a:p>
            <a:endParaRPr lang="sk-SK" sz="2400" dirty="0" smtClean="0"/>
          </a:p>
          <a:p>
            <a:r>
              <a:rPr lang="sk-SK" sz="2400" dirty="0" smtClean="0"/>
              <a:t>Povinný audit:</a:t>
            </a:r>
          </a:p>
          <a:p>
            <a:endParaRPr lang="sk-SK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k-SK" sz="2400" b="1" u="sng" dirty="0" smtClean="0"/>
              <a:t>Nadácie, </a:t>
            </a:r>
            <a:r>
              <a:rPr lang="sk-SK" sz="2400" dirty="0" smtClean="0"/>
              <a:t>ktorých </a:t>
            </a:r>
            <a:r>
              <a:rPr lang="sk-SK" sz="2400" dirty="0"/>
              <a:t>príjem prostriedkov </a:t>
            </a:r>
            <a:r>
              <a:rPr lang="sk-SK" sz="2400" dirty="0" smtClean="0"/>
              <a:t>z </a:t>
            </a:r>
            <a:r>
              <a:rPr lang="sk-SK" sz="2400" dirty="0"/>
              <a:t>cudzích </a:t>
            </a:r>
            <a:r>
              <a:rPr lang="sk-SK" sz="2400" dirty="0" smtClean="0"/>
              <a:t>zdrojov, </a:t>
            </a:r>
            <a:r>
              <a:rPr lang="sk-SK" sz="2400" dirty="0"/>
              <a:t>presiahne sumu </a:t>
            </a:r>
            <a:r>
              <a:rPr lang="sk-SK" sz="2400" dirty="0" smtClean="0"/>
              <a:t>200.000 </a:t>
            </a:r>
            <a:r>
              <a:rPr lang="sk-SK" sz="2400" dirty="0"/>
              <a:t>eur, </a:t>
            </a:r>
            <a:endParaRPr lang="sk-SK" sz="2400" dirty="0" smtClean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sk-SK" sz="2400" dirty="0" smtClean="0"/>
              <a:t>príjmom </a:t>
            </a:r>
            <a:r>
              <a:rPr lang="sk-SK" sz="2400" dirty="0"/>
              <a:t>prostriedkov </a:t>
            </a:r>
            <a:r>
              <a:rPr lang="sk-SK" sz="2400" dirty="0" smtClean="0"/>
              <a:t>z </a:t>
            </a:r>
            <a:r>
              <a:rPr lang="sk-SK" sz="2400" dirty="0"/>
              <a:t>cudzích zdrojov sa </a:t>
            </a:r>
            <a:r>
              <a:rPr lang="sk-SK" sz="2400" dirty="0" smtClean="0"/>
              <a:t>považujú </a:t>
            </a:r>
            <a:r>
              <a:rPr lang="sk-SK" sz="2400" dirty="0"/>
              <a:t>príjmy dosiahnuté z prijatých prostriedkov od fyzických osôb, právnických osôb, príspevky z podielu zaplatenej dane, príjmy z verejných zbierok a dotácie;</a:t>
            </a:r>
            <a:endParaRPr lang="sk-SK" sz="2400" dirty="0" smtClean="0"/>
          </a:p>
        </p:txBody>
      </p:sp>
    </p:spTree>
    <p:extLst>
      <p:ext uri="{BB962C8B-B14F-4D97-AF65-F5344CB8AC3E}">
        <p14:creationId xmlns:p14="http://schemas.microsoft.com/office/powerpoint/2010/main" val="3576328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rezentacia vzor_1 podkla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7121"/>
            <a:ext cx="9144000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1676400"/>
            <a:ext cx="7010400" cy="609600"/>
          </a:xfrm>
        </p:spPr>
        <p:txBody>
          <a:bodyPr>
            <a:normAutofit/>
          </a:bodyPr>
          <a:lstStyle/>
          <a:p>
            <a:endParaRPr lang="sk-SK" b="1" dirty="0" smtClean="0"/>
          </a:p>
          <a:p>
            <a:endParaRPr lang="sk-SK" b="1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sk-SK" b="1" dirty="0" smtClean="0"/>
          </a:p>
          <a:p>
            <a:endParaRPr lang="sk-SK" dirty="0"/>
          </a:p>
        </p:txBody>
      </p:sp>
      <p:sp>
        <p:nvSpPr>
          <p:cNvPr id="5" name="BlokTextu 4"/>
          <p:cNvSpPr txBox="1"/>
          <p:nvPr/>
        </p:nvSpPr>
        <p:spPr>
          <a:xfrm>
            <a:off x="30480" y="1543294"/>
            <a:ext cx="9113520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sk-SK" sz="2400" dirty="0" smtClean="0"/>
              <a:t>MNO ako organizácie nezriadené za účelom dosahovania zisku</a:t>
            </a:r>
          </a:p>
          <a:p>
            <a:pPr marL="342900" indent="-342900">
              <a:buAutoNum type="arabicPeriod"/>
            </a:pPr>
            <a:endParaRPr lang="sk-SK" dirty="0" smtClean="0"/>
          </a:p>
          <a:p>
            <a:r>
              <a:rPr lang="sk-SK" dirty="0" smtClean="0"/>
              <a:t>Podstatou týchto organizácií je, že </a:t>
            </a:r>
          </a:p>
          <a:p>
            <a:pPr algn="ctr"/>
            <a:r>
              <a:rPr lang="sk-SK" dirty="0" smtClean="0"/>
              <a:t/>
            </a:r>
            <a:br>
              <a:rPr lang="sk-SK" dirty="0" smtClean="0"/>
            </a:br>
            <a:r>
              <a:rPr lang="sk-SK" dirty="0" smtClean="0"/>
              <a:t/>
            </a:r>
            <a:br>
              <a:rPr lang="sk-SK" dirty="0" smtClean="0"/>
            </a:br>
            <a:r>
              <a:rPr lang="sk-SK" b="1" dirty="0" smtClean="0"/>
              <a:t>boli založené za iným účelom, ako je dosahovanie zisku.</a:t>
            </a:r>
          </a:p>
          <a:p>
            <a:endParaRPr lang="sk-SK" dirty="0" smtClean="0"/>
          </a:p>
          <a:p>
            <a:r>
              <a:rPr lang="sk-SK" dirty="0" smtClean="0"/>
              <a:t>Zvyčajne ide o všeobecne prospešné účely (verejnoprospešné, vzájomne prospešné).</a:t>
            </a:r>
            <a:endParaRPr lang="sk-SK" dirty="0"/>
          </a:p>
          <a:p>
            <a:endParaRPr lang="sk-SK" dirty="0" smtClean="0"/>
          </a:p>
          <a:p>
            <a:endParaRPr lang="sk-SK" dirty="0" smtClean="0"/>
          </a:p>
          <a:p>
            <a:endParaRPr lang="sk-SK" dirty="0"/>
          </a:p>
          <a:p>
            <a:r>
              <a:rPr lang="sk-SK" dirty="0" smtClean="0"/>
              <a:t>Na rozdiel od organizácií „druhého sektora“, ktoré boli založené za účelom dosahovania zisku.</a:t>
            </a:r>
          </a:p>
          <a:p>
            <a:pPr marL="342900" indent="-342900">
              <a:buAutoNum type="alphaLcParenR"/>
            </a:pPr>
            <a:endParaRPr lang="sk-SK" dirty="0" smtClean="0"/>
          </a:p>
          <a:p>
            <a:endParaRPr lang="sk-SK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497809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rezentacia vzor_1 podkla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7121"/>
            <a:ext cx="9144000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1676400"/>
            <a:ext cx="7010400" cy="609600"/>
          </a:xfrm>
        </p:spPr>
        <p:txBody>
          <a:bodyPr>
            <a:normAutofit/>
          </a:bodyPr>
          <a:lstStyle/>
          <a:p>
            <a:endParaRPr lang="sk-SK" b="1" dirty="0" smtClean="0"/>
          </a:p>
          <a:p>
            <a:endParaRPr lang="sk-SK" b="1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sk-SK" b="1" dirty="0" smtClean="0"/>
          </a:p>
          <a:p>
            <a:endParaRPr lang="sk-SK" dirty="0"/>
          </a:p>
        </p:txBody>
      </p:sp>
      <p:sp>
        <p:nvSpPr>
          <p:cNvPr id="5" name="BlokTextu 4"/>
          <p:cNvSpPr txBox="1"/>
          <p:nvPr/>
        </p:nvSpPr>
        <p:spPr>
          <a:xfrm>
            <a:off x="609600" y="1676400"/>
            <a:ext cx="83058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dirty="0" smtClean="0"/>
              <a:t>5. Audit v MNO</a:t>
            </a:r>
          </a:p>
          <a:p>
            <a:endParaRPr lang="sk-SK" sz="2400" dirty="0" smtClean="0"/>
          </a:p>
          <a:p>
            <a:r>
              <a:rPr lang="sk-SK" sz="2400" dirty="0" smtClean="0"/>
              <a:t>Povinný audit:</a:t>
            </a:r>
          </a:p>
          <a:p>
            <a:endParaRPr lang="sk-SK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k-SK" sz="2400" b="1" u="sng" dirty="0" smtClean="0"/>
              <a:t>Neziskové organizácie poskytujúce všeobecne prospešné služby</a:t>
            </a:r>
            <a:r>
              <a:rPr lang="sk-SK" sz="2400" dirty="0" smtClean="0"/>
              <a:t>, ak: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sk-SK" sz="2400" dirty="0" smtClean="0"/>
              <a:t>dotácie </a:t>
            </a:r>
            <a:r>
              <a:rPr lang="sk-SK" sz="2400" dirty="0"/>
              <a:t>zo štátneho rozpočtu, z rozpočtu štátneho fondu a z rozpočtu obce prekročia v roku, za ktorý je ročná účtovná závierka zostavená, </a:t>
            </a:r>
            <a:r>
              <a:rPr lang="sk-SK" sz="2400" dirty="0" smtClean="0"/>
              <a:t>33.193 </a:t>
            </a:r>
            <a:r>
              <a:rPr lang="sk-SK" sz="2400" dirty="0"/>
              <a:t>eur,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sk-SK" sz="2400" dirty="0" smtClean="0"/>
              <a:t>všetky </a:t>
            </a:r>
            <a:r>
              <a:rPr lang="sk-SK" sz="2400" dirty="0"/>
              <a:t>príjmy neziskovej organizácie prekročia </a:t>
            </a:r>
            <a:r>
              <a:rPr lang="sk-SK" sz="2400" dirty="0" smtClean="0"/>
              <a:t>165.969 </a:t>
            </a:r>
            <a:r>
              <a:rPr lang="sk-SK" sz="2400" dirty="0"/>
              <a:t>eur.</a:t>
            </a:r>
            <a:endParaRPr lang="sk-SK" sz="2400" dirty="0" smtClean="0"/>
          </a:p>
        </p:txBody>
      </p:sp>
    </p:spTree>
    <p:extLst>
      <p:ext uri="{BB962C8B-B14F-4D97-AF65-F5344CB8AC3E}">
        <p14:creationId xmlns:p14="http://schemas.microsoft.com/office/powerpoint/2010/main" val="3576328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rezentacia vzor_1 podkla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7121"/>
            <a:ext cx="9144000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1676400"/>
            <a:ext cx="7010400" cy="609600"/>
          </a:xfrm>
        </p:spPr>
        <p:txBody>
          <a:bodyPr>
            <a:normAutofit/>
          </a:bodyPr>
          <a:lstStyle/>
          <a:p>
            <a:endParaRPr lang="sk-SK" b="1" dirty="0" smtClean="0"/>
          </a:p>
          <a:p>
            <a:endParaRPr lang="sk-SK" b="1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sk-SK" b="1" dirty="0" smtClean="0"/>
          </a:p>
          <a:p>
            <a:endParaRPr lang="sk-SK" dirty="0"/>
          </a:p>
        </p:txBody>
      </p:sp>
      <p:sp>
        <p:nvSpPr>
          <p:cNvPr id="5" name="BlokTextu 4"/>
          <p:cNvSpPr txBox="1"/>
          <p:nvPr/>
        </p:nvSpPr>
        <p:spPr>
          <a:xfrm>
            <a:off x="609600" y="1676400"/>
            <a:ext cx="83058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dirty="0" smtClean="0"/>
              <a:t>5. Audit v MNO</a:t>
            </a:r>
          </a:p>
          <a:p>
            <a:endParaRPr lang="sk-SK" sz="2400" dirty="0" smtClean="0"/>
          </a:p>
          <a:p>
            <a:r>
              <a:rPr lang="sk-SK" sz="2400" dirty="0" smtClean="0"/>
              <a:t>Povinný audit:</a:t>
            </a:r>
          </a:p>
          <a:p>
            <a:endParaRPr lang="sk-SK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k-SK" sz="2400" b="1" u="sng" dirty="0" smtClean="0"/>
              <a:t>Neinvestičné fondy, ak: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sk-SK" sz="2400" dirty="0" smtClean="0"/>
              <a:t>úhrn </a:t>
            </a:r>
            <a:r>
              <a:rPr lang="sk-SK" sz="2400" dirty="0"/>
              <a:t>celkových príjmov a výdavkov fondu za kalendárny rok prevýši sumu </a:t>
            </a:r>
            <a:r>
              <a:rPr lang="sk-SK" sz="2400" dirty="0" smtClean="0"/>
              <a:t>165.969 </a:t>
            </a:r>
            <a:r>
              <a:rPr lang="sk-SK" sz="2400" dirty="0"/>
              <a:t>eur.</a:t>
            </a:r>
            <a:endParaRPr lang="sk-SK" sz="2400" dirty="0" smtClean="0"/>
          </a:p>
        </p:txBody>
      </p:sp>
    </p:spTree>
    <p:extLst>
      <p:ext uri="{BB962C8B-B14F-4D97-AF65-F5344CB8AC3E}">
        <p14:creationId xmlns:p14="http://schemas.microsoft.com/office/powerpoint/2010/main" val="3848927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rezentacia vzor_1 podkla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7121"/>
            <a:ext cx="9144000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1676400"/>
            <a:ext cx="7010400" cy="609600"/>
          </a:xfrm>
        </p:spPr>
        <p:txBody>
          <a:bodyPr>
            <a:normAutofit/>
          </a:bodyPr>
          <a:lstStyle/>
          <a:p>
            <a:endParaRPr lang="sk-SK" b="1" dirty="0" smtClean="0"/>
          </a:p>
          <a:p>
            <a:endParaRPr lang="sk-SK" b="1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sk-SK" b="1" dirty="0" smtClean="0"/>
          </a:p>
          <a:p>
            <a:endParaRPr lang="sk-SK" dirty="0"/>
          </a:p>
        </p:txBody>
      </p:sp>
      <p:sp>
        <p:nvSpPr>
          <p:cNvPr id="5" name="BlokTextu 4"/>
          <p:cNvSpPr txBox="1"/>
          <p:nvPr/>
        </p:nvSpPr>
        <p:spPr>
          <a:xfrm>
            <a:off x="609600" y="1676400"/>
            <a:ext cx="8305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dirty="0" smtClean="0"/>
              <a:t>5. Audit v MNO</a:t>
            </a:r>
          </a:p>
          <a:p>
            <a:endParaRPr lang="sk-SK" sz="2400" dirty="0" smtClean="0"/>
          </a:p>
          <a:p>
            <a:r>
              <a:rPr lang="sk-SK" sz="2400" dirty="0" smtClean="0"/>
              <a:t>Povinný audit:</a:t>
            </a:r>
          </a:p>
          <a:p>
            <a:endParaRPr lang="sk-SK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k-SK" sz="2400" b="1" u="sng" dirty="0" smtClean="0"/>
              <a:t>Občianske združenia – nemajú povinný audit</a:t>
            </a:r>
          </a:p>
        </p:txBody>
      </p:sp>
    </p:spTree>
    <p:extLst>
      <p:ext uri="{BB962C8B-B14F-4D97-AF65-F5344CB8AC3E}">
        <p14:creationId xmlns:p14="http://schemas.microsoft.com/office/powerpoint/2010/main" val="840415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rezentacia vzor_1 podkla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76200"/>
            <a:ext cx="9144000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1676400"/>
            <a:ext cx="7010400" cy="609600"/>
          </a:xfrm>
        </p:spPr>
        <p:txBody>
          <a:bodyPr>
            <a:normAutofit/>
          </a:bodyPr>
          <a:lstStyle/>
          <a:p>
            <a:endParaRPr lang="sk-SK" b="1" dirty="0" smtClean="0"/>
          </a:p>
          <a:p>
            <a:endParaRPr lang="sk-SK" b="1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sk-SK" b="1" dirty="0" smtClean="0"/>
          </a:p>
          <a:p>
            <a:endParaRPr lang="sk-SK" dirty="0"/>
          </a:p>
        </p:txBody>
      </p:sp>
      <p:sp>
        <p:nvSpPr>
          <p:cNvPr id="5" name="BlokTextu 4"/>
          <p:cNvSpPr txBox="1"/>
          <p:nvPr/>
        </p:nvSpPr>
        <p:spPr>
          <a:xfrm>
            <a:off x="609600" y="1676400"/>
            <a:ext cx="75438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dirty="0" smtClean="0"/>
              <a:t>6. MNO a dane</a:t>
            </a:r>
          </a:p>
          <a:p>
            <a:endParaRPr lang="sk-SK" dirty="0" smtClean="0"/>
          </a:p>
          <a:p>
            <a:r>
              <a:rPr lang="sk-SK" dirty="0" smtClean="0"/>
              <a:t>MNO môžu byť platcami priamych aj nepriamych daní:</a:t>
            </a:r>
          </a:p>
          <a:p>
            <a:endParaRPr lang="sk-SK" dirty="0"/>
          </a:p>
          <a:p>
            <a:r>
              <a:rPr lang="sk-SK" b="1" dirty="0" smtClean="0"/>
              <a:t>Priame </a:t>
            </a:r>
            <a:r>
              <a:rPr lang="sk-SK" b="1" dirty="0" smtClean="0"/>
              <a:t>dane:</a:t>
            </a:r>
          </a:p>
          <a:p>
            <a:r>
              <a:rPr lang="sk-SK" dirty="0"/>
              <a:t>-</a:t>
            </a:r>
            <a:r>
              <a:rPr lang="sk-SK" dirty="0" smtClean="0"/>
              <a:t> dane </a:t>
            </a:r>
            <a:r>
              <a:rPr lang="sk-SK" dirty="0" smtClean="0"/>
              <a:t>z </a:t>
            </a:r>
            <a:r>
              <a:rPr lang="sk-SK" dirty="0" smtClean="0"/>
              <a:t>príjmu: </a:t>
            </a:r>
            <a:r>
              <a:rPr lang="sk-SK" u="sng" dirty="0" smtClean="0">
                <a:solidFill>
                  <a:srgbClr val="FF0000"/>
                </a:solidFill>
              </a:rPr>
              <a:t>daň z príjmu právnickej osoby</a:t>
            </a:r>
          </a:p>
          <a:p>
            <a:r>
              <a:rPr lang="sk-SK" dirty="0" smtClean="0"/>
              <a:t>- Miestne dane a poplatky: </a:t>
            </a:r>
            <a:r>
              <a:rPr lang="sk-SK" dirty="0" smtClean="0"/>
              <a:t>daň </a:t>
            </a:r>
            <a:r>
              <a:rPr lang="sk-SK" dirty="0" smtClean="0"/>
              <a:t>z nehnuteľností</a:t>
            </a:r>
            <a:r>
              <a:rPr lang="sk-SK" dirty="0"/>
              <a:t>, daň z nehnuteľností</a:t>
            </a:r>
            <a:r>
              <a:rPr lang="sk-SK" dirty="0" smtClean="0"/>
              <a:t>, daň </a:t>
            </a:r>
            <a:r>
              <a:rPr lang="sk-SK" dirty="0"/>
              <a:t>za </a:t>
            </a:r>
            <a:r>
              <a:rPr lang="sk-SK" dirty="0" smtClean="0"/>
              <a:t>   </a:t>
            </a:r>
          </a:p>
          <a:p>
            <a:r>
              <a:rPr lang="sk-SK" dirty="0"/>
              <a:t> </a:t>
            </a:r>
            <a:r>
              <a:rPr lang="sk-SK" dirty="0" smtClean="0"/>
              <a:t>  užívanie </a:t>
            </a:r>
            <a:r>
              <a:rPr lang="sk-SK" dirty="0"/>
              <a:t>verejného priestranstva</a:t>
            </a:r>
            <a:r>
              <a:rPr lang="sk-SK" dirty="0" smtClean="0"/>
              <a:t>, miestny </a:t>
            </a:r>
            <a:r>
              <a:rPr lang="sk-SK" dirty="0"/>
              <a:t>poplatok za komunálne odpady a </a:t>
            </a:r>
            <a:r>
              <a:rPr lang="sk-SK" dirty="0" smtClean="0"/>
              <a:t> </a:t>
            </a:r>
          </a:p>
          <a:p>
            <a:r>
              <a:rPr lang="sk-SK" dirty="0"/>
              <a:t> </a:t>
            </a:r>
            <a:r>
              <a:rPr lang="sk-SK" dirty="0" smtClean="0"/>
              <a:t>  drobné </a:t>
            </a:r>
            <a:r>
              <a:rPr lang="sk-SK" dirty="0"/>
              <a:t>stavebné odpady </a:t>
            </a:r>
            <a:endParaRPr lang="sk-SK" dirty="0" smtClean="0"/>
          </a:p>
          <a:p>
            <a:endParaRPr lang="sk-SK" dirty="0"/>
          </a:p>
          <a:p>
            <a:r>
              <a:rPr lang="sk-SK" b="1" dirty="0" smtClean="0"/>
              <a:t>Nepriame </a:t>
            </a:r>
            <a:r>
              <a:rPr lang="sk-SK" b="1" dirty="0" smtClean="0"/>
              <a:t>dane:</a:t>
            </a:r>
          </a:p>
          <a:p>
            <a:pPr marL="285750" indent="-285750">
              <a:buFontTx/>
              <a:buChar char="-"/>
            </a:pPr>
            <a:r>
              <a:rPr lang="sk-SK" u="sng" dirty="0" smtClean="0">
                <a:solidFill>
                  <a:srgbClr val="FF0000"/>
                </a:solidFill>
              </a:rPr>
              <a:t>Daň z pridanej hodnoty (</a:t>
            </a:r>
            <a:r>
              <a:rPr lang="sk-SK" u="sng" dirty="0" smtClean="0">
                <a:solidFill>
                  <a:srgbClr val="FF0000"/>
                </a:solidFill>
              </a:rPr>
              <a:t>DPH)</a:t>
            </a:r>
          </a:p>
          <a:p>
            <a:pPr marL="285750" indent="-285750">
              <a:buFontTx/>
              <a:buChar char="-"/>
            </a:pPr>
            <a:r>
              <a:rPr lang="sk-SK" dirty="0" smtClean="0"/>
              <a:t>spotrebné dane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945885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rezentacia vzor_1 podkla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7121"/>
            <a:ext cx="9144000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1676400"/>
            <a:ext cx="7010400" cy="609600"/>
          </a:xfrm>
        </p:spPr>
        <p:txBody>
          <a:bodyPr>
            <a:normAutofit/>
          </a:bodyPr>
          <a:lstStyle/>
          <a:p>
            <a:endParaRPr lang="sk-SK" b="1" dirty="0" smtClean="0"/>
          </a:p>
          <a:p>
            <a:endParaRPr lang="sk-SK" b="1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sk-SK" b="1" dirty="0" smtClean="0"/>
          </a:p>
          <a:p>
            <a:endParaRPr lang="sk-SK" dirty="0"/>
          </a:p>
        </p:txBody>
      </p:sp>
      <p:sp>
        <p:nvSpPr>
          <p:cNvPr id="5" name="BlokTextu 4"/>
          <p:cNvSpPr txBox="1"/>
          <p:nvPr/>
        </p:nvSpPr>
        <p:spPr>
          <a:xfrm>
            <a:off x="609600" y="1676400"/>
            <a:ext cx="7543800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dirty="0" smtClean="0"/>
              <a:t>6. MNO a dane</a:t>
            </a:r>
          </a:p>
          <a:p>
            <a:endParaRPr lang="sk-SK" dirty="0" smtClean="0"/>
          </a:p>
          <a:p>
            <a:r>
              <a:rPr lang="sk-SK" b="1" u="sng" dirty="0" smtClean="0"/>
              <a:t>Priame dane : daň z príjmu právnickej osoby</a:t>
            </a:r>
            <a:endParaRPr lang="sk-SK" b="1" u="sng" dirty="0" smtClean="0"/>
          </a:p>
          <a:p>
            <a:endParaRPr lang="sk-SK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dirty="0" smtClean="0"/>
              <a:t>Predmetom </a:t>
            </a:r>
            <a:r>
              <a:rPr lang="sk-SK" dirty="0"/>
              <a:t>dane daňovníkov, ktorí nie sú založení alebo zriadení na </a:t>
            </a:r>
            <a:r>
              <a:rPr lang="sk-SK" dirty="0" smtClean="0"/>
              <a:t>podnikanie, </a:t>
            </a:r>
            <a:r>
              <a:rPr lang="sk-SK" dirty="0"/>
              <a:t>sú príjmy z činností, </a:t>
            </a:r>
            <a:r>
              <a:rPr lang="sk-SK" u="sng" dirty="0">
                <a:solidFill>
                  <a:srgbClr val="FF0000"/>
                </a:solidFill>
              </a:rPr>
              <a:t>ktorými dosahujú zisk alebo ktorými sa dá zisk dosiahnuť</a:t>
            </a:r>
            <a:r>
              <a:rPr lang="sk-SK" dirty="0"/>
              <a:t>, a to vrátane príjmov z predaja majetku, príjmov z nájomného, príjmov z reklám, príjmov z členských príspevkov a príjmov, z ktorých sa daň vyberá </a:t>
            </a:r>
            <a:r>
              <a:rPr lang="sk-SK" dirty="0"/>
              <a:t>zrážkou (napr. úroky). </a:t>
            </a:r>
            <a:endParaRPr lang="sk-SK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u="sng" dirty="0">
                <a:solidFill>
                  <a:srgbClr val="FF0000"/>
                </a:solidFill>
              </a:rPr>
              <a:t>Predmetom dane nie je</a:t>
            </a:r>
          </a:p>
          <a:p>
            <a:r>
              <a:rPr lang="sk-SK" dirty="0" smtClean="0"/>
              <a:t>      a</a:t>
            </a:r>
            <a:r>
              <a:rPr lang="sk-SK" dirty="0"/>
              <a:t>) príjem podľa § </a:t>
            </a:r>
            <a:r>
              <a:rPr lang="sk-SK" dirty="0" smtClean="0"/>
              <a:t>50 (daňová asignácia),</a:t>
            </a:r>
            <a:endParaRPr lang="sk-SK" dirty="0"/>
          </a:p>
          <a:p>
            <a:r>
              <a:rPr lang="sk-SK" dirty="0" smtClean="0"/>
              <a:t>      b</a:t>
            </a:r>
            <a:r>
              <a:rPr lang="sk-SK" dirty="0"/>
              <a:t>) príjem získaný darovaním </a:t>
            </a:r>
            <a:r>
              <a:rPr lang="sk-SK" dirty="0" smtClean="0"/>
              <a:t>alebo </a:t>
            </a:r>
            <a:r>
              <a:rPr lang="sk-SK" dirty="0"/>
              <a:t>dedením, </a:t>
            </a:r>
          </a:p>
          <a:p>
            <a:r>
              <a:rPr lang="sk-SK" dirty="0" smtClean="0"/>
              <a:t>      c</a:t>
            </a:r>
            <a:r>
              <a:rPr lang="sk-SK" dirty="0"/>
              <a:t>) podiel na zisku, </a:t>
            </a:r>
            <a:r>
              <a:rPr lang="sk-SK" dirty="0" err="1"/>
              <a:t>vyrovnací</a:t>
            </a:r>
            <a:r>
              <a:rPr lang="sk-SK" dirty="0"/>
              <a:t> podiel, podiel na likvidačnom zostatku alebo </a:t>
            </a:r>
            <a:r>
              <a:rPr lang="sk-SK" dirty="0" smtClean="0"/>
              <a:t> </a:t>
            </a:r>
          </a:p>
          <a:p>
            <a:r>
              <a:rPr lang="sk-SK" dirty="0"/>
              <a:t> </a:t>
            </a:r>
            <a:r>
              <a:rPr lang="sk-SK" dirty="0" smtClean="0"/>
              <a:t>         podiel </a:t>
            </a:r>
            <a:r>
              <a:rPr lang="sk-SK" dirty="0"/>
              <a:t>na výsledku </a:t>
            </a:r>
            <a:r>
              <a:rPr lang="sk-SK" dirty="0" smtClean="0"/>
              <a:t>podnikania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503862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rezentacia vzor_1 podkla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7121"/>
            <a:ext cx="9144000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1676400"/>
            <a:ext cx="7010400" cy="609600"/>
          </a:xfrm>
        </p:spPr>
        <p:txBody>
          <a:bodyPr>
            <a:normAutofit/>
          </a:bodyPr>
          <a:lstStyle/>
          <a:p>
            <a:endParaRPr lang="sk-SK" b="1" dirty="0" smtClean="0"/>
          </a:p>
          <a:p>
            <a:endParaRPr lang="sk-SK" b="1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sk-SK" b="1" dirty="0" smtClean="0"/>
          </a:p>
          <a:p>
            <a:endParaRPr lang="sk-SK" dirty="0"/>
          </a:p>
        </p:txBody>
      </p:sp>
      <p:sp>
        <p:nvSpPr>
          <p:cNvPr id="5" name="BlokTextu 4"/>
          <p:cNvSpPr txBox="1"/>
          <p:nvPr/>
        </p:nvSpPr>
        <p:spPr>
          <a:xfrm>
            <a:off x="609600" y="1676400"/>
            <a:ext cx="7543800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dirty="0" smtClean="0"/>
              <a:t>6. MNO a dane</a:t>
            </a:r>
          </a:p>
          <a:p>
            <a:endParaRPr lang="sk-SK" dirty="0" smtClean="0"/>
          </a:p>
          <a:p>
            <a:r>
              <a:rPr lang="sk-SK" b="1" u="sng" dirty="0" smtClean="0"/>
              <a:t>Priame dane : daň z príjmu právnickej osoby</a:t>
            </a:r>
            <a:endParaRPr lang="sk-SK" b="1" u="sng" dirty="0" smtClean="0"/>
          </a:p>
          <a:p>
            <a:endParaRPr lang="sk-SK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dirty="0" smtClean="0"/>
              <a:t>Ak </a:t>
            </a:r>
            <a:r>
              <a:rPr lang="sk-SK" dirty="0" smtClean="0"/>
              <a:t>má MNO príjmy, ktoré sú predmetom dane z príjmov, tak </a:t>
            </a:r>
            <a:r>
              <a:rPr lang="sk-SK" u="sng" dirty="0" smtClean="0">
                <a:solidFill>
                  <a:srgbClr val="FF0000"/>
                </a:solidFill>
              </a:rPr>
              <a:t>musí podať daňové priznanie </a:t>
            </a:r>
            <a:r>
              <a:rPr lang="sk-SK" dirty="0" smtClean="0"/>
              <a:t>a zaplatiť prípadnú daň z </a:t>
            </a:r>
            <a:r>
              <a:rPr lang="sk-SK" dirty="0" smtClean="0"/>
              <a:t>príjmov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dirty="0" smtClean="0"/>
              <a:t>MNO </a:t>
            </a:r>
            <a:r>
              <a:rPr lang="sk-SK" u="sng" dirty="0" smtClean="0">
                <a:solidFill>
                  <a:srgbClr val="FF0000"/>
                </a:solidFill>
              </a:rPr>
              <a:t>nemusí </a:t>
            </a:r>
            <a:r>
              <a:rPr lang="sk-SK" u="sng" dirty="0">
                <a:solidFill>
                  <a:srgbClr val="FF0000"/>
                </a:solidFill>
              </a:rPr>
              <a:t>podať </a:t>
            </a:r>
            <a:r>
              <a:rPr lang="sk-SK" dirty="0"/>
              <a:t>daňové priznanie, ak </a:t>
            </a:r>
            <a:r>
              <a:rPr lang="sk-SK" dirty="0" smtClean="0"/>
              <a:t>má </a:t>
            </a:r>
            <a:r>
              <a:rPr lang="sk-SK" dirty="0"/>
              <a:t>iba príjmy, ktoré nie sú predmetom dane, a príjmy, z ktorých sa daň vyberá </a:t>
            </a:r>
            <a:r>
              <a:rPr lang="sk-SK" dirty="0" smtClean="0"/>
              <a:t>zrážkou (napr. úroky).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b="1" dirty="0" smtClean="0"/>
              <a:t>Občianske </a:t>
            </a:r>
            <a:r>
              <a:rPr lang="sk-SK" b="1" dirty="0"/>
              <a:t>združenia </a:t>
            </a:r>
            <a:r>
              <a:rPr lang="sk-SK" u="sng" dirty="0">
                <a:solidFill>
                  <a:srgbClr val="FF0000"/>
                </a:solidFill>
              </a:rPr>
              <a:t>nemusia podať </a:t>
            </a:r>
            <a:r>
              <a:rPr lang="sk-SK" dirty="0"/>
              <a:t>daňové priznanie, ak majú iba príjmy, ktoré nie sú predmetom dane, príjmy, z ktorých sa daň vyberá zrážkou (napr. úroky</a:t>
            </a:r>
            <a:r>
              <a:rPr lang="sk-SK" dirty="0" smtClean="0"/>
              <a:t>) </a:t>
            </a:r>
            <a:r>
              <a:rPr lang="sk-SK" dirty="0"/>
              <a:t>a príjmy oslobodené od dane </a:t>
            </a:r>
            <a:r>
              <a:rPr lang="sk-SK" dirty="0" smtClean="0"/>
              <a:t>(členské </a:t>
            </a:r>
            <a:r>
              <a:rPr lang="sk-SK" dirty="0"/>
              <a:t>príspevky podľa stanov, štatútu, zriaďovacích listín alebo zakladateľských listín prijaté záujmovými združeniami právnických osôb, profesijnými komorami, občianskymi združeniami vrátane odborových organizácií, politickými stranami a politickými </a:t>
            </a:r>
            <a:r>
              <a:rPr lang="sk-SK" dirty="0" smtClean="0"/>
              <a:t>hnutiami)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385266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rezentacia vzor_1 podkla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7121"/>
            <a:ext cx="9144000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1676400"/>
            <a:ext cx="7010400" cy="609600"/>
          </a:xfrm>
        </p:spPr>
        <p:txBody>
          <a:bodyPr>
            <a:normAutofit/>
          </a:bodyPr>
          <a:lstStyle/>
          <a:p>
            <a:endParaRPr lang="sk-SK" b="1" dirty="0" smtClean="0"/>
          </a:p>
          <a:p>
            <a:endParaRPr lang="sk-SK" b="1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sk-SK" b="1" dirty="0" smtClean="0"/>
          </a:p>
          <a:p>
            <a:endParaRPr lang="sk-SK" dirty="0"/>
          </a:p>
        </p:txBody>
      </p:sp>
      <p:sp>
        <p:nvSpPr>
          <p:cNvPr id="5" name="BlokTextu 4"/>
          <p:cNvSpPr txBox="1"/>
          <p:nvPr/>
        </p:nvSpPr>
        <p:spPr>
          <a:xfrm>
            <a:off x="609600" y="1676400"/>
            <a:ext cx="7543800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dirty="0" smtClean="0"/>
              <a:t>6. MNO a dane</a:t>
            </a:r>
          </a:p>
          <a:p>
            <a:endParaRPr lang="sk-SK" dirty="0" smtClean="0"/>
          </a:p>
          <a:p>
            <a:r>
              <a:rPr lang="sk-SK" b="1" u="sng" dirty="0"/>
              <a:t>Priame dane : daň z príjmu právnickej osoby</a:t>
            </a:r>
          </a:p>
          <a:p>
            <a:endParaRPr lang="sk-SK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sz="1600" dirty="0" smtClean="0"/>
              <a:t>Daň z príjmov </a:t>
            </a:r>
            <a:r>
              <a:rPr lang="sk-SK" sz="1600" dirty="0" smtClean="0"/>
              <a:t>právnickej osoby </a:t>
            </a:r>
            <a:r>
              <a:rPr lang="sk-SK" sz="1600" dirty="0" smtClean="0"/>
              <a:t>– štát uznáva verejnoprospešnú funkciu MNO tým, že </a:t>
            </a:r>
            <a:r>
              <a:rPr lang="sk-SK" sz="1600" u="sng" dirty="0" smtClean="0">
                <a:solidFill>
                  <a:srgbClr val="FF0000"/>
                </a:solidFill>
              </a:rPr>
              <a:t>príjmy, ktoré MNO majú zo svojej hlavnej činnosti </a:t>
            </a:r>
            <a:r>
              <a:rPr lang="sk-SK" sz="1600" dirty="0" smtClean="0"/>
              <a:t>(za účelom ktorej vznikli), </a:t>
            </a:r>
            <a:r>
              <a:rPr lang="sk-SK" sz="1600" u="sng" dirty="0" smtClean="0">
                <a:solidFill>
                  <a:srgbClr val="FF0000"/>
                </a:solidFill>
              </a:rPr>
              <a:t>SÚ OD DANE OSLOBODENÉ</a:t>
            </a:r>
            <a:r>
              <a:rPr lang="sk-SK" sz="1600" dirty="0" smtClean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sz="1600" dirty="0"/>
              <a:t>Okrem príjmov z hlavnej činnosti  môžu mať MNO aj iné druhy príjmov, ktoré síce sú predmetom dane z príjmu, ale sú oslobodené od dane – napr. príjmy z členského</a:t>
            </a:r>
            <a:r>
              <a:rPr lang="sk-SK" sz="1600" dirty="0" smtClean="0"/>
              <a:t>.</a:t>
            </a:r>
          </a:p>
          <a:p>
            <a:endParaRPr lang="sk-SK" sz="16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sz="1600" dirty="0" smtClean="0"/>
              <a:t>To </a:t>
            </a:r>
            <a:r>
              <a:rPr lang="sk-SK" sz="1600" dirty="0" smtClean="0"/>
              <a:t>znamená, </a:t>
            </a:r>
            <a:r>
              <a:rPr lang="sk-SK" sz="1600" dirty="0" smtClean="0"/>
              <a:t>že:</a:t>
            </a:r>
          </a:p>
          <a:p>
            <a:r>
              <a:rPr lang="sk-SK" sz="1600" dirty="0" smtClean="0"/>
              <a:t>      -</a:t>
            </a:r>
            <a:r>
              <a:rPr lang="sk-SK" sz="1600" dirty="0" smtClean="0"/>
              <a:t> </a:t>
            </a:r>
            <a:r>
              <a:rPr lang="sk-SK" sz="1600" dirty="0" smtClean="0"/>
              <a:t>ak MNO má iba také príjmy, ktoré nie sú predmetom </a:t>
            </a:r>
            <a:r>
              <a:rPr lang="sk-SK" sz="1600" dirty="0" smtClean="0"/>
              <a:t>dane, tak </a:t>
            </a:r>
            <a:r>
              <a:rPr lang="sk-SK" sz="1600" dirty="0" smtClean="0"/>
              <a:t>MNO </a:t>
            </a:r>
            <a:r>
              <a:rPr lang="sk-SK" sz="1600" dirty="0" smtClean="0"/>
              <a:t>  </a:t>
            </a:r>
          </a:p>
          <a:p>
            <a:r>
              <a:rPr lang="sk-SK" sz="1600" dirty="0" smtClean="0">
                <a:solidFill>
                  <a:srgbClr val="FF0000"/>
                </a:solidFill>
              </a:rPr>
              <a:t>         </a:t>
            </a:r>
            <a:r>
              <a:rPr lang="sk-SK" sz="1600" u="sng" dirty="0" smtClean="0">
                <a:solidFill>
                  <a:srgbClr val="FF0000"/>
                </a:solidFill>
              </a:rPr>
              <a:t>neplatí </a:t>
            </a:r>
            <a:r>
              <a:rPr lang="sk-SK" sz="1600" u="sng" dirty="0" smtClean="0">
                <a:solidFill>
                  <a:srgbClr val="FF0000"/>
                </a:solidFill>
              </a:rPr>
              <a:t>daň z príjmu a súčasne ani nemusí podávať daňové </a:t>
            </a:r>
            <a:r>
              <a:rPr lang="sk-SK" sz="1600" u="sng" dirty="0" smtClean="0">
                <a:solidFill>
                  <a:srgbClr val="FF0000"/>
                </a:solidFill>
              </a:rPr>
              <a:t>priznanie.</a:t>
            </a:r>
          </a:p>
          <a:p>
            <a:r>
              <a:rPr lang="sk-SK" sz="1600" dirty="0"/>
              <a:t> </a:t>
            </a:r>
            <a:r>
              <a:rPr lang="sk-SK" sz="1600" dirty="0" smtClean="0"/>
              <a:t>     - ak </a:t>
            </a:r>
            <a:r>
              <a:rPr lang="sk-SK" sz="1600" dirty="0"/>
              <a:t>MNO má iba také príjmy, ktoré </a:t>
            </a:r>
            <a:r>
              <a:rPr lang="sk-SK" sz="1600" dirty="0" smtClean="0"/>
              <a:t>sú </a:t>
            </a:r>
            <a:r>
              <a:rPr lang="sk-SK" sz="1600" dirty="0"/>
              <a:t>od dane oslobodené</a:t>
            </a:r>
            <a:r>
              <a:rPr lang="sk-SK" sz="1600" dirty="0" smtClean="0"/>
              <a:t>, </a:t>
            </a:r>
            <a:r>
              <a:rPr lang="sk-SK" sz="1600" u="sng" dirty="0" smtClean="0">
                <a:solidFill>
                  <a:srgbClr val="FF0000"/>
                </a:solidFill>
              </a:rPr>
              <a:t>je povinná  </a:t>
            </a:r>
          </a:p>
          <a:p>
            <a:r>
              <a:rPr lang="sk-SK" sz="1600" dirty="0" smtClean="0">
                <a:solidFill>
                  <a:srgbClr val="FF0000"/>
                </a:solidFill>
              </a:rPr>
              <a:t>         </a:t>
            </a:r>
            <a:r>
              <a:rPr lang="sk-SK" sz="1600" u="sng" dirty="0" smtClean="0">
                <a:solidFill>
                  <a:srgbClr val="FF0000"/>
                </a:solidFill>
              </a:rPr>
              <a:t>podať daňové priznanie ale z týchto príjmov daň neplatí, s výnimkou   </a:t>
            </a:r>
          </a:p>
          <a:p>
            <a:r>
              <a:rPr lang="sk-SK" sz="1600" dirty="0" smtClean="0">
                <a:solidFill>
                  <a:srgbClr val="FF0000"/>
                </a:solidFill>
              </a:rPr>
              <a:t>         </a:t>
            </a:r>
            <a:r>
              <a:rPr lang="sk-SK" sz="1600" u="sng" dirty="0" smtClean="0">
                <a:solidFill>
                  <a:srgbClr val="FF0000"/>
                </a:solidFill>
              </a:rPr>
              <a:t>občianskych združení</a:t>
            </a:r>
            <a:r>
              <a:rPr lang="sk-SK" sz="1600" dirty="0" smtClean="0"/>
              <a:t>, ktoré ani v tomto prípade nemusia podať daňové </a:t>
            </a:r>
          </a:p>
          <a:p>
            <a:r>
              <a:rPr lang="sk-SK" sz="1600" dirty="0"/>
              <a:t> </a:t>
            </a:r>
            <a:r>
              <a:rPr lang="sk-SK" sz="1600" dirty="0" smtClean="0"/>
              <a:t>        priznanie</a:t>
            </a:r>
            <a:endParaRPr lang="sk-SK" sz="1600" u="sng" dirty="0" smtClean="0">
              <a:solidFill>
                <a:srgbClr val="FF00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k-SK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3063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rezentacia vzor_1 podkla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7121"/>
            <a:ext cx="9144000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1676400"/>
            <a:ext cx="7010400" cy="609600"/>
          </a:xfrm>
        </p:spPr>
        <p:txBody>
          <a:bodyPr>
            <a:normAutofit/>
          </a:bodyPr>
          <a:lstStyle/>
          <a:p>
            <a:endParaRPr lang="sk-SK" b="1" dirty="0" smtClean="0"/>
          </a:p>
          <a:p>
            <a:endParaRPr lang="sk-SK" b="1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sk-SK" b="1" dirty="0" smtClean="0"/>
          </a:p>
          <a:p>
            <a:endParaRPr lang="sk-SK" dirty="0"/>
          </a:p>
        </p:txBody>
      </p:sp>
      <p:sp>
        <p:nvSpPr>
          <p:cNvPr id="5" name="BlokTextu 4"/>
          <p:cNvSpPr txBox="1"/>
          <p:nvPr/>
        </p:nvSpPr>
        <p:spPr>
          <a:xfrm>
            <a:off x="609601" y="1676400"/>
            <a:ext cx="73152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/>
              <a:t>6. MNO a dane</a:t>
            </a:r>
          </a:p>
          <a:p>
            <a:endParaRPr lang="pl-PL" sz="2400" dirty="0"/>
          </a:p>
          <a:p>
            <a:r>
              <a:rPr lang="pl-PL" b="1" u="sng" dirty="0" smtClean="0"/>
              <a:t>Nepriame </a:t>
            </a:r>
            <a:r>
              <a:rPr lang="pl-PL" b="1" u="sng" dirty="0"/>
              <a:t>dane : daň z </a:t>
            </a:r>
            <a:r>
              <a:rPr lang="pl-PL" b="1" u="sng" dirty="0" smtClean="0"/>
              <a:t>pridanej hodnoty (DPH)</a:t>
            </a:r>
          </a:p>
          <a:p>
            <a:endParaRPr lang="pl-PL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b="1" dirty="0" smtClean="0"/>
              <a:t>zdaniteľná osoba - </a:t>
            </a:r>
            <a:r>
              <a:rPr lang="sk-SK" dirty="0" smtClean="0"/>
              <a:t>každá </a:t>
            </a:r>
            <a:r>
              <a:rPr lang="sk-SK" dirty="0"/>
              <a:t>osoba, ktorá vykonáva </a:t>
            </a:r>
            <a:r>
              <a:rPr lang="sk-SK" u="sng" dirty="0">
                <a:solidFill>
                  <a:srgbClr val="FF0000"/>
                </a:solidFill>
              </a:rPr>
              <a:t>nezávisle akúkoľvek ekonomickú činnosť</a:t>
            </a:r>
            <a:r>
              <a:rPr lang="sk-SK" dirty="0"/>
              <a:t>, a to bez ohľadu na účel alebo výsledky tejto činnosti. </a:t>
            </a:r>
            <a:endParaRPr lang="sk-SK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b="1" dirty="0"/>
              <a:t>ekonomická činnosť </a:t>
            </a:r>
            <a:r>
              <a:rPr lang="sk-SK" dirty="0"/>
              <a:t>(ďalej len „podnikanie“) rozumie </a:t>
            </a:r>
            <a:r>
              <a:rPr lang="sk-SK" u="sng" dirty="0">
                <a:solidFill>
                  <a:srgbClr val="FF0000"/>
                </a:solidFill>
              </a:rPr>
              <a:t>každá činnosť, z ktorej sa dosahuje príjem</a:t>
            </a:r>
            <a:r>
              <a:rPr lang="sk-SK" dirty="0"/>
              <a:t> a ktorá zahŕňa, okrem iného aj činnosť výrobcov, obchodníkov a dodávateľov služieb, ako aj športovú činnosť.</a:t>
            </a:r>
          </a:p>
          <a:p>
            <a:endParaRPr lang="sk-SK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dirty="0"/>
              <a:t>Zdaniteľnou osobou teda </a:t>
            </a:r>
            <a:r>
              <a:rPr lang="sk-SK" u="sng" dirty="0">
                <a:solidFill>
                  <a:srgbClr val="FF0000"/>
                </a:solidFill>
              </a:rPr>
              <a:t>môže byť aj MNO</a:t>
            </a:r>
            <a:r>
              <a:rPr lang="sk-SK" dirty="0"/>
              <a:t>, ak vykonáva ekonomickú činnosť, z ktorej dosahuje pravidelný príjem. </a:t>
            </a:r>
            <a:endParaRPr lang="pl-PL" dirty="0"/>
          </a:p>
          <a:p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2249961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rezentacia vzor_1 podkla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7121"/>
            <a:ext cx="9144000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1676400"/>
            <a:ext cx="7010400" cy="609600"/>
          </a:xfrm>
        </p:spPr>
        <p:txBody>
          <a:bodyPr>
            <a:normAutofit/>
          </a:bodyPr>
          <a:lstStyle/>
          <a:p>
            <a:endParaRPr lang="sk-SK" b="1" dirty="0" smtClean="0"/>
          </a:p>
          <a:p>
            <a:endParaRPr lang="sk-SK" b="1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sk-SK" b="1" dirty="0" smtClean="0"/>
          </a:p>
          <a:p>
            <a:endParaRPr lang="sk-SK" dirty="0"/>
          </a:p>
        </p:txBody>
      </p:sp>
      <p:sp>
        <p:nvSpPr>
          <p:cNvPr id="5" name="BlokTextu 4"/>
          <p:cNvSpPr txBox="1"/>
          <p:nvPr/>
        </p:nvSpPr>
        <p:spPr>
          <a:xfrm>
            <a:off x="609601" y="1676400"/>
            <a:ext cx="7315200" cy="3877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/>
              <a:t>6. MNO a dane</a:t>
            </a:r>
          </a:p>
          <a:p>
            <a:endParaRPr lang="pl-PL" sz="2400" dirty="0"/>
          </a:p>
          <a:p>
            <a:r>
              <a:rPr lang="pl-PL" b="1" u="sng" dirty="0" smtClean="0"/>
              <a:t>Nepriame </a:t>
            </a:r>
            <a:r>
              <a:rPr lang="pl-PL" b="1" u="sng" dirty="0"/>
              <a:t>dane : daň z </a:t>
            </a:r>
            <a:r>
              <a:rPr lang="pl-PL" b="1" u="sng" dirty="0" smtClean="0"/>
              <a:t>pridanej hodnoty (DPH)</a:t>
            </a:r>
          </a:p>
          <a:p>
            <a:endParaRPr lang="pl-PL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dirty="0" smtClean="0"/>
              <a:t>zdaniteľná </a:t>
            </a:r>
            <a:r>
              <a:rPr lang="sk-SK" dirty="0"/>
              <a:t>osoba, ktorá má sídlo, miesto podnikania alebo prevádzkareň v tuzemsku, </a:t>
            </a:r>
            <a:r>
              <a:rPr lang="sk-SK" dirty="0" smtClean="0"/>
              <a:t>ktorá </a:t>
            </a:r>
            <a:r>
              <a:rPr lang="sk-SK" dirty="0"/>
              <a:t>dosiahla </a:t>
            </a:r>
            <a:r>
              <a:rPr lang="sk-SK" u="sng" dirty="0">
                <a:solidFill>
                  <a:srgbClr val="FF0000"/>
                </a:solidFill>
              </a:rPr>
              <a:t>za najviac 12 predchádzajúcich po sebe nasledujúcich kalendárnych mesiacov obrat </a:t>
            </a:r>
            <a:r>
              <a:rPr lang="sk-SK" u="sng" dirty="0" smtClean="0">
                <a:solidFill>
                  <a:srgbClr val="FF0000"/>
                </a:solidFill>
              </a:rPr>
              <a:t>49.790 </a:t>
            </a:r>
            <a:r>
              <a:rPr lang="sk-SK" u="sng" dirty="0">
                <a:solidFill>
                  <a:srgbClr val="FF0000"/>
                </a:solidFill>
              </a:rPr>
              <a:t>eur</a:t>
            </a:r>
            <a:r>
              <a:rPr lang="sk-SK" dirty="0"/>
              <a:t>, je povinná podať daňovému úradu </a:t>
            </a:r>
            <a:r>
              <a:rPr lang="sk-SK" u="sng" dirty="0">
                <a:solidFill>
                  <a:srgbClr val="FF0000"/>
                </a:solidFill>
              </a:rPr>
              <a:t>žiadosť o registráciu pre daň</a:t>
            </a:r>
            <a:r>
              <a:rPr lang="sk-SK" dirty="0"/>
              <a:t>. </a:t>
            </a:r>
            <a:endParaRPr lang="sk-SK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dirty="0" smtClean="0"/>
              <a:t>zdaniteľná </a:t>
            </a:r>
            <a:r>
              <a:rPr lang="sk-SK" dirty="0"/>
              <a:t>osoba je povinná podať žiadosť o registráciu pre daň do 20. dňa kalendárneho mesiaca nasledujúceho po mesiaci, v ktorom dosiahla obrat podľa prvej </a:t>
            </a:r>
            <a:r>
              <a:rPr lang="sk-SK" dirty="0" smtClean="0"/>
              <a:t>vety.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dirty="0" smtClean="0"/>
              <a:t>žiadosť </a:t>
            </a:r>
            <a:r>
              <a:rPr lang="sk-SK" dirty="0"/>
              <a:t>o registráciu pre daň </a:t>
            </a:r>
            <a:r>
              <a:rPr lang="sk-SK" u="sng" dirty="0">
                <a:solidFill>
                  <a:srgbClr val="FF0000"/>
                </a:solidFill>
              </a:rPr>
              <a:t>môže podať</a:t>
            </a:r>
            <a:r>
              <a:rPr lang="sk-SK" dirty="0"/>
              <a:t> aj zdaniteľná osoba, ktorá nedosiahla obrat 49.790 eur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334158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rezentacia vzor_1 podkla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7121"/>
            <a:ext cx="9144000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1676400"/>
            <a:ext cx="7010400" cy="609600"/>
          </a:xfrm>
        </p:spPr>
        <p:txBody>
          <a:bodyPr>
            <a:normAutofit/>
          </a:bodyPr>
          <a:lstStyle/>
          <a:p>
            <a:endParaRPr lang="sk-SK" b="1" dirty="0" smtClean="0"/>
          </a:p>
          <a:p>
            <a:endParaRPr lang="sk-SK" b="1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sk-SK" b="1" dirty="0" smtClean="0"/>
          </a:p>
          <a:p>
            <a:endParaRPr lang="sk-SK" dirty="0"/>
          </a:p>
        </p:txBody>
      </p:sp>
      <p:sp>
        <p:nvSpPr>
          <p:cNvPr id="5" name="BlokTextu 4"/>
          <p:cNvSpPr txBox="1"/>
          <p:nvPr/>
        </p:nvSpPr>
        <p:spPr>
          <a:xfrm>
            <a:off x="609601" y="1676400"/>
            <a:ext cx="73152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dirty="0" smtClean="0"/>
              <a:t>7. MNO ako zamestnávatelia</a:t>
            </a:r>
          </a:p>
          <a:p>
            <a:endParaRPr lang="sk-SK" dirty="0" smtClean="0"/>
          </a:p>
          <a:p>
            <a:r>
              <a:rPr lang="sk-SK" dirty="0" smtClean="0"/>
              <a:t>MNO na realizáciu svojich aktivít môže zamestnávať zamestnancov totožným spôsobom, ako iné právnické osoby, </a:t>
            </a:r>
          </a:p>
          <a:p>
            <a:endParaRPr lang="sk-SK" dirty="0"/>
          </a:p>
          <a:p>
            <a:r>
              <a:rPr lang="sk-SK" dirty="0" smtClean="0"/>
              <a:t>t.j. stáva sa „klasickým“ zamestnávateľom povinným dodržiavať všetky predpisy viažuce sa na zamestnancov.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505373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rezentacia vzor_1 podkla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7121"/>
            <a:ext cx="9144000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1676400"/>
            <a:ext cx="7010400" cy="609600"/>
          </a:xfrm>
        </p:spPr>
        <p:txBody>
          <a:bodyPr>
            <a:normAutofit/>
          </a:bodyPr>
          <a:lstStyle/>
          <a:p>
            <a:endParaRPr lang="sk-SK" b="1" dirty="0" smtClean="0"/>
          </a:p>
          <a:p>
            <a:endParaRPr lang="sk-SK" b="1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sk-SK" b="1" dirty="0" smtClean="0"/>
          </a:p>
          <a:p>
            <a:endParaRPr lang="sk-SK" dirty="0"/>
          </a:p>
        </p:txBody>
      </p:sp>
      <p:sp>
        <p:nvSpPr>
          <p:cNvPr id="5" name="BlokTextu 4"/>
          <p:cNvSpPr txBox="1"/>
          <p:nvPr/>
        </p:nvSpPr>
        <p:spPr>
          <a:xfrm>
            <a:off x="30480" y="1543294"/>
            <a:ext cx="911352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sk-SK" sz="2400" dirty="0" smtClean="0"/>
              <a:t>MNO ako organizácie nezriadené za účelom dosahovania zisku</a:t>
            </a:r>
          </a:p>
          <a:p>
            <a:pPr marL="342900" indent="-342900">
              <a:buAutoNum type="arabicPeriod"/>
            </a:pPr>
            <a:endParaRPr lang="sk-SK" dirty="0" smtClean="0"/>
          </a:p>
          <a:p>
            <a:r>
              <a:rPr lang="sk-SK" dirty="0" smtClean="0"/>
              <a:t>Zvyčajné účely, ktoré MNO realizujú:</a:t>
            </a:r>
          </a:p>
          <a:p>
            <a:endParaRPr lang="sk-SK" dirty="0" smtClean="0"/>
          </a:p>
          <a:p>
            <a:pPr marL="342900" indent="-342900">
              <a:buAutoNum type="arabicPeriod"/>
            </a:pPr>
            <a:r>
              <a:rPr lang="sk-SK" dirty="0" smtClean="0"/>
              <a:t>Vzdelávanie</a:t>
            </a:r>
          </a:p>
          <a:p>
            <a:pPr marL="342900" indent="-342900">
              <a:buAutoNum type="arabicPeriod"/>
            </a:pPr>
            <a:r>
              <a:rPr lang="sk-SK" dirty="0" smtClean="0"/>
              <a:t>Sociálna pomoc</a:t>
            </a:r>
          </a:p>
          <a:p>
            <a:pPr marL="342900" indent="-342900">
              <a:buAutoNum type="arabicPeriod"/>
            </a:pPr>
            <a:r>
              <a:rPr lang="sk-SK" dirty="0" smtClean="0"/>
              <a:t>Ochrana zdravia</a:t>
            </a:r>
          </a:p>
          <a:p>
            <a:pPr marL="342900" indent="-342900">
              <a:buAutoNum type="arabicPeriod"/>
            </a:pPr>
            <a:r>
              <a:rPr lang="sk-SK" dirty="0" smtClean="0"/>
              <a:t>Šport</a:t>
            </a:r>
          </a:p>
          <a:p>
            <a:pPr marL="342900" indent="-342900">
              <a:buAutoNum type="arabicPeriod"/>
            </a:pPr>
            <a:r>
              <a:rPr lang="sk-SK" dirty="0" smtClean="0"/>
              <a:t>Kultúra</a:t>
            </a:r>
          </a:p>
          <a:p>
            <a:pPr marL="342900" indent="-342900">
              <a:buAutoNum type="arabicPeriod"/>
            </a:pPr>
            <a:r>
              <a:rPr lang="sk-SK" dirty="0" smtClean="0"/>
              <a:t>Ochrana ľudských práv</a:t>
            </a:r>
          </a:p>
          <a:p>
            <a:pPr marL="342900" indent="-342900">
              <a:buAutoNum type="arabicPeriod"/>
            </a:pPr>
            <a:r>
              <a:rPr lang="sk-SK" dirty="0" smtClean="0"/>
              <a:t>Veda a výskum</a:t>
            </a:r>
          </a:p>
          <a:p>
            <a:pPr marL="342900" indent="-342900">
              <a:buAutoNum type="arabicPeriod"/>
            </a:pPr>
            <a:r>
              <a:rPr lang="sk-SK" dirty="0" smtClean="0"/>
              <a:t>Rozvoj dobrovoľníctva</a:t>
            </a:r>
          </a:p>
          <a:p>
            <a:pPr marL="342900" indent="-342900">
              <a:buAutoNum type="arabicPeriod"/>
            </a:pPr>
            <a:r>
              <a:rPr lang="sk-SK" dirty="0" smtClean="0"/>
              <a:t>Ochrana duchovných hodnôt</a:t>
            </a:r>
          </a:p>
          <a:p>
            <a:pPr marL="342900" indent="-342900">
              <a:buAutoNum type="arabicPeriod"/>
            </a:pPr>
            <a:r>
              <a:rPr lang="sk-SK" dirty="0" smtClean="0"/>
              <a:t>...</a:t>
            </a:r>
            <a:endParaRPr lang="sk-SK" dirty="0"/>
          </a:p>
          <a:p>
            <a:endParaRPr lang="sk-SK" dirty="0" smtClean="0"/>
          </a:p>
          <a:p>
            <a:endParaRPr lang="sk-SK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894323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rezentacia vzor_1 podkla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7121"/>
            <a:ext cx="9144000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1676400"/>
            <a:ext cx="7010400" cy="609600"/>
          </a:xfrm>
        </p:spPr>
        <p:txBody>
          <a:bodyPr>
            <a:normAutofit/>
          </a:bodyPr>
          <a:lstStyle/>
          <a:p>
            <a:endParaRPr lang="sk-SK" b="1" dirty="0" smtClean="0"/>
          </a:p>
          <a:p>
            <a:endParaRPr lang="sk-SK" b="1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sk-SK" b="1" dirty="0" smtClean="0"/>
          </a:p>
          <a:p>
            <a:endParaRPr lang="sk-SK" dirty="0"/>
          </a:p>
        </p:txBody>
      </p:sp>
      <p:sp>
        <p:nvSpPr>
          <p:cNvPr id="5" name="BlokTextu 4"/>
          <p:cNvSpPr txBox="1"/>
          <p:nvPr/>
        </p:nvSpPr>
        <p:spPr>
          <a:xfrm>
            <a:off x="609601" y="1676400"/>
            <a:ext cx="73152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dirty="0" smtClean="0"/>
              <a:t>7. MNO ako zamestnávatelia</a:t>
            </a:r>
          </a:p>
          <a:p>
            <a:endParaRPr lang="sk-SK" dirty="0" smtClean="0"/>
          </a:p>
          <a:p>
            <a:r>
              <a:rPr lang="sk-SK" dirty="0" smtClean="0"/>
              <a:t>Zamestnanci na:</a:t>
            </a:r>
          </a:p>
          <a:p>
            <a:endParaRPr lang="sk-SK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dirty="0" smtClean="0"/>
              <a:t>Trvalý pracovný pomer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dirty="0" smtClean="0"/>
              <a:t>Čiastočný pracovný pomer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dirty="0" smtClean="0"/>
              <a:t>Mimopracovný pomer (dohody o vykonaní práce, o pracovnej činnosti...)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036650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rezentacia vzor_1 podkla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7121"/>
            <a:ext cx="9144000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1676400"/>
            <a:ext cx="7010400" cy="609600"/>
          </a:xfrm>
        </p:spPr>
        <p:txBody>
          <a:bodyPr>
            <a:normAutofit/>
          </a:bodyPr>
          <a:lstStyle/>
          <a:p>
            <a:endParaRPr lang="sk-SK" b="1" dirty="0" smtClean="0"/>
          </a:p>
          <a:p>
            <a:endParaRPr lang="sk-SK" b="1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sk-SK" b="1" dirty="0" smtClean="0"/>
          </a:p>
          <a:p>
            <a:endParaRPr lang="sk-SK" dirty="0"/>
          </a:p>
        </p:txBody>
      </p:sp>
      <p:sp>
        <p:nvSpPr>
          <p:cNvPr id="5" name="BlokTextu 4"/>
          <p:cNvSpPr txBox="1"/>
          <p:nvPr/>
        </p:nvSpPr>
        <p:spPr>
          <a:xfrm>
            <a:off x="609601" y="1676400"/>
            <a:ext cx="73152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dirty="0" smtClean="0"/>
              <a:t>7. MNO ako zamestnávatelia</a:t>
            </a:r>
          </a:p>
          <a:p>
            <a:endParaRPr lang="sk-SK" dirty="0"/>
          </a:p>
          <a:p>
            <a:r>
              <a:rPr lang="sk-SK" dirty="0" smtClean="0"/>
              <a:t>Iné typy </a:t>
            </a:r>
            <a:r>
              <a:rPr lang="sk-SK" dirty="0" err="1" smtClean="0"/>
              <a:t>zazmluvnenia</a:t>
            </a:r>
            <a:r>
              <a:rPr lang="sk-SK" dirty="0" smtClean="0"/>
              <a:t> personálu:</a:t>
            </a:r>
          </a:p>
          <a:p>
            <a:endParaRPr lang="sk-SK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dirty="0" smtClean="0"/>
              <a:t>Príkazná zmluva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dirty="0" smtClean="0"/>
              <a:t>Mandátna zmluva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dirty="0" smtClean="0"/>
              <a:t>Autorská zmluva, zmluva o dielo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dirty="0" smtClean="0"/>
              <a:t>Štipendijná zmluva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dirty="0" smtClean="0"/>
              <a:t>Dobrovoľnícka zmluva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155583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rezentacia vzor_1 podkla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7121"/>
            <a:ext cx="9144000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1676400"/>
            <a:ext cx="7010400" cy="609600"/>
          </a:xfrm>
        </p:spPr>
        <p:txBody>
          <a:bodyPr>
            <a:normAutofit/>
          </a:bodyPr>
          <a:lstStyle/>
          <a:p>
            <a:endParaRPr lang="sk-SK" b="1" dirty="0" smtClean="0"/>
          </a:p>
          <a:p>
            <a:endParaRPr lang="sk-SK" b="1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sk-SK" b="1" dirty="0" smtClean="0"/>
          </a:p>
          <a:p>
            <a:endParaRPr lang="sk-SK" dirty="0"/>
          </a:p>
        </p:txBody>
      </p:sp>
      <p:sp>
        <p:nvSpPr>
          <p:cNvPr id="5" name="BlokTextu 4"/>
          <p:cNvSpPr txBox="1"/>
          <p:nvPr/>
        </p:nvSpPr>
        <p:spPr>
          <a:xfrm>
            <a:off x="609600" y="1676400"/>
            <a:ext cx="4585038" cy="29546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400" dirty="0" smtClean="0"/>
              <a:t>8. Transparentné povinnosti MNO</a:t>
            </a:r>
          </a:p>
          <a:p>
            <a:endParaRPr lang="sk-SK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k-SK" sz="2400" dirty="0" smtClean="0"/>
              <a:t>Výročná správa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k-SK" sz="2400" dirty="0" smtClean="0"/>
              <a:t>Register účtovných závierok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k-SK" sz="2400" dirty="0" smtClean="0"/>
              <a:t>Použitie podielu zaplatenej dane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k-SK" sz="2400" dirty="0" smtClean="0"/>
              <a:t>Použitie verejných zbierok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sk-SK" sz="2400" dirty="0" smtClean="0"/>
          </a:p>
          <a:p>
            <a:pPr marL="342900" indent="-342900">
              <a:buAutoNum type="arabicPeriod"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410082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rezentacia vzor_1 podkla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7121"/>
            <a:ext cx="9144000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1676400"/>
            <a:ext cx="7010400" cy="609600"/>
          </a:xfrm>
        </p:spPr>
        <p:txBody>
          <a:bodyPr>
            <a:normAutofit/>
          </a:bodyPr>
          <a:lstStyle/>
          <a:p>
            <a:endParaRPr lang="sk-SK" b="1" dirty="0" smtClean="0"/>
          </a:p>
          <a:p>
            <a:endParaRPr lang="sk-SK" b="1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sk-SK" b="1" dirty="0" smtClean="0"/>
          </a:p>
          <a:p>
            <a:endParaRPr lang="sk-SK" dirty="0"/>
          </a:p>
        </p:txBody>
      </p:sp>
      <p:sp>
        <p:nvSpPr>
          <p:cNvPr id="5" name="BlokTextu 4"/>
          <p:cNvSpPr txBox="1"/>
          <p:nvPr/>
        </p:nvSpPr>
        <p:spPr>
          <a:xfrm>
            <a:off x="609600" y="1676400"/>
            <a:ext cx="85344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dirty="0" smtClean="0"/>
              <a:t>8. Transparentné povinnosti MNO</a:t>
            </a:r>
          </a:p>
          <a:p>
            <a:endParaRPr lang="sk-SK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k-SK" sz="2400" dirty="0" smtClean="0"/>
              <a:t>Výročná správa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sk-SK" sz="2400" dirty="0" smtClean="0"/>
              <a:t>Obsahuje štandardne obsahovú a finančnú časť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sk-SK" sz="2400" dirty="0" smtClean="0"/>
              <a:t>Obsah – popis realizovaných aktivít za predchádzajúci rok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sk-SK" sz="2400" dirty="0" smtClean="0"/>
              <a:t>Finančná časť – účtovná závierka a prípadne audit</a:t>
            </a:r>
          </a:p>
          <a:p>
            <a:pPr marL="342900" indent="-342900">
              <a:buAutoNum type="arabicPeriod"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95096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rezentacia vzor_1 podkla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7121"/>
            <a:ext cx="9144000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1676400"/>
            <a:ext cx="7010400" cy="609600"/>
          </a:xfrm>
        </p:spPr>
        <p:txBody>
          <a:bodyPr>
            <a:normAutofit/>
          </a:bodyPr>
          <a:lstStyle/>
          <a:p>
            <a:endParaRPr lang="sk-SK" b="1" dirty="0" smtClean="0"/>
          </a:p>
          <a:p>
            <a:endParaRPr lang="sk-SK" b="1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sk-SK" b="1" dirty="0" smtClean="0"/>
          </a:p>
          <a:p>
            <a:endParaRPr lang="sk-SK" dirty="0"/>
          </a:p>
        </p:txBody>
      </p:sp>
      <p:sp>
        <p:nvSpPr>
          <p:cNvPr id="5" name="BlokTextu 4"/>
          <p:cNvSpPr txBox="1"/>
          <p:nvPr/>
        </p:nvSpPr>
        <p:spPr>
          <a:xfrm>
            <a:off x="609600" y="1676400"/>
            <a:ext cx="853440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dirty="0" smtClean="0"/>
              <a:t>8. Transparentné povinnosti MNO</a:t>
            </a:r>
          </a:p>
          <a:p>
            <a:endParaRPr lang="sk-SK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k-SK" sz="2400" dirty="0" smtClean="0"/>
              <a:t>Povinnú výročnú správu majú: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sk-SK" sz="2400" dirty="0" smtClean="0"/>
              <a:t>Nadácie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sk-SK" sz="2400" dirty="0" smtClean="0"/>
              <a:t>Neinvestičné fondy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sk-SK" sz="2400" dirty="0" smtClean="0"/>
              <a:t>Neziskové organizácie poskytujúce všeobecne prospešné služby</a:t>
            </a:r>
          </a:p>
          <a:p>
            <a:pPr lvl="1"/>
            <a:endParaRPr lang="sk-SK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k-SK" sz="2400" dirty="0" smtClean="0"/>
              <a:t>Občianske združenia nemajú povinnú výročnú správu</a:t>
            </a:r>
          </a:p>
          <a:p>
            <a:pPr marL="342900" indent="-342900">
              <a:buAutoNum type="arabicPeriod"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136668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rezentacia vzor_1 podkla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7121"/>
            <a:ext cx="9144000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1676400"/>
            <a:ext cx="7010400" cy="609600"/>
          </a:xfrm>
        </p:spPr>
        <p:txBody>
          <a:bodyPr>
            <a:normAutofit/>
          </a:bodyPr>
          <a:lstStyle/>
          <a:p>
            <a:endParaRPr lang="sk-SK" b="1" dirty="0" smtClean="0"/>
          </a:p>
          <a:p>
            <a:endParaRPr lang="sk-SK" b="1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sk-SK" b="1" dirty="0" smtClean="0"/>
          </a:p>
          <a:p>
            <a:endParaRPr lang="sk-SK" dirty="0"/>
          </a:p>
        </p:txBody>
      </p:sp>
      <p:sp>
        <p:nvSpPr>
          <p:cNvPr id="5" name="BlokTextu 4"/>
          <p:cNvSpPr txBox="1"/>
          <p:nvPr/>
        </p:nvSpPr>
        <p:spPr>
          <a:xfrm>
            <a:off x="609600" y="1676400"/>
            <a:ext cx="8153400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dirty="0" smtClean="0"/>
              <a:t>8. Transparentné povinnosti MNO</a:t>
            </a:r>
          </a:p>
          <a:p>
            <a:endParaRPr lang="sk-SK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k-SK" sz="2400" dirty="0" smtClean="0"/>
              <a:t>MNO, ktoré povinne tvoria výročnú správu, majú povinnosť nahrať túto výročnú správu </a:t>
            </a:r>
            <a:br>
              <a:rPr lang="sk-SK" sz="2400" dirty="0" smtClean="0"/>
            </a:br>
            <a:endParaRPr lang="sk-SK" sz="2400" dirty="0" smtClean="0"/>
          </a:p>
          <a:p>
            <a:pPr algn="ctr"/>
            <a:r>
              <a:rPr lang="sk-SK" sz="2400" u="sng" dirty="0" smtClean="0"/>
              <a:t>do verejnej časti Registra účtovných závierok</a:t>
            </a:r>
          </a:p>
          <a:p>
            <a:pPr algn="ctr"/>
            <a:endParaRPr lang="sk-SK" sz="2400" u="sng" dirty="0"/>
          </a:p>
          <a:p>
            <a:r>
              <a:rPr lang="sk-SK" sz="2400" dirty="0" smtClean="0"/>
              <a:t>...možnosť jej prezerania on-line</a:t>
            </a:r>
          </a:p>
          <a:p>
            <a:pPr marL="342900" indent="-342900">
              <a:buAutoNum type="arabicPeriod"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422062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rezentacia vzor_1 podkla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7121"/>
            <a:ext cx="9144000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1676400"/>
            <a:ext cx="7010400" cy="609600"/>
          </a:xfrm>
        </p:spPr>
        <p:txBody>
          <a:bodyPr>
            <a:normAutofit/>
          </a:bodyPr>
          <a:lstStyle/>
          <a:p>
            <a:endParaRPr lang="sk-SK" b="1" dirty="0" smtClean="0"/>
          </a:p>
          <a:p>
            <a:endParaRPr lang="sk-SK" b="1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sk-SK" b="1" dirty="0" smtClean="0"/>
          </a:p>
          <a:p>
            <a:endParaRPr lang="sk-SK" dirty="0"/>
          </a:p>
        </p:txBody>
      </p:sp>
      <p:sp>
        <p:nvSpPr>
          <p:cNvPr id="5" name="BlokTextu 4"/>
          <p:cNvSpPr txBox="1"/>
          <p:nvPr/>
        </p:nvSpPr>
        <p:spPr>
          <a:xfrm>
            <a:off x="609600" y="1676400"/>
            <a:ext cx="8153400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dirty="0" smtClean="0"/>
              <a:t>8. Transparentné povinnosti MNO</a:t>
            </a:r>
          </a:p>
          <a:p>
            <a:endParaRPr lang="sk-SK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k-SK" sz="2400" dirty="0" smtClean="0"/>
              <a:t>MNO, ktoré povinne tvoria výročnú správu, majú povinnosť nahrať túto výročnú správu </a:t>
            </a:r>
            <a:br>
              <a:rPr lang="sk-SK" sz="2400" dirty="0" smtClean="0"/>
            </a:br>
            <a:endParaRPr lang="sk-SK" sz="2400" dirty="0" smtClean="0"/>
          </a:p>
          <a:p>
            <a:pPr algn="ctr"/>
            <a:r>
              <a:rPr lang="sk-SK" sz="2400" u="sng" dirty="0" smtClean="0"/>
              <a:t>do verejnej časti Registra účtovných závierok</a:t>
            </a:r>
          </a:p>
          <a:p>
            <a:pPr algn="ctr"/>
            <a:endParaRPr lang="sk-SK" sz="2400" u="sng" dirty="0"/>
          </a:p>
          <a:p>
            <a:r>
              <a:rPr lang="sk-SK" sz="2400" dirty="0" smtClean="0"/>
              <a:t>...možnosť jej prezerania on-line</a:t>
            </a:r>
          </a:p>
          <a:p>
            <a:pPr marL="342900" indent="-342900">
              <a:buAutoNum type="arabicPeriod"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813533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rezentacia vzor_1 podkla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7121"/>
            <a:ext cx="9144000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1676400"/>
            <a:ext cx="7010400" cy="609600"/>
          </a:xfrm>
        </p:spPr>
        <p:txBody>
          <a:bodyPr>
            <a:normAutofit/>
          </a:bodyPr>
          <a:lstStyle/>
          <a:p>
            <a:endParaRPr lang="sk-SK" b="1" dirty="0" smtClean="0"/>
          </a:p>
          <a:p>
            <a:endParaRPr lang="sk-SK" b="1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sk-SK" b="1" dirty="0" smtClean="0"/>
          </a:p>
          <a:p>
            <a:endParaRPr lang="sk-SK" dirty="0"/>
          </a:p>
        </p:txBody>
      </p:sp>
      <p:sp>
        <p:nvSpPr>
          <p:cNvPr id="5" name="BlokTextu 4"/>
          <p:cNvSpPr txBox="1"/>
          <p:nvPr/>
        </p:nvSpPr>
        <p:spPr>
          <a:xfrm>
            <a:off x="609600" y="1676400"/>
            <a:ext cx="8153400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dirty="0" smtClean="0"/>
              <a:t>8. Transparentné povinnosti MNO</a:t>
            </a:r>
          </a:p>
          <a:p>
            <a:endParaRPr lang="sk-SK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k-SK" sz="2400" dirty="0" smtClean="0"/>
              <a:t>Použitie podielu zaplatenej dane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sk-SK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k-SK" sz="2400" dirty="0" smtClean="0"/>
              <a:t>MNO, ktorá v 1 roku získa z „2%“ viac ako </a:t>
            </a:r>
            <a:r>
              <a:rPr lang="sk-SK" sz="2400" dirty="0"/>
              <a:t>3 320 eur, je </a:t>
            </a:r>
            <a:r>
              <a:rPr lang="sk-SK" sz="2400" dirty="0" smtClean="0"/>
              <a:t>povinná zverejniť </a:t>
            </a:r>
            <a:r>
              <a:rPr lang="sk-SK" sz="2400" dirty="0"/>
              <a:t>presnú špecifikáciu použitia prijatého podielu v Obchodnom </a:t>
            </a:r>
            <a:r>
              <a:rPr lang="sk-SK" sz="2400" dirty="0" smtClean="0"/>
              <a:t>vestníku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sk-SK" sz="2400" dirty="0" smtClean="0"/>
              <a:t> špecifikácia obsahuje </a:t>
            </a:r>
            <a:r>
              <a:rPr lang="sk-SK" sz="2400" dirty="0"/>
              <a:t>najmä výšku a účel použitia podielu zaplatenej dane, spôsob použitia podielu zaplatenej dane a výrok audítora, </a:t>
            </a:r>
            <a:r>
              <a:rPr lang="sk-SK" sz="2400" dirty="0" smtClean="0"/>
              <a:t>ak MNO </a:t>
            </a:r>
            <a:r>
              <a:rPr lang="sk-SK" sz="2400" dirty="0"/>
              <a:t>musí mať účtovnú závierku overenú audítorom.</a:t>
            </a:r>
            <a:endParaRPr lang="sk-SK" sz="2400" dirty="0" smtClean="0"/>
          </a:p>
          <a:p>
            <a:pPr marL="342900" indent="-342900">
              <a:buAutoNum type="arabicPeriod"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963446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rezentacia vzor_1 podkla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7121"/>
            <a:ext cx="9144000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1676400"/>
            <a:ext cx="7010400" cy="609600"/>
          </a:xfrm>
        </p:spPr>
        <p:txBody>
          <a:bodyPr>
            <a:normAutofit/>
          </a:bodyPr>
          <a:lstStyle/>
          <a:p>
            <a:endParaRPr lang="sk-SK" b="1" dirty="0" smtClean="0"/>
          </a:p>
          <a:p>
            <a:endParaRPr lang="sk-SK" b="1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sk-SK" b="1" dirty="0" smtClean="0"/>
          </a:p>
          <a:p>
            <a:endParaRPr lang="sk-SK" dirty="0"/>
          </a:p>
        </p:txBody>
      </p:sp>
      <p:sp>
        <p:nvSpPr>
          <p:cNvPr id="5" name="BlokTextu 4"/>
          <p:cNvSpPr txBox="1"/>
          <p:nvPr/>
        </p:nvSpPr>
        <p:spPr>
          <a:xfrm>
            <a:off x="609600" y="1676400"/>
            <a:ext cx="8153400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dirty="0" smtClean="0"/>
              <a:t>8. Transparentné povinnosti MNO</a:t>
            </a:r>
          </a:p>
          <a:p>
            <a:endParaRPr lang="sk-SK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k-SK" sz="2400" dirty="0" smtClean="0"/>
              <a:t>Použitie výnosu verejnej zbierky: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sk-SK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k-SK" sz="2400" dirty="0" smtClean="0"/>
              <a:t>MNO zverejní </a:t>
            </a:r>
            <a:r>
              <a:rPr lang="sk-SK" sz="2400" dirty="0"/>
              <a:t>na svojom webovom sídle predbežnú správu zbierky </a:t>
            </a:r>
            <a:r>
              <a:rPr lang="sk-SK" sz="2400" dirty="0" smtClean="0"/>
              <a:t>a </a:t>
            </a:r>
            <a:r>
              <a:rPr lang="sk-SK" sz="2400" dirty="0"/>
              <a:t>záverečnú správu </a:t>
            </a:r>
            <a:r>
              <a:rPr lang="sk-SK" sz="2400" dirty="0" smtClean="0"/>
              <a:t>zbierky, </a:t>
            </a:r>
            <a:r>
              <a:rPr lang="sk-SK" sz="2400" dirty="0"/>
              <a:t>a to počas aspoň 12 mesiacov.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776058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rezentacia vzor_1 podkla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7121"/>
            <a:ext cx="9144000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1676400"/>
            <a:ext cx="7010400" cy="609600"/>
          </a:xfrm>
        </p:spPr>
        <p:txBody>
          <a:bodyPr>
            <a:normAutofit/>
          </a:bodyPr>
          <a:lstStyle/>
          <a:p>
            <a:endParaRPr lang="sk-SK" b="1" dirty="0" smtClean="0"/>
          </a:p>
          <a:p>
            <a:endParaRPr lang="sk-SK" b="1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sk-SK" b="1" dirty="0" smtClean="0"/>
          </a:p>
          <a:p>
            <a:endParaRPr lang="sk-SK" dirty="0"/>
          </a:p>
        </p:txBody>
      </p:sp>
      <p:sp>
        <p:nvSpPr>
          <p:cNvPr id="5" name="BlokTextu 4"/>
          <p:cNvSpPr txBox="1"/>
          <p:nvPr/>
        </p:nvSpPr>
        <p:spPr>
          <a:xfrm>
            <a:off x="30480" y="1543294"/>
            <a:ext cx="9113520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sk-SK" sz="2400" dirty="0" smtClean="0"/>
              <a:t>MNO ako organizácie nezriadené za účelom dosahovania zisku</a:t>
            </a:r>
          </a:p>
          <a:p>
            <a:pPr marL="342900" indent="-342900">
              <a:buAutoNum type="arabicPeriod"/>
            </a:pPr>
            <a:endParaRPr lang="sk-SK" dirty="0" smtClean="0"/>
          </a:p>
          <a:p>
            <a:endParaRPr lang="sk-SK" dirty="0" smtClean="0"/>
          </a:p>
          <a:p>
            <a:r>
              <a:rPr lang="sk-SK" dirty="0" smtClean="0"/>
              <a:t>Aj keď nie sú založené za účelom zisku, tak za istých okolností zisk môžu dosiahnuť. </a:t>
            </a:r>
          </a:p>
          <a:p>
            <a:endParaRPr lang="sk-SK" dirty="0"/>
          </a:p>
          <a:p>
            <a:r>
              <a:rPr lang="sk-SK" dirty="0" smtClean="0"/>
              <a:t>Tento zisk si však nemôžu rozdeliť medzi zakladateľov/členov/členov orgánov, ale musí byť použitý na financovanie svojej hlavnej činnosti, za účelom ktorej vznikli.</a:t>
            </a:r>
          </a:p>
          <a:p>
            <a:pPr marL="342900" indent="-342900">
              <a:buAutoNum type="alphaLcParenR"/>
            </a:pPr>
            <a:endParaRPr lang="sk-SK" dirty="0" smtClean="0"/>
          </a:p>
          <a:p>
            <a:endParaRPr lang="sk-SK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892518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rezentacia vzor_1 podkla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7121"/>
            <a:ext cx="9144000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1676400"/>
            <a:ext cx="7010400" cy="609600"/>
          </a:xfrm>
        </p:spPr>
        <p:txBody>
          <a:bodyPr>
            <a:normAutofit/>
          </a:bodyPr>
          <a:lstStyle/>
          <a:p>
            <a:endParaRPr lang="sk-SK" b="1" dirty="0" smtClean="0"/>
          </a:p>
          <a:p>
            <a:endParaRPr lang="sk-SK" b="1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sk-SK" b="1" dirty="0" smtClean="0"/>
          </a:p>
          <a:p>
            <a:endParaRPr lang="sk-SK" dirty="0"/>
          </a:p>
        </p:txBody>
      </p:sp>
      <p:sp>
        <p:nvSpPr>
          <p:cNvPr id="5" name="BlokTextu 4"/>
          <p:cNvSpPr txBox="1"/>
          <p:nvPr/>
        </p:nvSpPr>
        <p:spPr>
          <a:xfrm>
            <a:off x="609600" y="1676400"/>
            <a:ext cx="7864782" cy="443198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400" dirty="0" smtClean="0"/>
              <a:t>2. Prehľad základných príjmov MNO:</a:t>
            </a:r>
          </a:p>
          <a:p>
            <a:endParaRPr lang="sk-SK" sz="2400" dirty="0"/>
          </a:p>
          <a:p>
            <a:pPr marL="457200" indent="-457200">
              <a:buAutoNum type="alphaLcParenR"/>
            </a:pPr>
            <a:r>
              <a:rPr lang="sk-SK" sz="2400" dirty="0" smtClean="0"/>
              <a:t>Verejné zdroje</a:t>
            </a:r>
          </a:p>
          <a:p>
            <a:pPr marL="914400" lvl="1" indent="-457200">
              <a:buAutoNum type="alphaLcParenR"/>
            </a:pPr>
            <a:r>
              <a:rPr lang="sk-SK" sz="2400" dirty="0" smtClean="0"/>
              <a:t>Eurofondy, Fondy EHP, Švajčiarske fondy, Nórske fondy</a:t>
            </a:r>
          </a:p>
          <a:p>
            <a:pPr marL="914400" lvl="1" indent="-457200">
              <a:buAutoNum type="alphaLcParenR"/>
            </a:pPr>
            <a:r>
              <a:rPr lang="sk-SK" sz="2400" dirty="0" smtClean="0"/>
              <a:t>Štátne dotácie</a:t>
            </a:r>
          </a:p>
          <a:p>
            <a:pPr marL="914400" lvl="1" indent="-457200">
              <a:buAutoNum type="alphaLcParenR"/>
            </a:pPr>
            <a:r>
              <a:rPr lang="sk-SK" sz="2400" dirty="0" smtClean="0"/>
              <a:t>Dotácie miest a obcí</a:t>
            </a:r>
          </a:p>
          <a:p>
            <a:pPr marL="914400" lvl="1" indent="-457200">
              <a:buAutoNum type="alphaLcParenR"/>
            </a:pPr>
            <a:r>
              <a:rPr lang="sk-SK" sz="2400" dirty="0" smtClean="0"/>
              <a:t>Asignácia podielu zaplatenej dane (2%)</a:t>
            </a:r>
          </a:p>
          <a:p>
            <a:pPr marL="914400" lvl="1" indent="-457200">
              <a:buAutoNum type="alphaLcParenR"/>
            </a:pPr>
            <a:r>
              <a:rPr lang="sk-SK" sz="2400" dirty="0" smtClean="0"/>
              <a:t>Poskytovanie služieb (objednávky štátu, samosprávy)</a:t>
            </a:r>
          </a:p>
          <a:p>
            <a:pPr lvl="1"/>
            <a:endParaRPr lang="sk-SK" sz="2400" dirty="0" smtClean="0">
              <a:solidFill>
                <a:srgbClr val="FF0000"/>
              </a:solidFill>
            </a:endParaRPr>
          </a:p>
          <a:p>
            <a:pPr lvl="1"/>
            <a:endParaRPr lang="sk-SK" sz="2400" dirty="0" smtClean="0"/>
          </a:p>
          <a:p>
            <a:pPr marL="914400" lvl="1" indent="-457200">
              <a:buAutoNum type="alphaLcParenR"/>
            </a:pPr>
            <a:endParaRPr lang="sk-SK" sz="2400" dirty="0" smtClean="0"/>
          </a:p>
          <a:p>
            <a:pPr marL="342900" indent="-342900">
              <a:buAutoNum type="arabicPeriod"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807122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826</TotalTime>
  <Words>3665</Words>
  <Application>Microsoft Office PowerPoint</Application>
  <PresentationFormat>Prezentácia na obrazovke (4:3)</PresentationFormat>
  <Paragraphs>703</Paragraphs>
  <Slides>78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78</vt:i4>
      </vt:variant>
    </vt:vector>
  </HeadingPairs>
  <TitlesOfParts>
    <vt:vector size="79" baseType="lpstr">
      <vt:lpstr>Office Theme</vt:lpstr>
      <vt:lpstr>Zvyšovanie transparentnosti  neziskového sektora a kvality služieb poskytovaných  neziskovými organizáciami  cez mechanizmus akreditácie MNO </vt:lpstr>
      <vt:lpstr>Prezentácia programu PowerPoint</vt:lpstr>
      <vt:lpstr>Ekonomické minimum o MNO pre zamestnancov VS 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Skarlet Ondrejcakova</dc:creator>
  <cp:lastModifiedBy>Peter Hennel</cp:lastModifiedBy>
  <cp:revision>67</cp:revision>
  <cp:lastPrinted>2015-09-07T13:24:38Z</cp:lastPrinted>
  <dcterms:created xsi:type="dcterms:W3CDTF">2006-08-16T00:00:00Z</dcterms:created>
  <dcterms:modified xsi:type="dcterms:W3CDTF">2015-10-13T18:13:14Z</dcterms:modified>
</cp:coreProperties>
</file>