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330" r:id="rId5"/>
    <p:sldId id="310" r:id="rId6"/>
    <p:sldId id="331" r:id="rId7"/>
    <p:sldId id="332" r:id="rId8"/>
    <p:sldId id="333" r:id="rId9"/>
    <p:sldId id="334" r:id="rId10"/>
    <p:sldId id="319" r:id="rId11"/>
    <p:sldId id="336" r:id="rId12"/>
    <p:sldId id="337" r:id="rId13"/>
    <p:sldId id="338" r:id="rId14"/>
    <p:sldId id="339" r:id="rId15"/>
    <p:sldId id="340" r:id="rId16"/>
    <p:sldId id="341" r:id="rId17"/>
    <p:sldId id="342" r:id="rId18"/>
    <p:sldId id="343" r:id="rId19"/>
    <p:sldId id="344" r:id="rId20"/>
    <p:sldId id="345" r:id="rId21"/>
    <p:sldId id="346" r:id="rId22"/>
    <p:sldId id="347" r:id="rId23"/>
    <p:sldId id="335" r:id="rId24"/>
    <p:sldId id="320" r:id="rId25"/>
    <p:sldId id="348" r:id="rId26"/>
    <p:sldId id="323" r:id="rId27"/>
    <p:sldId id="322" r:id="rId28"/>
    <p:sldId id="324" r:id="rId29"/>
    <p:sldId id="325" r:id="rId30"/>
    <p:sldId id="326" r:id="rId31"/>
    <p:sldId id="349" r:id="rId32"/>
    <p:sldId id="350" r:id="rId33"/>
    <p:sldId id="328" r:id="rId34"/>
    <p:sldId id="329" r:id="rId35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35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2895600"/>
          </a:xfrm>
        </p:spPr>
        <p:txBody>
          <a:bodyPr>
            <a:normAutofit fontScale="90000"/>
          </a:bodyPr>
          <a:lstStyle/>
          <a:p>
            <a:r>
              <a:rPr lang="sk-SK" sz="3600" b="1" dirty="0"/>
              <a:t>Zvyšovanie transparentnosti </a:t>
            </a:r>
            <a:r>
              <a:rPr lang="sk-SK" sz="3600" b="1" dirty="0" smtClean="0"/>
              <a:t/>
            </a:r>
            <a:br>
              <a:rPr lang="sk-SK" sz="3600" b="1" dirty="0" smtClean="0"/>
            </a:br>
            <a:r>
              <a:rPr lang="sk-SK" sz="3600" b="1" dirty="0" smtClean="0"/>
              <a:t>neziskového </a:t>
            </a:r>
            <a:r>
              <a:rPr lang="sk-SK" sz="3600" b="1" dirty="0"/>
              <a:t>sektora</a:t>
            </a:r>
            <a:r>
              <a:rPr lang="sk-SK" sz="3600" dirty="0"/>
              <a:t/>
            </a:r>
            <a:br>
              <a:rPr lang="sk-SK" sz="3600" dirty="0"/>
            </a:br>
            <a:r>
              <a:rPr lang="sk-SK" sz="3600" b="1" dirty="0"/>
              <a:t>a kvality služieb poskytovaných </a:t>
            </a:r>
            <a:br>
              <a:rPr lang="sk-SK" sz="3600" b="1" dirty="0"/>
            </a:br>
            <a:r>
              <a:rPr lang="sk-SK" sz="3600" b="1" dirty="0"/>
              <a:t>neziskovými organizáciami </a:t>
            </a:r>
            <a:br>
              <a:rPr lang="sk-SK" sz="3600" b="1" dirty="0"/>
            </a:br>
            <a:r>
              <a:rPr lang="sk-SK" sz="3600" b="1" dirty="0"/>
              <a:t>cez mechanizmus akreditácie MNO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600200"/>
            <a:ext cx="6400800" cy="762000"/>
          </a:xfrm>
        </p:spPr>
        <p:txBody>
          <a:bodyPr/>
          <a:lstStyle/>
          <a:p>
            <a:r>
              <a:rPr lang="sk-SK" dirty="0" smtClean="0"/>
              <a:t>Národný projekt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121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010400" cy="609600"/>
          </a:xfrm>
        </p:spPr>
        <p:txBody>
          <a:bodyPr>
            <a:normAutofit/>
          </a:bodyPr>
          <a:lstStyle/>
          <a:p>
            <a:endParaRPr lang="sk-SK" b="1" dirty="0" smtClean="0"/>
          </a:p>
          <a:p>
            <a:endParaRPr lang="sk-SK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b="1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609600" y="1676400"/>
            <a:ext cx="8153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sk-SK" sz="2400" b="1" u="sng" dirty="0" smtClean="0"/>
              <a:t>Čisté </a:t>
            </a:r>
            <a:r>
              <a:rPr lang="sk-SK" sz="2400" b="1" u="sng" dirty="0"/>
              <a:t>pohotové peňažné prostriedky (ČPPP</a:t>
            </a:r>
            <a:r>
              <a:rPr lang="sk-SK" sz="2400" b="1" u="sng" dirty="0" smtClean="0"/>
              <a:t>)</a:t>
            </a:r>
          </a:p>
          <a:p>
            <a:endParaRPr lang="sk-SK" sz="2400" b="1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udáva </a:t>
            </a:r>
            <a:r>
              <a:rPr lang="sk-SK" sz="2400" dirty="0"/>
              <a:t>výšku okamžitej hotovosti po splatení krátkodobých záväzkov, t.j. koľko </a:t>
            </a:r>
            <a:r>
              <a:rPr lang="sk-SK" sz="2400" dirty="0" smtClean="0"/>
              <a:t>finančných prostriedkov MNO </a:t>
            </a:r>
            <a:r>
              <a:rPr lang="sk-SK" sz="2400" dirty="0"/>
              <a:t>zostáva (resp. chýba) po uhradení krátkodobých </a:t>
            </a:r>
            <a:r>
              <a:rPr lang="sk-SK" sz="2400" dirty="0" smtClean="0"/>
              <a:t>záväzkov</a:t>
            </a:r>
            <a:r>
              <a:rPr lang="sk-SK" sz="2400" dirty="0"/>
              <a:t>:</a:t>
            </a:r>
            <a:endParaRPr lang="sk-SK" sz="2400" dirty="0" smtClean="0"/>
          </a:p>
          <a:p>
            <a:endParaRPr lang="sk-SK" sz="2400" dirty="0"/>
          </a:p>
          <a:p>
            <a:pPr algn="ctr"/>
            <a:r>
              <a:rPr lang="sk-SK" sz="2400" dirty="0" smtClean="0"/>
              <a:t>ČPPP </a:t>
            </a:r>
            <a:r>
              <a:rPr lang="sk-SK" sz="2400" dirty="0"/>
              <a:t>= (r. 051 – r. 054) – r. </a:t>
            </a:r>
            <a:r>
              <a:rPr lang="sk-SK" sz="2400" dirty="0" smtClean="0"/>
              <a:t>087</a:t>
            </a:r>
          </a:p>
          <a:p>
            <a:endParaRPr lang="sk-SK" sz="2400" dirty="0" smtClean="0"/>
          </a:p>
          <a:p>
            <a:r>
              <a:rPr lang="sk-SK" sz="2400" dirty="0" smtClean="0"/>
              <a:t>r</a:t>
            </a:r>
            <a:r>
              <a:rPr lang="sk-SK" sz="2400" dirty="0"/>
              <a:t>. 051 – finančné účty</a:t>
            </a:r>
          </a:p>
          <a:p>
            <a:r>
              <a:rPr lang="sk-SK" sz="2400" dirty="0" smtClean="0"/>
              <a:t>r</a:t>
            </a:r>
            <a:r>
              <a:rPr lang="sk-SK" sz="2400" dirty="0"/>
              <a:t>. 054 – bankové účty s dobou viazanosti dlhšou ako jeden rok</a:t>
            </a:r>
          </a:p>
          <a:p>
            <a:r>
              <a:rPr lang="sk-SK" sz="2400" dirty="0" smtClean="0"/>
              <a:t>r</a:t>
            </a:r>
            <a:r>
              <a:rPr lang="sk-SK" sz="2400" dirty="0"/>
              <a:t>. 087 – krátkodobé záväzky </a:t>
            </a:r>
          </a:p>
        </p:txBody>
      </p:sp>
    </p:spTree>
    <p:extLst>
      <p:ext uri="{BB962C8B-B14F-4D97-AF65-F5344CB8AC3E}">
        <p14:creationId xmlns:p14="http://schemas.microsoft.com/office/powerpoint/2010/main" val="123946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121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010400" cy="609600"/>
          </a:xfrm>
        </p:spPr>
        <p:txBody>
          <a:bodyPr>
            <a:normAutofit/>
          </a:bodyPr>
          <a:lstStyle/>
          <a:p>
            <a:endParaRPr lang="sk-SK" b="1" dirty="0" smtClean="0"/>
          </a:p>
          <a:p>
            <a:endParaRPr lang="sk-SK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b="1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609600" y="1676400"/>
            <a:ext cx="8153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u="sng" dirty="0" smtClean="0"/>
              <a:t>2. Čistý peňažný majetok</a:t>
            </a:r>
          </a:p>
          <a:p>
            <a:endParaRPr lang="sk-SK" sz="2400" b="1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udáva </a:t>
            </a:r>
            <a:r>
              <a:rPr lang="sk-SK" sz="2400" dirty="0"/>
              <a:t>výšku prebytku (resp. nedostatku) krátkodobého majetku (okrem zásob), ktorý </a:t>
            </a:r>
            <a:r>
              <a:rPr lang="sk-SK" sz="2400" dirty="0" smtClean="0"/>
              <a:t>zostane (</a:t>
            </a:r>
            <a:r>
              <a:rPr lang="sk-SK" sz="2400" dirty="0"/>
              <a:t>resp. chýba) </a:t>
            </a:r>
            <a:r>
              <a:rPr lang="sk-SK" sz="2400" dirty="0" smtClean="0"/>
              <a:t>MNO </a:t>
            </a:r>
            <a:r>
              <a:rPr lang="sk-SK" sz="2400" dirty="0"/>
              <a:t>po splatení krátkodobých záväzkov.</a:t>
            </a:r>
          </a:p>
          <a:p>
            <a:endParaRPr lang="sk-SK" sz="2400" dirty="0" smtClean="0"/>
          </a:p>
          <a:p>
            <a:r>
              <a:rPr lang="sk-SK" sz="2400" dirty="0" smtClean="0"/>
              <a:t>	ČPM </a:t>
            </a:r>
            <a:r>
              <a:rPr lang="sk-SK" sz="2400" dirty="0"/>
              <a:t>= (r. 051 – r. 054) + r. 042 – r. </a:t>
            </a:r>
            <a:r>
              <a:rPr lang="sk-SK" sz="2400" dirty="0" smtClean="0"/>
              <a:t>087</a:t>
            </a:r>
          </a:p>
          <a:p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r</a:t>
            </a:r>
            <a:r>
              <a:rPr lang="sk-SK" sz="2400" dirty="0"/>
              <a:t>. 051 – finančné účty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r</a:t>
            </a:r>
            <a:r>
              <a:rPr lang="sk-SK" sz="2400" dirty="0"/>
              <a:t>. 054 – bankové účty s dobou viazanosti dlhšou ako jeden rok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r</a:t>
            </a:r>
            <a:r>
              <a:rPr lang="sk-SK" sz="2400" dirty="0"/>
              <a:t>. 042 – krátkodobé pohľadávky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r</a:t>
            </a:r>
            <a:r>
              <a:rPr lang="sk-SK" sz="2400" dirty="0"/>
              <a:t>. 087 – krátkodobé záväzky</a:t>
            </a:r>
          </a:p>
        </p:txBody>
      </p:sp>
    </p:spTree>
    <p:extLst>
      <p:ext uri="{BB962C8B-B14F-4D97-AF65-F5344CB8AC3E}">
        <p14:creationId xmlns:p14="http://schemas.microsoft.com/office/powerpoint/2010/main" val="357842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121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010400" cy="609600"/>
          </a:xfrm>
        </p:spPr>
        <p:txBody>
          <a:bodyPr>
            <a:normAutofit/>
          </a:bodyPr>
          <a:lstStyle/>
          <a:p>
            <a:endParaRPr lang="sk-SK" b="1" dirty="0" smtClean="0"/>
          </a:p>
          <a:p>
            <a:endParaRPr lang="sk-SK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b="1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457200" y="1524000"/>
            <a:ext cx="8382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u="sng" dirty="0" smtClean="0"/>
              <a:t>3. </a:t>
            </a:r>
            <a:r>
              <a:rPr lang="sk-SK" sz="2400" b="1" u="sng" dirty="0"/>
              <a:t>Čistý pracovný prevádzkový kapitál (ČPPK)</a:t>
            </a:r>
          </a:p>
          <a:p>
            <a:endParaRPr lang="sk-SK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udáva </a:t>
            </a:r>
            <a:r>
              <a:rPr lang="sk-SK" sz="2400" dirty="0"/>
              <a:t>výšku prebytku (resp. nedostatku) </a:t>
            </a:r>
            <a:r>
              <a:rPr lang="sk-SK" sz="2400" dirty="0" smtClean="0"/>
              <a:t>celého krátkodobého </a:t>
            </a:r>
            <a:r>
              <a:rPr lang="sk-SK" sz="2400" dirty="0"/>
              <a:t>majetku (vrátane zásob), </a:t>
            </a:r>
            <a:r>
              <a:rPr lang="sk-SK" sz="2400" dirty="0" smtClean="0"/>
              <a:t>ktorý zostane </a:t>
            </a:r>
            <a:r>
              <a:rPr lang="sk-SK" sz="2400" dirty="0"/>
              <a:t>(resp. chýba) </a:t>
            </a:r>
            <a:r>
              <a:rPr lang="sk-SK" sz="2400" dirty="0" smtClean="0"/>
              <a:t>MNO po </a:t>
            </a:r>
            <a:r>
              <a:rPr lang="sk-SK" sz="2400" dirty="0"/>
              <a:t>splatení krátkodobých záväzkov.</a:t>
            </a:r>
          </a:p>
          <a:p>
            <a:endParaRPr lang="sk-SK" sz="2400" dirty="0"/>
          </a:p>
          <a:p>
            <a:r>
              <a:rPr lang="sk-SK" sz="2400" dirty="0" smtClean="0"/>
              <a:t>	ČPPK </a:t>
            </a:r>
            <a:r>
              <a:rPr lang="sk-SK" sz="2400" dirty="0"/>
              <a:t>= (r. 051 – r. 054) + r. 042 + r. 030 – r. 087</a:t>
            </a:r>
          </a:p>
          <a:p>
            <a:endParaRPr lang="sk-SK" sz="2400" dirty="0" smtClean="0"/>
          </a:p>
          <a:p>
            <a:r>
              <a:rPr lang="sk-SK" sz="2400" dirty="0" smtClean="0"/>
              <a:t>r</a:t>
            </a:r>
            <a:r>
              <a:rPr lang="sk-SK" sz="2400" dirty="0"/>
              <a:t>. 051 – finančné účty</a:t>
            </a:r>
          </a:p>
          <a:p>
            <a:r>
              <a:rPr lang="sk-SK" sz="2400" dirty="0" smtClean="0"/>
              <a:t>r</a:t>
            </a:r>
            <a:r>
              <a:rPr lang="sk-SK" sz="2400" dirty="0"/>
              <a:t>. 054 – bankové účty s dobou viazanosti dlhšou ako jeden rok</a:t>
            </a:r>
          </a:p>
          <a:p>
            <a:r>
              <a:rPr lang="sk-SK" sz="2400" dirty="0" smtClean="0"/>
              <a:t>r</a:t>
            </a:r>
            <a:r>
              <a:rPr lang="sk-SK" sz="2400" dirty="0"/>
              <a:t>. 042 – krátkodobé pohľadávky</a:t>
            </a:r>
          </a:p>
          <a:p>
            <a:r>
              <a:rPr lang="sk-SK" sz="2400" dirty="0" smtClean="0"/>
              <a:t>r</a:t>
            </a:r>
            <a:r>
              <a:rPr lang="sk-SK" sz="2400" dirty="0"/>
              <a:t>. 030 - zásoby</a:t>
            </a:r>
          </a:p>
          <a:p>
            <a:r>
              <a:rPr lang="sk-SK" sz="2400" dirty="0" smtClean="0"/>
              <a:t>r</a:t>
            </a:r>
            <a:r>
              <a:rPr lang="sk-SK" sz="2400" dirty="0"/>
              <a:t>. 087 – krátkodobé záväzky</a:t>
            </a:r>
          </a:p>
        </p:txBody>
      </p:sp>
    </p:spTree>
    <p:extLst>
      <p:ext uri="{BB962C8B-B14F-4D97-AF65-F5344CB8AC3E}">
        <p14:creationId xmlns:p14="http://schemas.microsoft.com/office/powerpoint/2010/main" val="259358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121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010400" cy="609600"/>
          </a:xfrm>
        </p:spPr>
        <p:txBody>
          <a:bodyPr>
            <a:normAutofit/>
          </a:bodyPr>
          <a:lstStyle/>
          <a:p>
            <a:endParaRPr lang="sk-SK" b="1" dirty="0" smtClean="0"/>
          </a:p>
          <a:p>
            <a:endParaRPr lang="sk-SK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b="1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457200" y="1524000"/>
            <a:ext cx="838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u="sng" dirty="0" smtClean="0"/>
              <a:t>4</a:t>
            </a:r>
            <a:r>
              <a:rPr lang="sk-SK" sz="2400" b="1" u="sng" dirty="0"/>
              <a:t>. Okamžitá </a:t>
            </a:r>
            <a:r>
              <a:rPr lang="sk-SK" sz="2400" b="1" u="sng" dirty="0" smtClean="0"/>
              <a:t>likvidita</a:t>
            </a:r>
          </a:p>
          <a:p>
            <a:endParaRPr lang="sk-SK" sz="2400" b="1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vyjadruje </a:t>
            </a:r>
            <a:r>
              <a:rPr lang="sk-SK" sz="2400" dirty="0"/>
              <a:t>okamžitú schopnosť splácať záväzky s okamžitou splatnosťou</a:t>
            </a:r>
          </a:p>
          <a:p>
            <a:endParaRPr lang="sk-SK" sz="2400" dirty="0" smtClean="0"/>
          </a:p>
          <a:p>
            <a:r>
              <a:rPr lang="sk-SK" sz="2400" dirty="0" smtClean="0"/>
              <a:t>okamžitá </a:t>
            </a:r>
            <a:r>
              <a:rPr lang="sk-SK" sz="2400" dirty="0"/>
              <a:t>likvidita </a:t>
            </a:r>
            <a:r>
              <a:rPr lang="sk-SK" sz="2400" dirty="0" smtClean="0"/>
              <a:t>=</a:t>
            </a:r>
            <a:r>
              <a:rPr lang="sk-SK" sz="2400" u="sng" dirty="0"/>
              <a:t> </a:t>
            </a:r>
            <a:r>
              <a:rPr lang="sk-SK" sz="2400" u="sng" dirty="0" smtClean="0"/>
              <a:t>r</a:t>
            </a:r>
            <a:r>
              <a:rPr lang="sk-SK" sz="2400" u="sng" dirty="0"/>
              <a:t>. 051 – r. </a:t>
            </a:r>
            <a:r>
              <a:rPr lang="sk-SK" sz="2400" u="sng" dirty="0" smtClean="0"/>
              <a:t>054				</a:t>
            </a:r>
            <a:r>
              <a:rPr lang="sk-SK" sz="2400" dirty="0" smtClean="0"/>
              <a:t>*100</a:t>
            </a:r>
            <a:endParaRPr lang="sk-SK" sz="2400" dirty="0"/>
          </a:p>
          <a:p>
            <a:r>
              <a:rPr lang="sk-SK" sz="2400" dirty="0"/>
              <a:t> </a:t>
            </a:r>
            <a:r>
              <a:rPr lang="sk-SK" sz="2400" dirty="0" smtClean="0"/>
              <a:t>			r</a:t>
            </a:r>
            <a:r>
              <a:rPr lang="sk-SK" sz="2400" dirty="0"/>
              <a:t>. 087 (iba záväzky s okamžitou splatnosťou)</a:t>
            </a:r>
          </a:p>
          <a:p>
            <a:endParaRPr lang="sk-SK" sz="2400" dirty="0" smtClean="0"/>
          </a:p>
          <a:p>
            <a:r>
              <a:rPr lang="sk-SK" sz="2400" dirty="0" smtClean="0"/>
              <a:t>r</a:t>
            </a:r>
            <a:r>
              <a:rPr lang="sk-SK" sz="2400" dirty="0"/>
              <a:t>. 051 – finančné účty</a:t>
            </a:r>
          </a:p>
          <a:p>
            <a:r>
              <a:rPr lang="sk-SK" sz="2400" dirty="0" smtClean="0"/>
              <a:t>r</a:t>
            </a:r>
            <a:r>
              <a:rPr lang="sk-SK" sz="2400" dirty="0"/>
              <a:t>. 054 – bankové účty s dobou viazanosti dlhšou ako jeden rok</a:t>
            </a:r>
          </a:p>
          <a:p>
            <a:r>
              <a:rPr lang="sk-SK" sz="2400" dirty="0" smtClean="0"/>
              <a:t>r</a:t>
            </a:r>
            <a:r>
              <a:rPr lang="sk-SK" sz="2400" dirty="0"/>
              <a:t>. 087 – krátkodobé záväzky</a:t>
            </a:r>
          </a:p>
          <a:p>
            <a:endParaRPr lang="sk-SK" sz="2400" dirty="0" smtClean="0"/>
          </a:p>
        </p:txBody>
      </p:sp>
    </p:spTree>
    <p:extLst>
      <p:ext uri="{BB962C8B-B14F-4D97-AF65-F5344CB8AC3E}">
        <p14:creationId xmlns:p14="http://schemas.microsoft.com/office/powerpoint/2010/main" val="29742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121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010400" cy="609600"/>
          </a:xfrm>
        </p:spPr>
        <p:txBody>
          <a:bodyPr>
            <a:normAutofit/>
          </a:bodyPr>
          <a:lstStyle/>
          <a:p>
            <a:endParaRPr lang="sk-SK" b="1" dirty="0" smtClean="0"/>
          </a:p>
          <a:p>
            <a:endParaRPr lang="sk-SK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b="1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457200" y="1524000"/>
            <a:ext cx="838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u="sng" dirty="0" smtClean="0"/>
              <a:t>4</a:t>
            </a:r>
            <a:r>
              <a:rPr lang="sk-SK" sz="2400" b="1" u="sng" dirty="0"/>
              <a:t>. Okamžitá </a:t>
            </a:r>
            <a:r>
              <a:rPr lang="sk-SK" sz="2400" b="1" u="sng" dirty="0" smtClean="0"/>
              <a:t>likvidita</a:t>
            </a:r>
          </a:p>
          <a:p>
            <a:endParaRPr lang="sk-SK" sz="2400" b="1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ideálna </a:t>
            </a:r>
            <a:r>
              <a:rPr lang="sk-SK" sz="2400" dirty="0"/>
              <a:t>hodnota = </a:t>
            </a:r>
            <a:r>
              <a:rPr lang="sk-SK" sz="2400" dirty="0" smtClean="0"/>
              <a:t>100%  </a:t>
            </a:r>
            <a:r>
              <a:rPr lang="sk-SK" sz="2400" dirty="0"/>
              <a:t>– k dispozícii </a:t>
            </a:r>
            <a:r>
              <a:rPr lang="sk-SK" sz="2400" dirty="0" smtClean="0"/>
              <a:t>má MNO </a:t>
            </a:r>
            <a:r>
              <a:rPr lang="sk-SK" sz="2400" dirty="0"/>
              <a:t>toľko platobných prostriedkov, koľko činia okamžite </a:t>
            </a:r>
            <a:r>
              <a:rPr lang="sk-SK" sz="2400" dirty="0" smtClean="0"/>
              <a:t>splatné krátkodobé záväzky MNO</a:t>
            </a:r>
          </a:p>
          <a:p>
            <a:endParaRPr lang="sk-SK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v prípade MNO sa pripúšťa aj vyššia hodnota ako 100%, keďže pri MNO nie je taký tlak na efektivitu </a:t>
            </a:r>
          </a:p>
          <a:p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h</a:t>
            </a:r>
            <a:r>
              <a:rPr lang="sk-SK" sz="2400" dirty="0" smtClean="0"/>
              <a:t>odnota nižšia ako 100% signalizuje možné problémy pri uhrádzaní bežných záväzkov MNO</a:t>
            </a:r>
            <a:endParaRPr lang="sk-SK" sz="2400" dirty="0"/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425028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121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010400" cy="609600"/>
          </a:xfrm>
        </p:spPr>
        <p:txBody>
          <a:bodyPr>
            <a:normAutofit/>
          </a:bodyPr>
          <a:lstStyle/>
          <a:p>
            <a:endParaRPr lang="sk-SK" b="1" dirty="0" smtClean="0"/>
          </a:p>
          <a:p>
            <a:endParaRPr lang="sk-SK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b="1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457200" y="1524000"/>
            <a:ext cx="838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u="sng" dirty="0" smtClean="0"/>
              <a:t>4</a:t>
            </a:r>
            <a:r>
              <a:rPr lang="sk-SK" sz="2400" b="1" u="sng" dirty="0"/>
              <a:t>. Okamžitá </a:t>
            </a:r>
            <a:r>
              <a:rPr lang="sk-SK" sz="2400" b="1" u="sng" dirty="0" smtClean="0"/>
              <a:t>likvidita</a:t>
            </a:r>
          </a:p>
          <a:p>
            <a:endParaRPr lang="sk-SK" sz="2400" b="1" u="sng" dirty="0"/>
          </a:p>
          <a:p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zo </a:t>
            </a:r>
            <a:r>
              <a:rPr lang="sk-SK" sz="2400" dirty="0"/>
              <a:t>Súvahy však nie je možné získať výšku okamžite splatných krátkodobých </a:t>
            </a:r>
            <a:r>
              <a:rPr lang="sk-SK" sz="2400" dirty="0" smtClean="0"/>
              <a:t>záväzkov, preto je potrebné pracovať s </a:t>
            </a:r>
            <a:r>
              <a:rPr lang="sk-SK" sz="2400" dirty="0" err="1" smtClean="0"/>
              <a:t>analytikou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81787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121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010400" cy="609600"/>
          </a:xfrm>
        </p:spPr>
        <p:txBody>
          <a:bodyPr>
            <a:normAutofit/>
          </a:bodyPr>
          <a:lstStyle/>
          <a:p>
            <a:endParaRPr lang="sk-SK" b="1" dirty="0" smtClean="0"/>
          </a:p>
          <a:p>
            <a:endParaRPr lang="sk-SK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b="1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457200" y="1524000"/>
            <a:ext cx="838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u="sng" dirty="0" smtClean="0"/>
              <a:t>5</a:t>
            </a:r>
            <a:r>
              <a:rPr lang="sk-SK" sz="2400" b="1" u="sng" dirty="0"/>
              <a:t>. Pohotová </a:t>
            </a:r>
            <a:r>
              <a:rPr lang="sk-SK" sz="2400" b="1" u="sng" dirty="0" smtClean="0"/>
              <a:t>likvidita</a:t>
            </a:r>
          </a:p>
          <a:p>
            <a:endParaRPr lang="sk-SK" sz="2400" b="1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predstavuje </a:t>
            </a:r>
            <a:r>
              <a:rPr lang="sk-SK" sz="2400" dirty="0"/>
              <a:t>pomer najlikvidnejších prostriedkov a krátkodobých prostriedkov </a:t>
            </a:r>
            <a:r>
              <a:rPr lang="sk-SK" sz="2400" dirty="0" smtClean="0"/>
              <a:t>voči záväzkom</a:t>
            </a:r>
            <a:endParaRPr lang="sk-SK" sz="2400" dirty="0"/>
          </a:p>
          <a:p>
            <a:r>
              <a:rPr lang="sk-SK" sz="2400" dirty="0"/>
              <a:t>	</a:t>
            </a:r>
            <a:endParaRPr lang="sk-SK" sz="2400" dirty="0" smtClean="0"/>
          </a:p>
          <a:p>
            <a:r>
              <a:rPr lang="sk-SK" sz="2400" dirty="0"/>
              <a:t>	</a:t>
            </a:r>
            <a:r>
              <a:rPr lang="sk-SK" sz="2400" dirty="0" smtClean="0"/>
              <a:t>pohotová </a:t>
            </a:r>
            <a:r>
              <a:rPr lang="sk-SK" sz="2400" dirty="0"/>
              <a:t>likvidita =____</a:t>
            </a:r>
            <a:r>
              <a:rPr lang="sk-SK" sz="2400" u="sng" dirty="0"/>
              <a:t>(r. 051 – r. 054</a:t>
            </a:r>
            <a:r>
              <a:rPr lang="sk-SK" sz="2400" u="sng" dirty="0" smtClean="0"/>
              <a:t>)</a:t>
            </a:r>
            <a:r>
              <a:rPr lang="sk-SK" sz="2400" dirty="0" smtClean="0"/>
              <a:t>___ *100</a:t>
            </a:r>
            <a:endParaRPr lang="sk-SK" sz="2400" dirty="0"/>
          </a:p>
          <a:p>
            <a:r>
              <a:rPr lang="sk-SK" sz="2400" dirty="0"/>
              <a:t> </a:t>
            </a:r>
            <a:r>
              <a:rPr lang="sk-SK" sz="2400" dirty="0" smtClean="0"/>
              <a:t>				r</a:t>
            </a:r>
            <a:r>
              <a:rPr lang="sk-SK" sz="2400" dirty="0"/>
              <a:t>. 087 + r. 099 + r. 100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r</a:t>
            </a:r>
            <a:r>
              <a:rPr lang="sk-SK" sz="2400" dirty="0"/>
              <a:t>. 051 – finančné </a:t>
            </a:r>
            <a:r>
              <a:rPr lang="sk-SK" sz="2400" dirty="0" smtClean="0"/>
              <a:t>účty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r</a:t>
            </a:r>
            <a:r>
              <a:rPr lang="sk-SK" sz="2400" dirty="0"/>
              <a:t>. 054 – bankové účty s dobou viazanosti dlhšou ako jeden </a:t>
            </a:r>
            <a:r>
              <a:rPr lang="sk-SK" sz="2400" dirty="0" smtClean="0"/>
              <a:t>rok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r</a:t>
            </a:r>
            <a:r>
              <a:rPr lang="sk-SK" sz="2400" dirty="0"/>
              <a:t>. 087 – krátkodobé </a:t>
            </a:r>
            <a:r>
              <a:rPr lang="sk-SK" sz="2400" dirty="0" smtClean="0"/>
              <a:t>záväzky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r</a:t>
            </a:r>
            <a:r>
              <a:rPr lang="sk-SK" sz="2400" dirty="0"/>
              <a:t>. 099 – bežné bankové </a:t>
            </a:r>
            <a:r>
              <a:rPr lang="sk-SK" sz="2400" dirty="0" smtClean="0"/>
              <a:t>úvery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r</a:t>
            </a:r>
            <a:r>
              <a:rPr lang="sk-SK" sz="2400" dirty="0"/>
              <a:t>. 100 – prijaté krátkodobé finančné </a:t>
            </a:r>
            <a:r>
              <a:rPr lang="sk-SK" sz="2400" dirty="0" smtClean="0"/>
              <a:t>výpomoci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02150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121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010400" cy="609600"/>
          </a:xfrm>
        </p:spPr>
        <p:txBody>
          <a:bodyPr>
            <a:normAutofit/>
          </a:bodyPr>
          <a:lstStyle/>
          <a:p>
            <a:endParaRPr lang="sk-SK" b="1" dirty="0" smtClean="0"/>
          </a:p>
          <a:p>
            <a:endParaRPr lang="sk-SK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b="1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457200" y="1524000"/>
            <a:ext cx="838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u="sng" dirty="0" smtClean="0"/>
              <a:t>5</a:t>
            </a:r>
            <a:r>
              <a:rPr lang="sk-SK" sz="2400" b="1" u="sng" dirty="0"/>
              <a:t>. Pohotová </a:t>
            </a:r>
            <a:r>
              <a:rPr lang="sk-SK" sz="2400" b="1" u="sng" dirty="0" smtClean="0"/>
              <a:t>likvidita</a:t>
            </a:r>
          </a:p>
          <a:p>
            <a:endParaRPr lang="sk-SK" sz="2400" b="1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vyjadruje </a:t>
            </a:r>
            <a:r>
              <a:rPr lang="sk-SK" sz="2400" dirty="0"/>
              <a:t>okamžitú solventnosť neziskovej organizácie, okamžitú platobnú schopnosť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optimálna </a:t>
            </a:r>
            <a:r>
              <a:rPr lang="sk-SK" sz="2400" dirty="0"/>
              <a:t>hodnota </a:t>
            </a:r>
            <a:r>
              <a:rPr lang="sk-SK" sz="2400" dirty="0" smtClean="0"/>
              <a:t>&lt;10% </a:t>
            </a:r>
            <a:r>
              <a:rPr lang="sk-SK" sz="2400" dirty="0"/>
              <a:t>– </a:t>
            </a:r>
            <a:r>
              <a:rPr lang="sk-SK" sz="2400" dirty="0" smtClean="0"/>
              <a:t>80%&gt; </a:t>
            </a:r>
            <a:r>
              <a:rPr lang="sk-SK" sz="2400" dirty="0"/>
              <a:t>- nezisková organizácia je dobrá z pohľadu pohotovej </a:t>
            </a:r>
            <a:r>
              <a:rPr lang="sk-SK" sz="2400" dirty="0" smtClean="0"/>
              <a:t>likvidity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ak </a:t>
            </a:r>
            <a:r>
              <a:rPr lang="sk-SK" sz="2400" dirty="0"/>
              <a:t>je hodnota menšia – nedostatočná likvidita – nezisková organizácia môže mať </a:t>
            </a:r>
            <a:r>
              <a:rPr lang="sk-SK" sz="2400" dirty="0" smtClean="0"/>
              <a:t>problémy s </a:t>
            </a:r>
            <a:r>
              <a:rPr lang="sk-SK" sz="2400" dirty="0"/>
              <a:t>uhrádzaním krátkodobých </a:t>
            </a:r>
            <a:r>
              <a:rPr lang="sk-SK" sz="2400" dirty="0" smtClean="0"/>
              <a:t>záväzkov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ak </a:t>
            </a:r>
            <a:r>
              <a:rPr lang="sk-SK" sz="2400" dirty="0"/>
              <a:t>je hodnota vyššia – zbytočne veľa finančných prostriedkov v najlikvidnejšej forme, ktoré </a:t>
            </a:r>
            <a:r>
              <a:rPr lang="sk-SK" sz="2400" dirty="0" smtClean="0"/>
              <a:t>by mohli </a:t>
            </a:r>
            <a:r>
              <a:rPr lang="sk-SK" sz="2400" dirty="0"/>
              <a:t>byť investované</a:t>
            </a:r>
          </a:p>
        </p:txBody>
      </p:sp>
    </p:spTree>
    <p:extLst>
      <p:ext uri="{BB962C8B-B14F-4D97-AF65-F5344CB8AC3E}">
        <p14:creationId xmlns:p14="http://schemas.microsoft.com/office/powerpoint/2010/main" val="273614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121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010400" cy="609600"/>
          </a:xfrm>
        </p:spPr>
        <p:txBody>
          <a:bodyPr>
            <a:normAutofit/>
          </a:bodyPr>
          <a:lstStyle/>
          <a:p>
            <a:endParaRPr lang="sk-SK" b="1" dirty="0" smtClean="0"/>
          </a:p>
          <a:p>
            <a:endParaRPr lang="sk-SK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b="1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457200" y="1524000"/>
            <a:ext cx="8382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u="sng" dirty="0" smtClean="0"/>
              <a:t>6</a:t>
            </a:r>
            <a:r>
              <a:rPr lang="sk-SK" sz="2400" b="1" u="sng" dirty="0"/>
              <a:t>. Bežná </a:t>
            </a:r>
            <a:r>
              <a:rPr lang="sk-SK" sz="2400" b="1" u="sng" dirty="0" smtClean="0"/>
              <a:t>likvidita</a:t>
            </a:r>
          </a:p>
          <a:p>
            <a:endParaRPr lang="sk-SK" sz="2400" b="1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predstavuje </a:t>
            </a:r>
            <a:r>
              <a:rPr lang="sk-SK" sz="2400" dirty="0"/>
              <a:t>pomer prvých dvoch najlikvidnejších prostriedkov a krátkodobých </a:t>
            </a:r>
            <a:r>
              <a:rPr lang="sk-SK" sz="2400" dirty="0" smtClean="0"/>
              <a:t>prostriedkov a </a:t>
            </a:r>
            <a:r>
              <a:rPr lang="sk-SK" sz="2400" dirty="0"/>
              <a:t>krátkodobých záväzkov</a:t>
            </a:r>
          </a:p>
          <a:p>
            <a:endParaRPr lang="sk-SK" sz="2400" dirty="0"/>
          </a:p>
          <a:p>
            <a:r>
              <a:rPr lang="sk-SK" sz="2400" dirty="0" smtClean="0"/>
              <a:t>	bežná </a:t>
            </a:r>
            <a:r>
              <a:rPr lang="sk-SK" sz="2400" dirty="0"/>
              <a:t>likvidita =____</a:t>
            </a:r>
            <a:r>
              <a:rPr lang="sk-SK" sz="2400" u="sng" dirty="0"/>
              <a:t>(r. 051 – r. 054) + r. 042</a:t>
            </a:r>
            <a:r>
              <a:rPr lang="sk-SK" sz="2400" dirty="0" smtClean="0"/>
              <a:t>_____*100</a:t>
            </a:r>
            <a:endParaRPr lang="sk-SK" sz="2400" dirty="0"/>
          </a:p>
          <a:p>
            <a:r>
              <a:rPr lang="sk-SK" sz="2400" dirty="0"/>
              <a:t> </a:t>
            </a:r>
            <a:r>
              <a:rPr lang="sk-SK" sz="2400" dirty="0" smtClean="0"/>
              <a:t>				r</a:t>
            </a:r>
            <a:r>
              <a:rPr lang="sk-SK" sz="2400" dirty="0"/>
              <a:t>. 087 + r. 099 + r. 100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r</a:t>
            </a:r>
            <a:r>
              <a:rPr lang="sk-SK" sz="2400" dirty="0"/>
              <a:t>. 051 – finančné </a:t>
            </a:r>
            <a:r>
              <a:rPr lang="sk-SK" sz="2400" dirty="0" smtClean="0"/>
              <a:t>účty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r</a:t>
            </a:r>
            <a:r>
              <a:rPr lang="sk-SK" sz="2400" dirty="0"/>
              <a:t>. 054 – bankové účty s dobou viazanosti dlhšou ako jeden </a:t>
            </a:r>
            <a:r>
              <a:rPr lang="sk-SK" sz="2400" dirty="0" smtClean="0"/>
              <a:t>rok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r</a:t>
            </a:r>
            <a:r>
              <a:rPr lang="sk-SK" sz="2400" dirty="0"/>
              <a:t>. 042 – krátkodobé </a:t>
            </a:r>
            <a:r>
              <a:rPr lang="sk-SK" sz="2400" dirty="0" smtClean="0"/>
              <a:t>pohľadávky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r</a:t>
            </a:r>
            <a:r>
              <a:rPr lang="sk-SK" sz="2400" dirty="0"/>
              <a:t>. 087 – krátkodobé </a:t>
            </a:r>
            <a:r>
              <a:rPr lang="sk-SK" sz="2400" dirty="0" smtClean="0"/>
              <a:t>záväzky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r</a:t>
            </a:r>
            <a:r>
              <a:rPr lang="sk-SK" sz="2400" dirty="0"/>
              <a:t>. 099 – bežné bankové </a:t>
            </a:r>
            <a:r>
              <a:rPr lang="sk-SK" sz="2400" dirty="0" smtClean="0"/>
              <a:t>úvery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r</a:t>
            </a:r>
            <a:r>
              <a:rPr lang="sk-SK" sz="2400" dirty="0"/>
              <a:t>. 100 – prijaté krátkodobé finančné </a:t>
            </a:r>
            <a:r>
              <a:rPr lang="sk-SK" sz="2400" dirty="0" smtClean="0"/>
              <a:t>výpomoci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81362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121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010400" cy="609600"/>
          </a:xfrm>
        </p:spPr>
        <p:txBody>
          <a:bodyPr>
            <a:normAutofit/>
          </a:bodyPr>
          <a:lstStyle/>
          <a:p>
            <a:endParaRPr lang="sk-SK" b="1" dirty="0" smtClean="0"/>
          </a:p>
          <a:p>
            <a:endParaRPr lang="sk-SK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b="1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457200" y="1524000"/>
            <a:ext cx="838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u="sng" dirty="0" smtClean="0"/>
              <a:t>6</a:t>
            </a:r>
            <a:r>
              <a:rPr lang="sk-SK" sz="2400" b="1" u="sng" dirty="0"/>
              <a:t>. Bežná </a:t>
            </a:r>
            <a:r>
              <a:rPr lang="sk-SK" sz="2400" b="1" u="sng" dirty="0" smtClean="0"/>
              <a:t>likvidita</a:t>
            </a:r>
          </a:p>
          <a:p>
            <a:endParaRPr lang="sk-SK" sz="2400" b="1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ukazuje </a:t>
            </a:r>
            <a:r>
              <a:rPr lang="sk-SK" sz="2400" dirty="0"/>
              <a:t>pravdepodobný vývoj platobnej schopnosti v budúcom </a:t>
            </a:r>
            <a:r>
              <a:rPr lang="sk-SK" sz="2400" dirty="0" smtClean="0"/>
              <a:t>období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ukazuje</a:t>
            </a:r>
            <a:r>
              <a:rPr lang="sk-SK" sz="2400" dirty="0"/>
              <a:t>, či je </a:t>
            </a:r>
            <a:r>
              <a:rPr lang="sk-SK" sz="2400" dirty="0" smtClean="0"/>
              <a:t>MNO schopná </a:t>
            </a:r>
            <a:r>
              <a:rPr lang="sk-SK" sz="2400" dirty="0"/>
              <a:t>vyrovnať záväzky bez toho, aby predávala zásoby</a:t>
            </a:r>
            <a:r>
              <a:rPr lang="sk-SK" sz="2400" dirty="0" smtClean="0"/>
              <a:t>, ak </a:t>
            </a:r>
            <a:r>
              <a:rPr lang="sk-SK" sz="2400" dirty="0"/>
              <a:t>nejaké </a:t>
            </a:r>
            <a:r>
              <a:rPr lang="sk-SK" sz="2400" dirty="0" smtClean="0"/>
              <a:t>má </a:t>
            </a:r>
          </a:p>
          <a:p>
            <a:endParaRPr lang="sk-SK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krátkodobé </a:t>
            </a:r>
            <a:r>
              <a:rPr lang="sk-SK" sz="2400" dirty="0"/>
              <a:t>pohľadávky a finančný majetok by mali byť väčšie ako krátkodobé </a:t>
            </a:r>
            <a:r>
              <a:rPr lang="sk-SK" sz="2400" dirty="0" smtClean="0"/>
              <a:t>záväzky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optimálna </a:t>
            </a:r>
            <a:r>
              <a:rPr lang="sk-SK" sz="2400" dirty="0"/>
              <a:t>hodnota &lt;</a:t>
            </a:r>
            <a:r>
              <a:rPr lang="sk-SK" sz="2400" dirty="0" smtClean="0"/>
              <a:t>110% </a:t>
            </a:r>
            <a:r>
              <a:rPr lang="sk-SK" sz="2400" dirty="0"/>
              <a:t>– </a:t>
            </a:r>
            <a:r>
              <a:rPr lang="sk-SK" sz="2400" dirty="0" smtClean="0"/>
              <a:t>150%&gt;</a:t>
            </a:r>
          </a:p>
          <a:p>
            <a:endParaRPr lang="sk-SK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ak </a:t>
            </a:r>
            <a:r>
              <a:rPr lang="sk-SK" sz="2400" dirty="0"/>
              <a:t>je hodnota menšia – nedostatočná likvidita</a:t>
            </a:r>
          </a:p>
        </p:txBody>
      </p:sp>
    </p:spTree>
    <p:extLst>
      <p:ext uri="{BB962C8B-B14F-4D97-AF65-F5344CB8AC3E}">
        <p14:creationId xmlns:p14="http://schemas.microsoft.com/office/powerpoint/2010/main" val="351859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600200"/>
            <a:ext cx="6400800" cy="3810000"/>
          </a:xfrm>
        </p:spPr>
        <p:txBody>
          <a:bodyPr>
            <a:normAutofit fontScale="62500" lnSpcReduction="20000"/>
          </a:bodyPr>
          <a:lstStyle/>
          <a:p>
            <a:r>
              <a:rPr lang="sk-SK" dirty="0" smtClean="0"/>
              <a:t>Národný projekt realizuje</a:t>
            </a:r>
          </a:p>
          <a:p>
            <a:r>
              <a:rPr lang="sk-SK" sz="3800" b="1" dirty="0" smtClean="0"/>
              <a:t>Úrad splnomocnenca vlády SR </a:t>
            </a:r>
          </a:p>
          <a:p>
            <a:r>
              <a:rPr lang="sk-SK" sz="3800" b="1" dirty="0" smtClean="0"/>
              <a:t>pre rozvoj občianskej spoločnosti</a:t>
            </a:r>
            <a:endParaRPr lang="sk-SK" sz="3800" b="1" dirty="0"/>
          </a:p>
          <a:p>
            <a:endParaRPr lang="sk-SK" dirty="0" smtClean="0"/>
          </a:p>
          <a:p>
            <a:r>
              <a:rPr lang="sk-SK" dirty="0" smtClean="0"/>
              <a:t>spolu s partnermi: </a:t>
            </a:r>
            <a:endParaRPr lang="sk-SK" dirty="0"/>
          </a:p>
          <a:p>
            <a:r>
              <a:rPr lang="sk-SK" b="1" dirty="0"/>
              <a:t>1. Slovenské neziskové servisné centrum</a:t>
            </a:r>
          </a:p>
          <a:p>
            <a:r>
              <a:rPr lang="sk-SK" b="1" dirty="0" smtClean="0"/>
              <a:t>Centrum </a:t>
            </a:r>
            <a:r>
              <a:rPr lang="sk-SK" b="1" dirty="0"/>
              <a:t>pre </a:t>
            </a:r>
            <a:r>
              <a:rPr lang="sk-SK" b="1" dirty="0" smtClean="0"/>
              <a:t>filantropiu</a:t>
            </a:r>
          </a:p>
          <a:p>
            <a:r>
              <a:rPr lang="sk-SK" b="1" dirty="0" smtClean="0"/>
              <a:t>PDCS</a:t>
            </a:r>
            <a:endParaRPr lang="sk-SK" b="1" dirty="0"/>
          </a:p>
          <a:p>
            <a:r>
              <a:rPr lang="sk-SK" b="1" dirty="0" smtClean="0"/>
              <a:t>SOCIA </a:t>
            </a:r>
            <a:r>
              <a:rPr lang="sk-SK" b="1" dirty="0"/>
              <a:t>– nadácia na podporu sociálnych zmien</a:t>
            </a:r>
          </a:p>
          <a:p>
            <a:endParaRPr lang="sk-SK" sz="3800" dirty="0"/>
          </a:p>
          <a:p>
            <a:r>
              <a:rPr lang="sk-SK" sz="2600" dirty="0"/>
              <a:t>Trvanie projektu: </a:t>
            </a:r>
          </a:p>
          <a:p>
            <a:r>
              <a:rPr lang="sk-SK" sz="2600" dirty="0"/>
              <a:t>marec 2014 – december 2015</a:t>
            </a:r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4773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121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010400" cy="609600"/>
          </a:xfrm>
        </p:spPr>
        <p:txBody>
          <a:bodyPr>
            <a:normAutofit/>
          </a:bodyPr>
          <a:lstStyle/>
          <a:p>
            <a:endParaRPr lang="sk-SK" b="1" dirty="0" smtClean="0"/>
          </a:p>
          <a:p>
            <a:endParaRPr lang="sk-SK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b="1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457200" y="1524000"/>
            <a:ext cx="838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u="sng" dirty="0" smtClean="0"/>
              <a:t>7</a:t>
            </a:r>
            <a:r>
              <a:rPr lang="sk-SK" sz="2400" b="1" u="sng" dirty="0"/>
              <a:t>. Celková </a:t>
            </a:r>
            <a:r>
              <a:rPr lang="sk-SK" sz="2400" b="1" u="sng" dirty="0" smtClean="0"/>
              <a:t>likvidita</a:t>
            </a:r>
          </a:p>
          <a:p>
            <a:endParaRPr lang="sk-SK" sz="2400" b="1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predstavuje </a:t>
            </a:r>
            <a:r>
              <a:rPr lang="sk-SK" sz="2400" dirty="0"/>
              <a:t>pomer prvých troch najlikvidnejších skupín majetkových súčastí </a:t>
            </a:r>
            <a:r>
              <a:rPr lang="sk-SK" sz="2400" dirty="0" smtClean="0"/>
              <a:t>neziskovej organizácie </a:t>
            </a:r>
            <a:r>
              <a:rPr lang="sk-SK" sz="2400" dirty="0"/>
              <a:t>(krátkodobého finančného majetku, krátkodobých pohľadávok a zásob) </a:t>
            </a:r>
            <a:r>
              <a:rPr lang="sk-SK" sz="2400" dirty="0" smtClean="0"/>
              <a:t>a krátkodobých </a:t>
            </a:r>
            <a:r>
              <a:rPr lang="sk-SK" sz="2400" dirty="0"/>
              <a:t>záväzkov.</a:t>
            </a:r>
          </a:p>
          <a:p>
            <a:r>
              <a:rPr lang="sk-SK" sz="24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0303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121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010400" cy="609600"/>
          </a:xfrm>
        </p:spPr>
        <p:txBody>
          <a:bodyPr>
            <a:normAutofit/>
          </a:bodyPr>
          <a:lstStyle/>
          <a:p>
            <a:endParaRPr lang="sk-SK" b="1" dirty="0" smtClean="0"/>
          </a:p>
          <a:p>
            <a:endParaRPr lang="sk-SK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b="1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457200" y="1524000"/>
            <a:ext cx="838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u="sng" dirty="0" smtClean="0"/>
              <a:t>7</a:t>
            </a:r>
            <a:r>
              <a:rPr lang="sk-SK" sz="2400" b="1" u="sng" dirty="0"/>
              <a:t>. Celková </a:t>
            </a:r>
            <a:r>
              <a:rPr lang="sk-SK" sz="2400" b="1" u="sng" dirty="0" smtClean="0"/>
              <a:t>likvidita</a:t>
            </a:r>
          </a:p>
          <a:p>
            <a:endParaRPr lang="sk-SK" sz="2400" b="1" u="sng" dirty="0"/>
          </a:p>
          <a:p>
            <a:r>
              <a:rPr lang="sk-SK" sz="2400" dirty="0" smtClean="0"/>
              <a:t>	</a:t>
            </a:r>
          </a:p>
          <a:p>
            <a:r>
              <a:rPr lang="sk-SK" sz="2400" dirty="0" smtClean="0"/>
              <a:t>celková </a:t>
            </a:r>
            <a:r>
              <a:rPr lang="sk-SK" sz="2400" dirty="0"/>
              <a:t>likvidita </a:t>
            </a:r>
            <a:r>
              <a:rPr lang="sk-SK" sz="2400" dirty="0" smtClean="0"/>
              <a:t>=_</a:t>
            </a:r>
            <a:r>
              <a:rPr lang="sk-SK" sz="2400" u="sng" dirty="0" smtClean="0"/>
              <a:t>(</a:t>
            </a:r>
            <a:r>
              <a:rPr lang="sk-SK" sz="2400" u="sng" dirty="0"/>
              <a:t>r. 051 – r. 054) + r. 042 + r. 030</a:t>
            </a:r>
            <a:r>
              <a:rPr lang="sk-SK" sz="2400" dirty="0" smtClean="0"/>
              <a:t>_*100</a:t>
            </a:r>
          </a:p>
          <a:p>
            <a:r>
              <a:rPr lang="sk-SK" sz="2400" dirty="0"/>
              <a:t>	</a:t>
            </a:r>
            <a:r>
              <a:rPr lang="sk-SK" sz="2400" dirty="0" smtClean="0"/>
              <a:t>			r</a:t>
            </a:r>
            <a:r>
              <a:rPr lang="sk-SK" sz="2400" dirty="0"/>
              <a:t>. 087 + r. 099 + r. 100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r</a:t>
            </a:r>
            <a:r>
              <a:rPr lang="sk-SK" sz="2400" dirty="0"/>
              <a:t>. 051 – finančné účty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r</a:t>
            </a:r>
            <a:r>
              <a:rPr lang="sk-SK" sz="2400" dirty="0"/>
              <a:t>. 054 – bankové účty s dobou viazanosti dlhšou ako jeden rok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r</a:t>
            </a:r>
            <a:r>
              <a:rPr lang="sk-SK" sz="2400" dirty="0"/>
              <a:t>. 042 – krátkodobé pohľadávky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r</a:t>
            </a:r>
            <a:r>
              <a:rPr lang="sk-SK" sz="2400" dirty="0"/>
              <a:t>. 087 – krátkodobé záväzky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r</a:t>
            </a:r>
            <a:r>
              <a:rPr lang="sk-SK" sz="2400" dirty="0"/>
              <a:t>. 099 – bežné bankové úvery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r</a:t>
            </a:r>
            <a:r>
              <a:rPr lang="sk-SK" sz="2400" dirty="0"/>
              <a:t>. 100 – prijaté krátkodobé finančné výpomoci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r</a:t>
            </a:r>
            <a:r>
              <a:rPr lang="sk-SK" sz="2400" dirty="0"/>
              <a:t>. 030 - </a:t>
            </a:r>
            <a:r>
              <a:rPr lang="sk-SK" sz="2400" dirty="0" smtClean="0"/>
              <a:t>zásoby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60924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121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010400" cy="609600"/>
          </a:xfrm>
        </p:spPr>
        <p:txBody>
          <a:bodyPr>
            <a:normAutofit/>
          </a:bodyPr>
          <a:lstStyle/>
          <a:p>
            <a:endParaRPr lang="sk-SK" b="1" dirty="0" smtClean="0"/>
          </a:p>
          <a:p>
            <a:endParaRPr lang="sk-SK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b="1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457200" y="1524000"/>
            <a:ext cx="838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u="sng" dirty="0" smtClean="0"/>
              <a:t>7</a:t>
            </a:r>
            <a:r>
              <a:rPr lang="sk-SK" sz="2400" b="1" u="sng" dirty="0"/>
              <a:t>. Celková </a:t>
            </a:r>
            <a:r>
              <a:rPr lang="sk-SK" sz="2400" b="1" u="sng" dirty="0" smtClean="0"/>
              <a:t>likvidita</a:t>
            </a:r>
          </a:p>
          <a:p>
            <a:endParaRPr lang="sk-SK" sz="2400" b="1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slúži </a:t>
            </a:r>
            <a:r>
              <a:rPr lang="sk-SK" sz="2400" dirty="0"/>
              <a:t>pre dlhodobé hodnotenie vývoja platobnej schopnosti </a:t>
            </a:r>
            <a:r>
              <a:rPr lang="sk-SK" sz="2400" dirty="0" smtClean="0"/>
              <a:t>MNO</a:t>
            </a:r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považuje </a:t>
            </a:r>
            <a:r>
              <a:rPr lang="sk-SK" sz="2400" dirty="0"/>
              <a:t>sa za ukazovateľ solventnosti </a:t>
            </a:r>
            <a:r>
              <a:rPr lang="sk-SK" sz="2400" dirty="0" smtClean="0"/>
              <a:t>MNO</a:t>
            </a:r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optimálna </a:t>
            </a:r>
            <a:r>
              <a:rPr lang="sk-SK" sz="2400" dirty="0"/>
              <a:t>hodnota &lt;</a:t>
            </a:r>
            <a:r>
              <a:rPr lang="sk-SK" sz="2400" dirty="0" smtClean="0"/>
              <a:t>200% </a:t>
            </a:r>
            <a:r>
              <a:rPr lang="sk-SK" sz="2400" dirty="0"/>
              <a:t>– </a:t>
            </a:r>
            <a:r>
              <a:rPr lang="sk-SK" sz="2400" dirty="0" smtClean="0"/>
              <a:t>250%&gt;</a:t>
            </a:r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ak </a:t>
            </a:r>
            <a:r>
              <a:rPr lang="sk-SK" sz="2400" dirty="0"/>
              <a:t>je hodnota menšia – nedostatočná likvidita</a:t>
            </a:r>
          </a:p>
        </p:txBody>
      </p:sp>
    </p:spTree>
    <p:extLst>
      <p:ext uri="{BB962C8B-B14F-4D97-AF65-F5344CB8AC3E}">
        <p14:creationId xmlns:p14="http://schemas.microsoft.com/office/powerpoint/2010/main" val="153579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121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010400" cy="609600"/>
          </a:xfrm>
        </p:spPr>
        <p:txBody>
          <a:bodyPr>
            <a:normAutofit/>
          </a:bodyPr>
          <a:lstStyle/>
          <a:p>
            <a:endParaRPr lang="sk-SK" b="1" dirty="0" smtClean="0"/>
          </a:p>
          <a:p>
            <a:endParaRPr lang="sk-SK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b="1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609600" y="1676400"/>
            <a:ext cx="81534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sz="2400" dirty="0"/>
          </a:p>
          <a:p>
            <a:pPr algn="ctr"/>
            <a:r>
              <a:rPr lang="sk-SK" sz="3600" b="1" u="sng" dirty="0" smtClean="0"/>
              <a:t>Zadlženosť</a:t>
            </a:r>
          </a:p>
          <a:p>
            <a:endParaRPr lang="sk-SK" sz="2400" b="1" u="sng" dirty="0"/>
          </a:p>
          <a:p>
            <a:pPr marL="342900" indent="-342900">
              <a:buFontTx/>
              <a:buChar char="-"/>
            </a:pPr>
            <a:r>
              <a:rPr lang="sk-SK" sz="2400" dirty="0" smtClean="0"/>
              <a:t>Ukazuje, ako je MNO financovaná – vlastné alebo cudzie zdroje</a:t>
            </a:r>
          </a:p>
          <a:p>
            <a:endParaRPr lang="sk-SK" sz="2400" dirty="0" smtClean="0"/>
          </a:p>
          <a:p>
            <a:pPr marL="342900" indent="-342900">
              <a:buFontTx/>
              <a:buChar char="-"/>
            </a:pPr>
            <a:r>
              <a:rPr lang="sk-SK" sz="2400" dirty="0" smtClean="0"/>
              <a:t>Ukazuje, nakoľko sú aktíva MNO financované z vlastných alebo cudzích zdrojov</a:t>
            </a:r>
          </a:p>
        </p:txBody>
      </p:sp>
    </p:spTree>
    <p:extLst>
      <p:ext uri="{BB962C8B-B14F-4D97-AF65-F5344CB8AC3E}">
        <p14:creationId xmlns:p14="http://schemas.microsoft.com/office/powerpoint/2010/main" val="135369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121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010400" cy="609600"/>
          </a:xfrm>
        </p:spPr>
        <p:txBody>
          <a:bodyPr>
            <a:normAutofit/>
          </a:bodyPr>
          <a:lstStyle/>
          <a:p>
            <a:endParaRPr lang="sk-SK" b="1" dirty="0" smtClean="0"/>
          </a:p>
          <a:p>
            <a:endParaRPr lang="sk-SK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b="1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609600" y="1676400"/>
            <a:ext cx="815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Zadlženosť</a:t>
            </a:r>
          </a:p>
          <a:p>
            <a:endParaRPr lang="sk-SK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charakterizuje </a:t>
            </a:r>
            <a:r>
              <a:rPr lang="sk-SK" sz="2400" dirty="0"/>
              <a:t>vzťah </a:t>
            </a:r>
            <a:r>
              <a:rPr lang="sk-SK" sz="2400" dirty="0" smtClean="0"/>
              <a:t>MNO </a:t>
            </a:r>
            <a:r>
              <a:rPr lang="sk-SK" sz="2400" dirty="0"/>
              <a:t>k </a:t>
            </a:r>
            <a:r>
              <a:rPr lang="sk-SK" sz="2400" dirty="0" smtClean="0"/>
              <a:t>iným subjektom</a:t>
            </a:r>
            <a:r>
              <a:rPr lang="sk-SK" sz="2400" dirty="0"/>
              <a:t>, kde </a:t>
            </a:r>
            <a:r>
              <a:rPr lang="sk-SK" sz="2400" dirty="0" smtClean="0"/>
              <a:t>MNO je povinné vrátiť iným </a:t>
            </a:r>
            <a:r>
              <a:rPr lang="sk-SK" sz="2400" dirty="0"/>
              <a:t>subjektom požičané finančné prostriedky alebo ich </a:t>
            </a:r>
            <a:r>
              <a:rPr lang="sk-SK" sz="2400" dirty="0" smtClean="0"/>
              <a:t>ekvivalenty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94072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121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010400" cy="609600"/>
          </a:xfrm>
        </p:spPr>
        <p:txBody>
          <a:bodyPr>
            <a:normAutofit/>
          </a:bodyPr>
          <a:lstStyle/>
          <a:p>
            <a:endParaRPr lang="sk-SK" b="1" dirty="0" smtClean="0"/>
          </a:p>
          <a:p>
            <a:endParaRPr lang="sk-SK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b="1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609600" y="1676400"/>
            <a:ext cx="8153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sz="2400" dirty="0"/>
          </a:p>
          <a:p>
            <a:pPr algn="ctr"/>
            <a:r>
              <a:rPr lang="sk-SK" sz="3600" b="1" u="sng" dirty="0" smtClean="0"/>
              <a:t>Zadlženosť</a:t>
            </a:r>
          </a:p>
          <a:p>
            <a:endParaRPr lang="sk-SK" sz="2400" b="1" u="sng" dirty="0" smtClean="0"/>
          </a:p>
          <a:p>
            <a:pPr marL="457200" indent="-457200">
              <a:buFont typeface="+mj-lt"/>
              <a:buAutoNum type="arabicPeriod"/>
            </a:pPr>
            <a:r>
              <a:rPr lang="sk-SK" sz="2400" dirty="0" smtClean="0"/>
              <a:t>Celková zadlženosť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400" dirty="0" smtClean="0"/>
              <a:t>Ukazovateľ samofinancovania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400" dirty="0" smtClean="0"/>
              <a:t>Ukazovateľ úverovej zadlženosti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400" dirty="0" smtClean="0"/>
              <a:t>Predĺženie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80692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121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010400" cy="609600"/>
          </a:xfrm>
        </p:spPr>
        <p:txBody>
          <a:bodyPr>
            <a:normAutofit/>
          </a:bodyPr>
          <a:lstStyle/>
          <a:p>
            <a:endParaRPr lang="sk-SK" b="1" dirty="0" smtClean="0"/>
          </a:p>
          <a:p>
            <a:endParaRPr lang="sk-SK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b="1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152400" y="1676400"/>
            <a:ext cx="861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u="sng" smtClean="0"/>
              <a:t>1. Celková </a:t>
            </a:r>
            <a:r>
              <a:rPr lang="sk-SK" sz="2400" b="1" u="sng" dirty="0" smtClean="0"/>
              <a:t>zadlženosť:</a:t>
            </a:r>
          </a:p>
          <a:p>
            <a:endParaRPr lang="sk-SK" sz="2400" b="1" u="sng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je vyjadrením štruktúry finančných zdrojov, ktorá udáva, v akej výške je majetok MNO krytý cudzími zdrojmi.</a:t>
            </a:r>
          </a:p>
          <a:p>
            <a:endParaRPr lang="sk-SK" sz="2400" b="1" u="sng" dirty="0"/>
          </a:p>
          <a:p>
            <a:endParaRPr lang="sk-SK" sz="2400" dirty="0" smtClean="0"/>
          </a:p>
          <a:p>
            <a:r>
              <a:rPr lang="sk-SK" sz="2400" dirty="0" smtClean="0"/>
              <a:t>	celková </a:t>
            </a:r>
            <a:r>
              <a:rPr lang="sk-SK" sz="2400" dirty="0"/>
              <a:t>zadlženosť =____</a:t>
            </a:r>
            <a:r>
              <a:rPr lang="sk-SK" sz="2400" u="sng" dirty="0"/>
              <a:t>(r. 074 + r. 101)_ </a:t>
            </a:r>
            <a:r>
              <a:rPr lang="sk-SK" sz="2400" dirty="0"/>
              <a:t>* 100</a:t>
            </a:r>
          </a:p>
          <a:p>
            <a:r>
              <a:rPr lang="sk-SK" sz="2400" dirty="0"/>
              <a:t> </a:t>
            </a:r>
            <a:r>
              <a:rPr lang="sk-SK" sz="2400" dirty="0" smtClean="0"/>
              <a:t>					r</a:t>
            </a:r>
            <a:r>
              <a:rPr lang="sk-SK" sz="2400" dirty="0"/>
              <a:t>. 060</a:t>
            </a:r>
          </a:p>
          <a:p>
            <a:endParaRPr lang="sk-SK" sz="2400" dirty="0"/>
          </a:p>
          <a:p>
            <a:r>
              <a:rPr lang="sk-SK" sz="2400" dirty="0" smtClean="0"/>
              <a:t>r</a:t>
            </a:r>
            <a:r>
              <a:rPr lang="sk-SK" sz="2400" dirty="0"/>
              <a:t>. 074 – cudzie zdroje spolu</a:t>
            </a:r>
          </a:p>
          <a:p>
            <a:r>
              <a:rPr lang="sk-SK" sz="2400" dirty="0" smtClean="0"/>
              <a:t>r</a:t>
            </a:r>
            <a:r>
              <a:rPr lang="sk-SK" sz="2400" dirty="0"/>
              <a:t>. 101 – časové rozlíšenie spolu</a:t>
            </a:r>
          </a:p>
          <a:p>
            <a:r>
              <a:rPr lang="sk-SK" sz="2400" dirty="0" smtClean="0"/>
              <a:t>r</a:t>
            </a:r>
            <a:r>
              <a:rPr lang="sk-SK" sz="2400" dirty="0"/>
              <a:t>. 060 – majetok spolu</a:t>
            </a:r>
            <a:endParaRPr lang="sk-SK" sz="2400" dirty="0" smtClean="0"/>
          </a:p>
        </p:txBody>
      </p:sp>
    </p:spTree>
    <p:extLst>
      <p:ext uri="{BB962C8B-B14F-4D97-AF65-F5344CB8AC3E}">
        <p14:creationId xmlns:p14="http://schemas.microsoft.com/office/powerpoint/2010/main" val="247237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121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010400" cy="609600"/>
          </a:xfrm>
        </p:spPr>
        <p:txBody>
          <a:bodyPr>
            <a:normAutofit/>
          </a:bodyPr>
          <a:lstStyle/>
          <a:p>
            <a:endParaRPr lang="sk-SK" b="1" dirty="0" smtClean="0"/>
          </a:p>
          <a:p>
            <a:endParaRPr lang="sk-SK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b="1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152400" y="1676400"/>
            <a:ext cx="8610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sk-SK" sz="2400" b="1" u="sng" dirty="0" smtClean="0"/>
              <a:t>Celková zadlženosť</a:t>
            </a:r>
          </a:p>
          <a:p>
            <a:endParaRPr lang="sk-SK" sz="2400" b="1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vysoký </a:t>
            </a:r>
            <a:r>
              <a:rPr lang="sk-SK" sz="2400" dirty="0"/>
              <a:t>podiel zadlženosti poukazuje na závislosť </a:t>
            </a:r>
            <a:r>
              <a:rPr lang="sk-SK" sz="2400" dirty="0" smtClean="0"/>
              <a:t>MNO </a:t>
            </a:r>
            <a:r>
              <a:rPr lang="sk-SK" sz="2400" dirty="0"/>
              <a:t>od cudzích zdrojov </a:t>
            </a:r>
            <a:r>
              <a:rPr lang="sk-SK" sz="2400" dirty="0" smtClean="0"/>
              <a:t>a zároveň </a:t>
            </a:r>
            <a:r>
              <a:rPr lang="sk-SK" sz="2400" dirty="0"/>
              <a:t>zvyšuje riziko návratnosti požičaného </a:t>
            </a:r>
            <a:r>
              <a:rPr lang="sk-SK" sz="2400" dirty="0" smtClean="0"/>
              <a:t>kapitálu</a:t>
            </a:r>
          </a:p>
          <a:p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hodnota </a:t>
            </a:r>
            <a:r>
              <a:rPr lang="sk-SK" sz="2400" dirty="0"/>
              <a:t>ukazovateľa by mala byť menšia ako </a:t>
            </a:r>
            <a:r>
              <a:rPr lang="sk-SK" sz="2400" dirty="0" smtClean="0"/>
              <a:t>50 %, </a:t>
            </a:r>
            <a:r>
              <a:rPr lang="sk-SK" sz="2400" dirty="0"/>
              <a:t>ale veľmi záleží od </a:t>
            </a:r>
            <a:r>
              <a:rPr lang="sk-SK" sz="2400" dirty="0" smtClean="0"/>
              <a:t>konkrétnej situácie</a:t>
            </a:r>
            <a:r>
              <a:rPr lang="sk-SK" sz="2400" dirty="0"/>
              <a:t>, v akej sa </a:t>
            </a:r>
            <a:r>
              <a:rPr lang="sk-SK" sz="2400" dirty="0" smtClean="0"/>
              <a:t>MNO nachádza</a:t>
            </a:r>
          </a:p>
          <a:p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za </a:t>
            </a:r>
            <a:r>
              <a:rPr lang="sk-SK" sz="2400" dirty="0"/>
              <a:t>kritickú sa považuje hodnota </a:t>
            </a:r>
            <a:r>
              <a:rPr lang="sk-SK" sz="2400" dirty="0" smtClean="0"/>
              <a:t>70 %, </a:t>
            </a:r>
            <a:r>
              <a:rPr lang="sk-SK" sz="2400" dirty="0"/>
              <a:t>resp. podiel cudzích zdrojov by nemal presiahnuť </a:t>
            </a:r>
            <a:r>
              <a:rPr lang="sk-SK" sz="2400" dirty="0" smtClean="0"/>
              <a:t>2/3 celkových </a:t>
            </a:r>
            <a:r>
              <a:rPr lang="sk-SK" sz="2400" dirty="0"/>
              <a:t>zdrojov, aby nedošlo k ohrozeniu platobnej </a:t>
            </a:r>
            <a:r>
              <a:rPr lang="sk-SK" sz="2400" dirty="0" smtClean="0"/>
              <a:t>schopnosti</a:t>
            </a:r>
          </a:p>
        </p:txBody>
      </p:sp>
    </p:spTree>
    <p:extLst>
      <p:ext uri="{BB962C8B-B14F-4D97-AF65-F5344CB8AC3E}">
        <p14:creationId xmlns:p14="http://schemas.microsoft.com/office/powerpoint/2010/main" val="73966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121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010400" cy="609600"/>
          </a:xfrm>
        </p:spPr>
        <p:txBody>
          <a:bodyPr>
            <a:normAutofit/>
          </a:bodyPr>
          <a:lstStyle/>
          <a:p>
            <a:endParaRPr lang="sk-SK" b="1" dirty="0" smtClean="0"/>
          </a:p>
          <a:p>
            <a:endParaRPr lang="sk-SK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b="1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152400" y="1676400"/>
            <a:ext cx="8610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u="sng" dirty="0" smtClean="0"/>
              <a:t>2. Ukazovateľ samofinancovania</a:t>
            </a:r>
          </a:p>
          <a:p>
            <a:endParaRPr lang="sk-SK" sz="2400" b="1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doplnkový ukazovateľ zadlženosti</a:t>
            </a:r>
          </a:p>
          <a:p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vyjadruje</a:t>
            </a:r>
            <a:r>
              <a:rPr lang="sk-SK" sz="2400" dirty="0"/>
              <a:t>, do akej miery kryje </a:t>
            </a:r>
            <a:r>
              <a:rPr lang="sk-SK" sz="2400" dirty="0" smtClean="0"/>
              <a:t>MNO svoj </a:t>
            </a:r>
            <a:r>
              <a:rPr lang="sk-SK" sz="2400" dirty="0"/>
              <a:t>majetok vlastnými </a:t>
            </a:r>
            <a:r>
              <a:rPr lang="sk-SK" sz="2400" dirty="0" smtClean="0"/>
              <a:t>zdrojmi</a:t>
            </a:r>
          </a:p>
          <a:p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možnosť </a:t>
            </a:r>
            <a:r>
              <a:rPr lang="sk-SK" sz="2400" dirty="0"/>
              <a:t>zhodnotenia, do akej miery môže </a:t>
            </a:r>
            <a:r>
              <a:rPr lang="sk-SK" sz="2400" dirty="0" smtClean="0"/>
              <a:t>MNO vykryť </a:t>
            </a:r>
            <a:r>
              <a:rPr lang="sk-SK" sz="2400" dirty="0"/>
              <a:t>straty z </a:t>
            </a:r>
            <a:r>
              <a:rPr lang="sk-SK" sz="2400" dirty="0" smtClean="0"/>
              <a:t>vlastných zdrojov </a:t>
            </a:r>
            <a:r>
              <a:rPr lang="sk-SK" sz="2400" dirty="0"/>
              <a:t>bez poškodenia tých, ktorí </a:t>
            </a:r>
            <a:r>
              <a:rPr lang="sk-SK" sz="2400" dirty="0" smtClean="0"/>
              <a:t>MNO poskytli </a:t>
            </a:r>
            <a:r>
              <a:rPr lang="sk-SK" sz="2400" dirty="0"/>
              <a:t>úver alebo </a:t>
            </a:r>
            <a:r>
              <a:rPr lang="sk-SK" sz="2400" dirty="0" smtClean="0"/>
              <a:t>dodávky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18343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121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010400" cy="609600"/>
          </a:xfrm>
        </p:spPr>
        <p:txBody>
          <a:bodyPr>
            <a:normAutofit/>
          </a:bodyPr>
          <a:lstStyle/>
          <a:p>
            <a:endParaRPr lang="sk-SK" b="1" dirty="0" smtClean="0"/>
          </a:p>
          <a:p>
            <a:endParaRPr lang="sk-SK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b="1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152400" y="1676400"/>
            <a:ext cx="8610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u="sng" dirty="0" smtClean="0"/>
              <a:t>2. Ukazovateľ samofinancovania:</a:t>
            </a:r>
            <a:endParaRPr lang="sk-SK" sz="2400" b="1" u="sng" dirty="0"/>
          </a:p>
          <a:p>
            <a:endParaRPr lang="sk-SK" sz="2400" dirty="0"/>
          </a:p>
          <a:p>
            <a:r>
              <a:rPr lang="sk-SK" sz="2400" dirty="0" smtClean="0"/>
              <a:t>ukazovateľ </a:t>
            </a:r>
            <a:r>
              <a:rPr lang="sk-SK" sz="2400" dirty="0"/>
              <a:t>samofinancovania </a:t>
            </a:r>
            <a:r>
              <a:rPr lang="sk-SK" sz="2400" dirty="0" smtClean="0"/>
              <a:t>=____</a:t>
            </a:r>
            <a:r>
              <a:rPr lang="sk-SK" sz="2400" u="sng" dirty="0" smtClean="0"/>
              <a:t>r</a:t>
            </a:r>
            <a:r>
              <a:rPr lang="sk-SK" sz="2400" u="sng" dirty="0"/>
              <a:t>. </a:t>
            </a:r>
            <a:r>
              <a:rPr lang="sk-SK" sz="2400" u="sng" dirty="0" smtClean="0"/>
              <a:t>061_ </a:t>
            </a:r>
            <a:r>
              <a:rPr lang="sk-SK" sz="2400" dirty="0"/>
              <a:t>* 100</a:t>
            </a:r>
          </a:p>
          <a:p>
            <a:r>
              <a:rPr lang="sk-SK" sz="2400" dirty="0"/>
              <a:t> </a:t>
            </a:r>
            <a:r>
              <a:rPr lang="sk-SK" sz="2400" dirty="0" smtClean="0"/>
              <a:t>					r</a:t>
            </a:r>
            <a:r>
              <a:rPr lang="sk-SK" sz="2400" dirty="0"/>
              <a:t>. 060</a:t>
            </a:r>
          </a:p>
          <a:p>
            <a:endParaRPr lang="sk-SK" sz="2400" dirty="0"/>
          </a:p>
          <a:p>
            <a:r>
              <a:rPr lang="sk-SK" sz="2400" dirty="0" smtClean="0"/>
              <a:t>r</a:t>
            </a:r>
            <a:r>
              <a:rPr lang="sk-SK" sz="2400" dirty="0"/>
              <a:t>. 061 – vlastné zdroje krytia majetku spolu</a:t>
            </a:r>
          </a:p>
          <a:p>
            <a:r>
              <a:rPr lang="sk-SK" sz="2400" dirty="0" smtClean="0"/>
              <a:t>r</a:t>
            </a:r>
            <a:r>
              <a:rPr lang="sk-SK" sz="2400" dirty="0"/>
              <a:t>. 060 – majetok spolu</a:t>
            </a:r>
            <a:endParaRPr lang="sk-SK" sz="2400" dirty="0" smtClean="0"/>
          </a:p>
        </p:txBody>
      </p:sp>
    </p:spTree>
    <p:extLst>
      <p:ext uri="{BB962C8B-B14F-4D97-AF65-F5344CB8AC3E}">
        <p14:creationId xmlns:p14="http://schemas.microsoft.com/office/powerpoint/2010/main" val="106923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121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010400" cy="609600"/>
          </a:xfrm>
        </p:spPr>
        <p:txBody>
          <a:bodyPr>
            <a:normAutofit/>
          </a:bodyPr>
          <a:lstStyle/>
          <a:p>
            <a:endParaRPr lang="sk-SK" b="1" dirty="0" smtClean="0"/>
          </a:p>
          <a:p>
            <a:endParaRPr lang="sk-SK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b="1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609600" y="1676400"/>
            <a:ext cx="8153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k-SK" sz="3600" dirty="0" smtClean="0"/>
          </a:p>
          <a:p>
            <a:pPr algn="ctr"/>
            <a:endParaRPr lang="sk-SK" sz="3600" dirty="0"/>
          </a:p>
          <a:p>
            <a:pPr algn="ctr"/>
            <a:r>
              <a:rPr lang="sk-SK" sz="3600" dirty="0" smtClean="0"/>
              <a:t>Prehľad najzaujímavejších ukazovateľov, </a:t>
            </a:r>
          </a:p>
          <a:p>
            <a:pPr algn="ctr"/>
            <a:r>
              <a:rPr lang="sk-SK" sz="3600" dirty="0" smtClean="0"/>
              <a:t>ktoré môžete vyčítať z účtovnej závierky</a:t>
            </a:r>
            <a:endParaRPr lang="sk-SK" sz="2400" dirty="0" smtClean="0"/>
          </a:p>
          <a:p>
            <a:endParaRPr lang="sk-SK" sz="2400" dirty="0"/>
          </a:p>
          <a:p>
            <a:endParaRPr lang="sk-SK" sz="2400" dirty="0"/>
          </a:p>
          <a:p>
            <a:endParaRPr lang="sk-SK" sz="2400" dirty="0" smtClean="0"/>
          </a:p>
          <a:p>
            <a:endParaRPr lang="sk-SK" sz="2400" dirty="0" smtClean="0"/>
          </a:p>
        </p:txBody>
      </p:sp>
    </p:spTree>
    <p:extLst>
      <p:ext uri="{BB962C8B-B14F-4D97-AF65-F5344CB8AC3E}">
        <p14:creationId xmlns:p14="http://schemas.microsoft.com/office/powerpoint/2010/main" val="233970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121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010400" cy="609600"/>
          </a:xfrm>
        </p:spPr>
        <p:txBody>
          <a:bodyPr>
            <a:normAutofit/>
          </a:bodyPr>
          <a:lstStyle/>
          <a:p>
            <a:endParaRPr lang="sk-SK" b="1" dirty="0" smtClean="0"/>
          </a:p>
          <a:p>
            <a:endParaRPr lang="sk-SK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b="1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152400" y="1676400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sz="2400" dirty="0" smtClean="0"/>
          </a:p>
          <a:p>
            <a:endParaRPr lang="sk-SK" sz="2400" dirty="0" smtClean="0"/>
          </a:p>
          <a:p>
            <a:endParaRPr lang="sk-SK" sz="2400" dirty="0"/>
          </a:p>
          <a:p>
            <a:pPr algn="ctr"/>
            <a:r>
              <a:rPr lang="sk-SK" sz="2400" dirty="0"/>
              <a:t>celková zadlženosť + ukazovateľ samofinancovania = </a:t>
            </a:r>
            <a:r>
              <a:rPr lang="sk-SK" sz="2400" dirty="0" smtClean="0"/>
              <a:t>100% </a:t>
            </a:r>
          </a:p>
        </p:txBody>
      </p:sp>
    </p:spTree>
    <p:extLst>
      <p:ext uri="{BB962C8B-B14F-4D97-AF65-F5344CB8AC3E}">
        <p14:creationId xmlns:p14="http://schemas.microsoft.com/office/powerpoint/2010/main" val="208191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121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010400" cy="609600"/>
          </a:xfrm>
        </p:spPr>
        <p:txBody>
          <a:bodyPr>
            <a:normAutofit/>
          </a:bodyPr>
          <a:lstStyle/>
          <a:p>
            <a:endParaRPr lang="sk-SK" b="1" dirty="0" smtClean="0"/>
          </a:p>
          <a:p>
            <a:endParaRPr lang="sk-SK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b="1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152400" y="1676400"/>
            <a:ext cx="8610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u="sng" dirty="0" smtClean="0"/>
              <a:t>3</a:t>
            </a:r>
            <a:r>
              <a:rPr lang="sk-SK" sz="2400" b="1" u="sng" dirty="0"/>
              <a:t>. Ukazovateľ úverovej zadlženosti</a:t>
            </a:r>
          </a:p>
          <a:p>
            <a:endParaRPr lang="sk-SK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 </a:t>
            </a:r>
            <a:r>
              <a:rPr lang="sk-SK" sz="2400" dirty="0"/>
              <a:t>vyjadruje, aká časť majetku je krytá úverom alebo finančnou výpomocou.</a:t>
            </a:r>
          </a:p>
          <a:p>
            <a:endParaRPr lang="sk-SK" sz="2400" dirty="0" smtClean="0"/>
          </a:p>
          <a:p>
            <a:r>
              <a:rPr lang="sk-SK" sz="2400" dirty="0" smtClean="0"/>
              <a:t> </a:t>
            </a:r>
            <a:r>
              <a:rPr lang="sk-SK" sz="2400" dirty="0"/>
              <a:t>miera zadlženosti =____</a:t>
            </a:r>
            <a:r>
              <a:rPr lang="sk-SK" sz="2400" u="sng" dirty="0"/>
              <a:t>(r. 099 + r. 100)</a:t>
            </a:r>
            <a:r>
              <a:rPr lang="sk-SK" sz="2400" dirty="0"/>
              <a:t>_ * 100</a:t>
            </a:r>
          </a:p>
          <a:p>
            <a:r>
              <a:rPr lang="sk-SK" sz="2400" dirty="0"/>
              <a:t> </a:t>
            </a:r>
            <a:r>
              <a:rPr lang="sk-SK" sz="2400" dirty="0" smtClean="0"/>
              <a:t>				r</a:t>
            </a:r>
            <a:r>
              <a:rPr lang="sk-SK" sz="2400" dirty="0"/>
              <a:t>. 060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r</a:t>
            </a:r>
            <a:r>
              <a:rPr lang="sk-SK" sz="2400" dirty="0"/>
              <a:t>. 099 – bežné bankové úvery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r</a:t>
            </a:r>
            <a:r>
              <a:rPr lang="sk-SK" sz="2400" dirty="0"/>
              <a:t>. 100 – prijaté krátkodobé finančné výpomoci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smtClean="0"/>
              <a:t> r</a:t>
            </a:r>
            <a:r>
              <a:rPr lang="sk-SK" sz="2400" dirty="0"/>
              <a:t>. 060 – majetok spolu</a:t>
            </a:r>
            <a:endParaRPr lang="sk-SK" sz="2400" dirty="0" smtClean="0"/>
          </a:p>
        </p:txBody>
      </p:sp>
    </p:spTree>
    <p:extLst>
      <p:ext uri="{BB962C8B-B14F-4D97-AF65-F5344CB8AC3E}">
        <p14:creationId xmlns:p14="http://schemas.microsoft.com/office/powerpoint/2010/main" val="351147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121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010400" cy="609600"/>
          </a:xfrm>
        </p:spPr>
        <p:txBody>
          <a:bodyPr>
            <a:normAutofit/>
          </a:bodyPr>
          <a:lstStyle/>
          <a:p>
            <a:endParaRPr lang="sk-SK" b="1" dirty="0" smtClean="0"/>
          </a:p>
          <a:p>
            <a:endParaRPr lang="sk-SK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b="1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152400" y="1676400"/>
            <a:ext cx="861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u="sng" dirty="0" smtClean="0"/>
              <a:t>3</a:t>
            </a:r>
            <a:r>
              <a:rPr lang="sk-SK" sz="2400" b="1" u="sng" dirty="0"/>
              <a:t>. Ukazovateľ úverovej zadlženosti</a:t>
            </a:r>
          </a:p>
          <a:p>
            <a:endParaRPr lang="sk-SK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nárast </a:t>
            </a:r>
            <a:r>
              <a:rPr lang="sk-SK" sz="2400" dirty="0"/>
              <a:t>tohto ukazovateľa znamená zvýšenie a pokles tohto ukazovateľa zase zníženie úverovej, a tým pádom aj celkovej zadlženosti</a:t>
            </a:r>
            <a:endParaRPr lang="sk-SK" sz="2400" dirty="0" smtClean="0"/>
          </a:p>
        </p:txBody>
      </p:sp>
    </p:spTree>
    <p:extLst>
      <p:ext uri="{BB962C8B-B14F-4D97-AF65-F5344CB8AC3E}">
        <p14:creationId xmlns:p14="http://schemas.microsoft.com/office/powerpoint/2010/main" val="150629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121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010400" cy="609600"/>
          </a:xfrm>
        </p:spPr>
        <p:txBody>
          <a:bodyPr>
            <a:normAutofit/>
          </a:bodyPr>
          <a:lstStyle/>
          <a:p>
            <a:endParaRPr lang="sk-SK" b="1" dirty="0" smtClean="0"/>
          </a:p>
          <a:p>
            <a:endParaRPr lang="sk-SK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b="1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152400" y="1676400"/>
            <a:ext cx="8610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u="sng" dirty="0" smtClean="0"/>
              <a:t>4. Predĺženie</a:t>
            </a:r>
          </a:p>
          <a:p>
            <a:endParaRPr lang="sk-SK" sz="2400" b="1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podľa </a:t>
            </a:r>
            <a:r>
              <a:rPr lang="sk-SK" sz="2400" dirty="0"/>
              <a:t>zákona o konkurze a </a:t>
            </a:r>
            <a:r>
              <a:rPr lang="sk-SK" sz="2400" dirty="0" smtClean="0"/>
              <a:t>reštrukturalizácii</a:t>
            </a:r>
          </a:p>
          <a:p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predlžená je MNO, ktorá </a:t>
            </a:r>
            <a:r>
              <a:rPr lang="sk-SK" sz="2400" dirty="0"/>
              <a:t>má viac ako jedného veriteľa a hodnota </a:t>
            </a:r>
            <a:r>
              <a:rPr lang="sk-SK" sz="2400" dirty="0" smtClean="0"/>
              <a:t>jej </a:t>
            </a:r>
            <a:r>
              <a:rPr lang="sk-SK" sz="2400" dirty="0"/>
              <a:t>záväzkov presahuje hodnotu </a:t>
            </a:r>
            <a:r>
              <a:rPr lang="sk-SK" sz="2400" dirty="0" smtClean="0"/>
              <a:t>jej majetku</a:t>
            </a:r>
          </a:p>
          <a:p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zo </a:t>
            </a:r>
            <a:r>
              <a:rPr lang="sk-SK" sz="2400" dirty="0"/>
              <a:t>Súvahy je teda možné čiastkovo vyčítať (ak hodnota záväzkov presahuje hodnotu majetku), </a:t>
            </a:r>
            <a:r>
              <a:rPr lang="sk-SK" sz="2400" dirty="0" smtClean="0"/>
              <a:t>či môže </a:t>
            </a:r>
            <a:r>
              <a:rPr lang="sk-SK" sz="2400" dirty="0"/>
              <a:t>byť </a:t>
            </a:r>
            <a:r>
              <a:rPr lang="sk-SK" sz="2400" dirty="0" smtClean="0"/>
              <a:t>MNO v </a:t>
            </a:r>
            <a:r>
              <a:rPr lang="sk-SK" sz="2400" dirty="0"/>
              <a:t>predĺžení, a teda či je povinná podať návrh na </a:t>
            </a:r>
            <a:r>
              <a:rPr lang="sk-SK" sz="2400" dirty="0" smtClean="0"/>
              <a:t>vyhlásenie konkurzu</a:t>
            </a:r>
          </a:p>
        </p:txBody>
      </p:sp>
    </p:spTree>
    <p:extLst>
      <p:ext uri="{BB962C8B-B14F-4D97-AF65-F5344CB8AC3E}">
        <p14:creationId xmlns:p14="http://schemas.microsoft.com/office/powerpoint/2010/main" val="265739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121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010400" cy="609600"/>
          </a:xfrm>
        </p:spPr>
        <p:txBody>
          <a:bodyPr>
            <a:normAutofit/>
          </a:bodyPr>
          <a:lstStyle/>
          <a:p>
            <a:endParaRPr lang="sk-SK" b="1" dirty="0" smtClean="0"/>
          </a:p>
          <a:p>
            <a:endParaRPr lang="sk-SK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b="1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152400" y="1676400"/>
            <a:ext cx="8610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sz="2400" dirty="0" smtClean="0"/>
          </a:p>
          <a:p>
            <a:r>
              <a:rPr lang="sk-SK" sz="2400" b="1" u="sng" dirty="0" smtClean="0"/>
              <a:t>Predĺženie</a:t>
            </a:r>
          </a:p>
          <a:p>
            <a:endParaRPr lang="sk-SK" sz="2400" b="1" u="sng" dirty="0"/>
          </a:p>
          <a:p>
            <a:r>
              <a:rPr lang="sk-SK" sz="2400" dirty="0" smtClean="0"/>
              <a:t>MNO je v predĺžení, </a:t>
            </a:r>
            <a:r>
              <a:rPr lang="sk-SK" sz="2400" dirty="0"/>
              <a:t>ak r. 060 &lt; r. 074</a:t>
            </a:r>
          </a:p>
          <a:p>
            <a:endParaRPr lang="sk-SK" sz="2400" dirty="0" smtClean="0"/>
          </a:p>
          <a:p>
            <a:r>
              <a:rPr lang="sk-SK" sz="2400" dirty="0" smtClean="0"/>
              <a:t>r</a:t>
            </a:r>
            <a:r>
              <a:rPr lang="sk-SK" sz="2400" dirty="0"/>
              <a:t>. 074 – cudzie zdroje spolu</a:t>
            </a:r>
          </a:p>
          <a:p>
            <a:r>
              <a:rPr lang="sk-SK" sz="2400" dirty="0" smtClean="0"/>
              <a:t>r</a:t>
            </a:r>
            <a:r>
              <a:rPr lang="sk-SK" sz="2400" dirty="0"/>
              <a:t>. 060 – majetok spolu</a:t>
            </a:r>
            <a:endParaRPr lang="sk-SK" sz="2400" dirty="0" smtClean="0"/>
          </a:p>
        </p:txBody>
      </p:sp>
    </p:spTree>
    <p:extLst>
      <p:ext uri="{BB962C8B-B14F-4D97-AF65-F5344CB8AC3E}">
        <p14:creationId xmlns:p14="http://schemas.microsoft.com/office/powerpoint/2010/main" val="82976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121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010400" cy="609600"/>
          </a:xfrm>
        </p:spPr>
        <p:txBody>
          <a:bodyPr>
            <a:normAutofit/>
          </a:bodyPr>
          <a:lstStyle/>
          <a:p>
            <a:endParaRPr lang="sk-SK" b="1" dirty="0" smtClean="0"/>
          </a:p>
          <a:p>
            <a:endParaRPr lang="sk-SK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b="1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609600" y="1676400"/>
            <a:ext cx="81534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k-SK" sz="3600" dirty="0" smtClean="0"/>
          </a:p>
          <a:p>
            <a:pPr algn="ctr"/>
            <a:endParaRPr lang="sk-SK" sz="3600" dirty="0"/>
          </a:p>
          <a:p>
            <a:pPr algn="ctr"/>
            <a:r>
              <a:rPr lang="sk-SK" sz="6000" dirty="0" smtClean="0"/>
              <a:t>Likvidita a zadlženosť</a:t>
            </a:r>
          </a:p>
          <a:p>
            <a:endParaRPr lang="sk-SK" sz="2400" dirty="0" smtClean="0"/>
          </a:p>
        </p:txBody>
      </p:sp>
    </p:spTree>
    <p:extLst>
      <p:ext uri="{BB962C8B-B14F-4D97-AF65-F5344CB8AC3E}">
        <p14:creationId xmlns:p14="http://schemas.microsoft.com/office/powerpoint/2010/main" val="368452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121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010400" cy="609600"/>
          </a:xfrm>
        </p:spPr>
        <p:txBody>
          <a:bodyPr>
            <a:normAutofit/>
          </a:bodyPr>
          <a:lstStyle/>
          <a:p>
            <a:endParaRPr lang="sk-SK" b="1" dirty="0" smtClean="0"/>
          </a:p>
          <a:p>
            <a:endParaRPr lang="sk-SK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b="1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609600" y="1676400"/>
            <a:ext cx="8153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sz="2400" dirty="0"/>
          </a:p>
          <a:p>
            <a:pPr algn="ctr"/>
            <a:r>
              <a:rPr lang="sk-SK" sz="3600" b="1" u="sng" dirty="0"/>
              <a:t>Bilančná </a:t>
            </a:r>
            <a:r>
              <a:rPr lang="sk-SK" sz="3600" b="1" u="sng" dirty="0" smtClean="0"/>
              <a:t>rovnováha</a:t>
            </a:r>
          </a:p>
          <a:p>
            <a:endParaRPr lang="sk-SK" sz="2400" b="1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základná </a:t>
            </a:r>
            <a:r>
              <a:rPr lang="sk-SK" sz="2400" dirty="0"/>
              <a:t>kontrola správnosti vyplnenia súvahy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2400" dirty="0" smtClean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sk-SK" sz="2400" dirty="0" smtClean="0"/>
              <a:t>r</a:t>
            </a:r>
            <a:r>
              <a:rPr lang="sk-SK" sz="2400" dirty="0"/>
              <a:t>. 60 </a:t>
            </a:r>
            <a:r>
              <a:rPr lang="sk-SK" sz="2400" dirty="0" smtClean="0"/>
              <a:t>= </a:t>
            </a:r>
            <a:r>
              <a:rPr lang="sk-SK" sz="2400" dirty="0"/>
              <a:t>r. 104 </a:t>
            </a:r>
            <a:endParaRPr lang="sk-SK" sz="2400" dirty="0" smtClean="0"/>
          </a:p>
          <a:p>
            <a:endParaRPr lang="sk-SK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r</a:t>
            </a:r>
            <a:r>
              <a:rPr lang="sk-SK" sz="2400" dirty="0"/>
              <a:t>. 60 (majetok spolu = aktíva</a:t>
            </a:r>
            <a:r>
              <a:rPr lang="sk-SK" sz="24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r. 104 (vlastné zdroje a cudzie zdroje spolu = pasíva)</a:t>
            </a:r>
            <a:endParaRPr lang="sk-SK" sz="2400" dirty="0" smtClean="0"/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75717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121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010400" cy="609600"/>
          </a:xfrm>
        </p:spPr>
        <p:txBody>
          <a:bodyPr>
            <a:normAutofit/>
          </a:bodyPr>
          <a:lstStyle/>
          <a:p>
            <a:endParaRPr lang="sk-SK" b="1" dirty="0" smtClean="0"/>
          </a:p>
          <a:p>
            <a:endParaRPr lang="sk-SK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b="1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609600" y="1676400"/>
            <a:ext cx="81534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sz="2400" dirty="0"/>
          </a:p>
          <a:p>
            <a:pPr algn="ctr"/>
            <a:r>
              <a:rPr lang="sk-SK" sz="3600" b="1" u="sng" dirty="0"/>
              <a:t>Bilančná </a:t>
            </a:r>
            <a:r>
              <a:rPr lang="sk-SK" sz="3600" b="1" u="sng" dirty="0" smtClean="0"/>
              <a:t>rovnováha</a:t>
            </a:r>
          </a:p>
          <a:p>
            <a:endParaRPr lang="sk-SK" sz="2400" b="1" u="sng" dirty="0"/>
          </a:p>
          <a:p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smtClean="0"/>
              <a:t>ak </a:t>
            </a:r>
            <a:r>
              <a:rPr lang="sk-SK" sz="2400" dirty="0"/>
              <a:t>sa r. 60 a r. 104 nerovná – nie je zachovaná bilančná rovnováha, a teda súvaha nie </a:t>
            </a:r>
            <a:r>
              <a:rPr lang="sk-SK" sz="2400" dirty="0" smtClean="0"/>
              <a:t>je vyplnená </a:t>
            </a:r>
            <a:r>
              <a:rPr lang="sk-SK" sz="2400" dirty="0"/>
              <a:t>správne (chyba môže byť v ktoromkoľvek riadku súvahy, </a:t>
            </a:r>
            <a:r>
              <a:rPr lang="sk-SK" sz="2400" dirty="0" smtClean="0"/>
              <a:t>t.j.</a:t>
            </a:r>
          </a:p>
          <a:p>
            <a:pPr algn="ctr"/>
            <a:r>
              <a:rPr lang="sk-SK" sz="2400" dirty="0" smtClean="0"/>
              <a:t> </a:t>
            </a:r>
            <a:br>
              <a:rPr lang="sk-SK" sz="2400" dirty="0" smtClean="0"/>
            </a:br>
            <a:r>
              <a:rPr lang="sk-SK" sz="2400" u="sng" dirty="0" smtClean="0"/>
              <a:t>nie </a:t>
            </a:r>
            <a:r>
              <a:rPr lang="sk-SK" sz="2400" u="sng" dirty="0"/>
              <a:t>je možné určiť, </a:t>
            </a:r>
            <a:r>
              <a:rPr lang="sk-SK" sz="2400" u="sng" dirty="0" smtClean="0"/>
              <a:t>čo nie </a:t>
            </a:r>
            <a:r>
              <a:rPr lang="sk-SK" sz="2400" u="sng" dirty="0"/>
              <a:t>je správne</a:t>
            </a:r>
            <a:r>
              <a:rPr lang="sk-SK" sz="2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3951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121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010400" cy="609600"/>
          </a:xfrm>
        </p:spPr>
        <p:txBody>
          <a:bodyPr>
            <a:normAutofit/>
          </a:bodyPr>
          <a:lstStyle/>
          <a:p>
            <a:endParaRPr lang="sk-SK" b="1" dirty="0" smtClean="0"/>
          </a:p>
          <a:p>
            <a:endParaRPr lang="sk-SK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b="1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609600" y="1676400"/>
            <a:ext cx="8153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sz="2400" dirty="0"/>
          </a:p>
          <a:p>
            <a:pPr algn="ctr"/>
            <a:r>
              <a:rPr lang="sk-SK" sz="3600" b="1" u="sng" dirty="0" smtClean="0"/>
              <a:t>Likvidita</a:t>
            </a:r>
          </a:p>
          <a:p>
            <a:endParaRPr lang="sk-SK" sz="2400" b="1" u="sng" dirty="0"/>
          </a:p>
          <a:p>
            <a:pPr marL="342900" indent="-342900">
              <a:buFontTx/>
              <a:buChar char="-"/>
            </a:pPr>
            <a:r>
              <a:rPr lang="sk-SK" sz="2400" dirty="0" smtClean="0"/>
              <a:t>Vyjadruje schopnosť MNO uhrádzať svoje záväzky</a:t>
            </a:r>
          </a:p>
          <a:p>
            <a:pPr marL="342900" indent="-342900">
              <a:buFontTx/>
              <a:buChar char="-"/>
            </a:pPr>
            <a:r>
              <a:rPr lang="sk-SK" sz="2400" dirty="0" smtClean="0"/>
              <a:t>Nazýva sa aj „platobná schopnosť“</a:t>
            </a:r>
          </a:p>
          <a:p>
            <a:pPr marL="342900" indent="-342900">
              <a:buFontTx/>
              <a:buChar char="-"/>
            </a:pPr>
            <a:r>
              <a:rPr lang="sk-SK" sz="2400" dirty="0" smtClean="0"/>
              <a:t>Poukazuje na speňažiteľnosť aktív – rýchlosť speňaženia bez straty hodnoty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84979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121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010400" cy="609600"/>
          </a:xfrm>
        </p:spPr>
        <p:txBody>
          <a:bodyPr>
            <a:normAutofit/>
          </a:bodyPr>
          <a:lstStyle/>
          <a:p>
            <a:endParaRPr lang="sk-SK" b="1" dirty="0" smtClean="0"/>
          </a:p>
          <a:p>
            <a:endParaRPr lang="sk-SK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b="1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609600" y="1676400"/>
            <a:ext cx="81534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sz="2400" dirty="0"/>
          </a:p>
          <a:p>
            <a:pPr algn="ctr"/>
            <a:r>
              <a:rPr lang="sk-SK" sz="3600" b="1" u="sng" dirty="0" smtClean="0"/>
              <a:t>Likvidita</a:t>
            </a:r>
          </a:p>
          <a:p>
            <a:endParaRPr lang="sk-SK" sz="2400" b="1" u="sng" dirty="0"/>
          </a:p>
          <a:p>
            <a:pPr marL="342900" indent="-342900">
              <a:buFontTx/>
              <a:buChar char="-"/>
            </a:pPr>
            <a:r>
              <a:rPr lang="sk-SK" sz="2400" b="1" dirty="0" smtClean="0"/>
              <a:t>Absolútne ukazovatele (v €):</a:t>
            </a:r>
          </a:p>
          <a:p>
            <a:endParaRPr lang="sk-SK" sz="2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sk-SK" sz="2400" dirty="0"/>
              <a:t>Čisté pohotové peňažné prostriedky (</a:t>
            </a:r>
            <a:r>
              <a:rPr lang="sk-SK" sz="2400" dirty="0" smtClean="0"/>
              <a:t>ČPPP)</a:t>
            </a:r>
          </a:p>
          <a:p>
            <a:pPr marL="914400" lvl="1" indent="-457200">
              <a:buFont typeface="+mj-lt"/>
              <a:buAutoNum type="arabicPeriod"/>
            </a:pPr>
            <a:r>
              <a:rPr lang="sk-SK" sz="2400" dirty="0" smtClean="0"/>
              <a:t>Čistý </a:t>
            </a:r>
            <a:r>
              <a:rPr lang="sk-SK" sz="2400" dirty="0"/>
              <a:t>peňažný majetok (</a:t>
            </a:r>
            <a:r>
              <a:rPr lang="sk-SK" sz="2400" dirty="0" smtClean="0"/>
              <a:t>ČPM)</a:t>
            </a:r>
          </a:p>
          <a:p>
            <a:pPr marL="914400" lvl="1" indent="-457200">
              <a:buFont typeface="+mj-lt"/>
              <a:buAutoNum type="arabicPeriod"/>
            </a:pPr>
            <a:r>
              <a:rPr lang="sk-SK" sz="2400" dirty="0" smtClean="0"/>
              <a:t>Čistý </a:t>
            </a:r>
            <a:r>
              <a:rPr lang="sk-SK" sz="2400" dirty="0"/>
              <a:t>pracovný prevádzkový kapitál (ČPPK) </a:t>
            </a:r>
          </a:p>
        </p:txBody>
      </p:sp>
    </p:spTree>
    <p:extLst>
      <p:ext uri="{BB962C8B-B14F-4D97-AF65-F5344CB8AC3E}">
        <p14:creationId xmlns:p14="http://schemas.microsoft.com/office/powerpoint/2010/main" val="179955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a vzor_1 podk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121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010400" cy="609600"/>
          </a:xfrm>
        </p:spPr>
        <p:txBody>
          <a:bodyPr>
            <a:normAutofit/>
          </a:bodyPr>
          <a:lstStyle/>
          <a:p>
            <a:endParaRPr lang="sk-SK" b="1" dirty="0" smtClean="0"/>
          </a:p>
          <a:p>
            <a:endParaRPr lang="sk-SK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b="1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609600" y="1676400"/>
            <a:ext cx="81534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sz="2400" dirty="0"/>
          </a:p>
          <a:p>
            <a:pPr algn="ctr"/>
            <a:r>
              <a:rPr lang="sk-SK" sz="3600" b="1" u="sng" dirty="0" smtClean="0"/>
              <a:t>Likvidita</a:t>
            </a:r>
          </a:p>
          <a:p>
            <a:endParaRPr lang="sk-SK" sz="2400" b="1" u="sng" dirty="0"/>
          </a:p>
          <a:p>
            <a:pPr marL="342900" indent="-342900">
              <a:buFontTx/>
              <a:buChar char="-"/>
            </a:pPr>
            <a:r>
              <a:rPr lang="sk-SK" sz="2400" b="1" dirty="0" smtClean="0"/>
              <a:t>Pomerové ukazovatele (v %):</a:t>
            </a:r>
          </a:p>
          <a:p>
            <a:endParaRPr lang="sk-SK" sz="2400" b="1" dirty="0" smtClean="0"/>
          </a:p>
          <a:p>
            <a:pPr lvl="1"/>
            <a:r>
              <a:rPr lang="sk-SK" sz="2400" dirty="0" smtClean="0"/>
              <a:t>4. Okamžitá likvidita</a:t>
            </a:r>
          </a:p>
          <a:p>
            <a:pPr lvl="1"/>
            <a:r>
              <a:rPr lang="sk-SK" sz="2400" dirty="0" smtClean="0"/>
              <a:t>5. Pohotová likvidita</a:t>
            </a:r>
          </a:p>
          <a:p>
            <a:pPr lvl="1"/>
            <a:r>
              <a:rPr lang="sk-SK" sz="2400" dirty="0" smtClean="0"/>
              <a:t>6. Bežná likvidita</a:t>
            </a:r>
            <a:endParaRPr lang="sk-SK" sz="2400" dirty="0"/>
          </a:p>
          <a:p>
            <a:pPr lvl="1"/>
            <a:r>
              <a:rPr lang="sk-SK" sz="2400" dirty="0" smtClean="0"/>
              <a:t>7. Celková likvidita 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42601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2917</TotalTime>
  <Words>1010</Words>
  <Application>Microsoft Office PowerPoint</Application>
  <PresentationFormat>Prezentácia na obrazovke (4:3)</PresentationFormat>
  <Paragraphs>317</Paragraphs>
  <Slides>34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34</vt:i4>
      </vt:variant>
    </vt:vector>
  </HeadingPairs>
  <TitlesOfParts>
    <vt:vector size="35" baseType="lpstr">
      <vt:lpstr>Office Theme</vt:lpstr>
      <vt:lpstr>Zvyšovanie transparentnosti  neziskového sektora a kvality služieb poskytovaných  neziskovými organizáciami  cez mechanizmus akreditácie MNO 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Skarlet Ondrejcakova</dc:creator>
  <cp:lastModifiedBy>Milan</cp:lastModifiedBy>
  <cp:revision>81</cp:revision>
  <cp:lastPrinted>2015-09-07T13:24:38Z</cp:lastPrinted>
  <dcterms:created xsi:type="dcterms:W3CDTF">2006-08-16T00:00:00Z</dcterms:created>
  <dcterms:modified xsi:type="dcterms:W3CDTF">2015-11-11T12:36:19Z</dcterms:modified>
</cp:coreProperties>
</file>