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9" r:id="rId6"/>
    <p:sldId id="291" r:id="rId7"/>
    <p:sldId id="287" r:id="rId8"/>
    <p:sldId id="278" r:id="rId9"/>
    <p:sldId id="271" r:id="rId10"/>
    <p:sldId id="276" r:id="rId11"/>
    <p:sldId id="288" r:id="rId12"/>
    <p:sldId id="293" r:id="rId13"/>
    <p:sldId id="272" r:id="rId14"/>
    <p:sldId id="294" r:id="rId15"/>
    <p:sldId id="296" r:id="rId16"/>
    <p:sldId id="297" r:id="rId17"/>
    <p:sldId id="295" r:id="rId18"/>
    <p:sldId id="298" r:id="rId19"/>
    <p:sldId id="299" r:id="rId20"/>
    <p:sldId id="277" r:id="rId21"/>
    <p:sldId id="273" r:id="rId22"/>
    <p:sldId id="292" r:id="rId23"/>
    <p:sldId id="289" r:id="rId24"/>
    <p:sldId id="274" r:id="rId25"/>
    <p:sldId id="300" r:id="rId26"/>
    <p:sldId id="279" r:id="rId27"/>
    <p:sldId id="301" r:id="rId28"/>
    <p:sldId id="280" r:id="rId29"/>
    <p:sldId id="281" r:id="rId30"/>
    <p:sldId id="282" r:id="rId31"/>
    <p:sldId id="302" r:id="rId32"/>
    <p:sldId id="283" r:id="rId33"/>
    <p:sldId id="284" r:id="rId34"/>
    <p:sldId id="290" r:id="rId35"/>
    <p:sldId id="285" r:id="rId36"/>
    <p:sldId id="267" r:id="rId37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81" d="100"/>
          <a:sy n="81" d="100"/>
        </p:scale>
        <p:origin x="-82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35EBA-9C7D-49B1-8CD7-84E2F20B4383}" type="datetimeFigureOut">
              <a:rPr lang="sk-SK" smtClean="0"/>
              <a:t>15. 9. 2015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6927F-2563-4E2D-9E46-C81D48D2D4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0495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ilan.andrejkovic2@minv.s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5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2895600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Zvyšovanie transparentnosti </a:t>
            </a:r>
            <a:r>
              <a:rPr lang="sk-SK" sz="3600" b="1" dirty="0" smtClean="0"/>
              <a:t/>
            </a:r>
            <a:br>
              <a:rPr lang="sk-SK" sz="3600" b="1" dirty="0" smtClean="0"/>
            </a:br>
            <a:r>
              <a:rPr lang="sk-SK" sz="3600" b="1" dirty="0" smtClean="0"/>
              <a:t>neziskového </a:t>
            </a:r>
            <a:r>
              <a:rPr lang="sk-SK" sz="3600" b="1" dirty="0"/>
              <a:t>sektora</a:t>
            </a:r>
            <a:r>
              <a:rPr lang="sk-SK" sz="3600" dirty="0"/>
              <a:t/>
            </a:r>
            <a:br>
              <a:rPr lang="sk-SK" sz="3600" dirty="0"/>
            </a:br>
            <a:r>
              <a:rPr lang="sk-SK" sz="3600" b="1" dirty="0"/>
              <a:t>a kvality služieb poskytovaných </a:t>
            </a:r>
            <a:br>
              <a:rPr lang="sk-SK" sz="3600" b="1" dirty="0"/>
            </a:br>
            <a:r>
              <a:rPr lang="sk-SK" sz="3600" b="1" dirty="0"/>
              <a:t>neziskovými organizáciami </a:t>
            </a:r>
            <a:br>
              <a:rPr lang="sk-SK" sz="3600" b="1" dirty="0"/>
            </a:br>
            <a:r>
              <a:rPr lang="sk-SK" sz="3600" b="1" dirty="0"/>
              <a:t>cez mechanizmus akreditácie MNO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762000"/>
          </a:xfrm>
        </p:spPr>
        <p:txBody>
          <a:bodyPr/>
          <a:lstStyle/>
          <a:p>
            <a:r>
              <a:rPr lang="sk-SK" dirty="0" smtClean="0"/>
              <a:t>Národný projekt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endParaRPr lang="sk-SK" altLang="sk-SK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Údaje budú označené:</a:t>
            </a:r>
          </a:p>
          <a:p>
            <a:pPr algn="l"/>
            <a:endParaRPr lang="sk-SK" altLang="sk-SK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b="1" dirty="0" smtClean="0">
                <a:solidFill>
                  <a:schemeClr val="tx1"/>
                </a:solidFill>
              </a:rPr>
              <a:t>voľne prístupné</a:t>
            </a: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(verejné)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b="1" dirty="0" smtClean="0">
                <a:solidFill>
                  <a:schemeClr val="tx1"/>
                </a:solidFill>
              </a:rPr>
              <a:t>prístupné iba orgánom verejnej správy a konkrétnej MNO </a:t>
            </a:r>
            <a:r>
              <a:rPr lang="sk-SK" altLang="sk-SK" sz="2000" i="1" dirty="0" smtClean="0">
                <a:solidFill>
                  <a:schemeClr val="bg1">
                    <a:lumMod val="50000"/>
                  </a:schemeClr>
                </a:solidFill>
              </a:rPr>
              <a:t>(ochrana osobných údajov, daňové tajomstvo,...)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b="1" dirty="0" smtClean="0">
                <a:solidFill>
                  <a:schemeClr val="tx1"/>
                </a:solidFill>
              </a:rPr>
              <a:t>prístupné so súhlasom konkrétnej MNO</a:t>
            </a:r>
            <a:endParaRPr lang="sk-SK" altLang="sk-SK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Pre koho je určený: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poskytovateľov verejných zdrojov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MNO ako prijímateľov  verejných zdrojov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verejnosti, médiám, ...</a:t>
            </a:r>
          </a:p>
        </p:txBody>
      </p:sp>
    </p:spTree>
    <p:extLst>
      <p:ext uri="{BB962C8B-B14F-4D97-AF65-F5344CB8AC3E}">
        <p14:creationId xmlns:p14="http://schemas.microsoft.com/office/powerpoint/2010/main" val="29525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Baky\Documents\VIDEO_OBRAZKY\2-uvodna-stranka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4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400" b="1" dirty="0" smtClean="0">
                <a:solidFill>
                  <a:schemeClr val="tx1"/>
                </a:solidFill>
              </a:rPr>
              <a:t>Prínosy z pohľadu verejnej správy: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Po zadaní IČO žiadateľa a vyžadovaných údajov  v rámci konkrétnej výzvy OIS MNO on-line overí splnenie všetkých podmienok</a:t>
            </a:r>
          </a:p>
          <a:p>
            <a:pPr marL="457200" indent="-457200" algn="l">
              <a:buFont typeface="+mj-lt"/>
              <a:buAutoNum type="arabicPeriod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Pri modelovaní požiadaviek v konkrétnej výzve si budú môcť overiť, koľko MNO spĺňa kritériá (overenie „trhu“)</a:t>
            </a:r>
          </a:p>
        </p:txBody>
      </p:sp>
    </p:spTree>
    <p:extLst>
      <p:ext uri="{BB962C8B-B14F-4D97-AF65-F5344CB8AC3E}">
        <p14:creationId xmlns:p14="http://schemas.microsoft.com/office/powerpoint/2010/main" val="30403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endParaRPr lang="sk-SK" altLang="sk-SK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Baky\Documents\VIDEO_OBRAZKY\4-dashboard---V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ípka doprava 1"/>
          <p:cNvSpPr/>
          <p:nvPr/>
        </p:nvSpPr>
        <p:spPr>
          <a:xfrm>
            <a:off x="152400" y="1676400"/>
            <a:ext cx="1828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ľava 4"/>
          <p:cNvSpPr/>
          <p:nvPr/>
        </p:nvSpPr>
        <p:spPr>
          <a:xfrm>
            <a:off x="7010400" y="2133600"/>
            <a:ext cx="1905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0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endParaRPr lang="sk-SK" altLang="sk-SK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Baky\Documents\VIDEO_OBRAZKY\4,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endParaRPr lang="sk-SK" altLang="sk-SK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Baky\Documents\VIDEO_OBRAZKY\4,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400" b="1" dirty="0" smtClean="0">
                <a:solidFill>
                  <a:schemeClr val="tx1"/>
                </a:solidFill>
              </a:rPr>
              <a:t>Prínosy z pohľadu verejnej správy: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2. Pri </a:t>
            </a: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modelovaní požiadaviek v konkrétnej výzve si budú môcť overiť, koľko MNO spĺňa kritériá (overenie „trhu“)</a:t>
            </a:r>
          </a:p>
        </p:txBody>
      </p:sp>
    </p:spTree>
    <p:extLst>
      <p:ext uri="{BB962C8B-B14F-4D97-AF65-F5344CB8AC3E}">
        <p14:creationId xmlns:p14="http://schemas.microsoft.com/office/powerpoint/2010/main" val="2210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endParaRPr lang="sk-SK" altLang="sk-SK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399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endParaRPr lang="sk-SK" altLang="sk-SK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3999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ípka dolu 1"/>
          <p:cNvSpPr/>
          <p:nvPr/>
        </p:nvSpPr>
        <p:spPr>
          <a:xfrm>
            <a:off x="3429000" y="2971800"/>
            <a:ext cx="3810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4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3810000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Národný projekt realizuje</a:t>
            </a:r>
          </a:p>
          <a:p>
            <a:r>
              <a:rPr lang="sk-SK" sz="3800" b="1" dirty="0" smtClean="0"/>
              <a:t>Úrad splnomocnenca vlády SR </a:t>
            </a:r>
          </a:p>
          <a:p>
            <a:r>
              <a:rPr lang="sk-SK" sz="3800" b="1" dirty="0" smtClean="0"/>
              <a:t>pre rozvoj občianskej spoločnosti</a:t>
            </a:r>
            <a:endParaRPr lang="sk-SK" sz="3800" b="1" dirty="0"/>
          </a:p>
          <a:p>
            <a:endParaRPr lang="sk-SK" dirty="0" smtClean="0"/>
          </a:p>
          <a:p>
            <a:r>
              <a:rPr lang="sk-SK" dirty="0" smtClean="0"/>
              <a:t>spolu s partnermi: </a:t>
            </a:r>
            <a:endParaRPr lang="sk-SK" dirty="0"/>
          </a:p>
          <a:p>
            <a:r>
              <a:rPr lang="sk-SK" b="1" dirty="0"/>
              <a:t>1. Slovenské neziskové servisné centrum</a:t>
            </a:r>
          </a:p>
          <a:p>
            <a:r>
              <a:rPr lang="sk-SK" b="1" dirty="0" smtClean="0"/>
              <a:t>Centrum </a:t>
            </a:r>
            <a:r>
              <a:rPr lang="sk-SK" b="1" dirty="0"/>
              <a:t>pre </a:t>
            </a:r>
            <a:r>
              <a:rPr lang="sk-SK" b="1" dirty="0" smtClean="0"/>
              <a:t>filantropiu</a:t>
            </a:r>
          </a:p>
          <a:p>
            <a:r>
              <a:rPr lang="sk-SK" b="1" dirty="0" smtClean="0"/>
              <a:t>PDCS</a:t>
            </a:r>
            <a:endParaRPr lang="sk-SK" b="1" dirty="0"/>
          </a:p>
          <a:p>
            <a:r>
              <a:rPr lang="sk-SK" b="1" dirty="0" smtClean="0"/>
              <a:t>SOCIA </a:t>
            </a:r>
            <a:r>
              <a:rPr lang="sk-SK" b="1" dirty="0"/>
              <a:t>– nadácia na podporu sociálnych zmien</a:t>
            </a:r>
          </a:p>
          <a:p>
            <a:endParaRPr lang="sk-SK" sz="3800" dirty="0"/>
          </a:p>
          <a:p>
            <a:r>
              <a:rPr lang="sk-SK" sz="2600" dirty="0"/>
              <a:t>Trvanie projektu: </a:t>
            </a:r>
          </a:p>
          <a:p>
            <a:r>
              <a:rPr lang="sk-SK" sz="2600" dirty="0"/>
              <a:t>marec 2014 – december 2015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7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400" b="1" dirty="0" smtClean="0">
                <a:solidFill>
                  <a:schemeClr val="tx1"/>
                </a:solidFill>
              </a:rPr>
              <a:t>Prínosy z pohľadu žiadateľa - MNO:</a:t>
            </a:r>
          </a:p>
          <a:p>
            <a:pPr algn="l"/>
            <a:endParaRPr lang="sk-SK" altLang="sk-SK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Bude si môcť on-line overiť, či spĺňa všetky požiadavky výzvy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Nebude musieť predkladať papierové potvrdenia (a s obmedzenou dobou platnosti)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Bude môcť vyhľadávať partnerov pre prípadné partnerské projekty (</a:t>
            </a:r>
            <a:r>
              <a:rPr lang="sk-SK" altLang="sk-SK" sz="2000" b="1" dirty="0">
                <a:solidFill>
                  <a:schemeClr val="bg1">
                    <a:lumMod val="50000"/>
                  </a:schemeClr>
                </a:solidFill>
              </a:rPr>
              <a:t>v rámci verejných údajov)</a:t>
            </a:r>
          </a:p>
        </p:txBody>
      </p:sp>
    </p:spTree>
    <p:extLst>
      <p:ext uri="{BB962C8B-B14F-4D97-AF65-F5344CB8AC3E}">
        <p14:creationId xmlns:p14="http://schemas.microsoft.com/office/powerpoint/2010/main" val="21277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400" b="1" dirty="0" smtClean="0">
                <a:solidFill>
                  <a:schemeClr val="tx1"/>
                </a:solidFill>
              </a:rPr>
              <a:t>Prínosy z pohľadu verejnosti a médií:</a:t>
            </a:r>
          </a:p>
          <a:p>
            <a:pPr algn="l"/>
            <a:endParaRPr lang="sk-SK" altLang="sk-SK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k-SK" altLang="sk-SK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1. Tvorba rôznych prehľadov, štatistík, analýz...</a:t>
            </a:r>
          </a:p>
        </p:txBody>
      </p:sp>
    </p:spTree>
    <p:extLst>
      <p:ext uri="{BB962C8B-B14F-4D97-AF65-F5344CB8AC3E}">
        <p14:creationId xmlns:p14="http://schemas.microsoft.com/office/powerpoint/2010/main" val="30403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vnoramenný trojuholník 1"/>
          <p:cNvSpPr/>
          <p:nvPr/>
        </p:nvSpPr>
        <p:spPr>
          <a:xfrm>
            <a:off x="914400" y="1600200"/>
            <a:ext cx="6934200" cy="441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533400" y="2895600"/>
            <a:ext cx="807720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533400" y="3581400"/>
            <a:ext cx="807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533400" y="5550932"/>
            <a:ext cx="807720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533400" y="2209800"/>
            <a:ext cx="8077200" cy="0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509954" y="4343400"/>
            <a:ext cx="8077200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533400" y="5029200"/>
            <a:ext cx="807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3176954" y="572672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C000"/>
                </a:solidFill>
              </a:rPr>
              <a:t>Základné informácie 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2737339" y="5181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Zákonmi vyžadované potvrdenia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773241" y="4495800"/>
            <a:ext cx="322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Výzvami vyžadované potvrdenia</a:t>
            </a:r>
            <a:endParaRPr lang="sk-SK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3316165" y="3786554"/>
            <a:ext cx="213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Ostatné informácie</a:t>
            </a:r>
            <a:endParaRPr lang="sk-SK" b="1" dirty="0"/>
          </a:p>
        </p:txBody>
      </p:sp>
      <p:sp>
        <p:nvSpPr>
          <p:cNvPr id="22" name="BlokTextu 21"/>
          <p:cNvSpPr txBox="1"/>
          <p:nvPr/>
        </p:nvSpPr>
        <p:spPr>
          <a:xfrm>
            <a:off x="3656867" y="3053862"/>
            <a:ext cx="156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FF00"/>
                </a:solidFill>
              </a:rPr>
              <a:t>Self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</a:rPr>
              <a:t>reporting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3965698" y="2379787"/>
            <a:ext cx="84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Riziko</a:t>
            </a:r>
            <a:endParaRPr lang="sk-SK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3965698" y="1676400"/>
            <a:ext cx="84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2060"/>
                </a:solidFill>
              </a:rPr>
              <a:t>Rating</a:t>
            </a:r>
            <a:endParaRPr lang="sk-SK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85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8486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400" b="1" dirty="0" smtClean="0">
                <a:solidFill>
                  <a:schemeClr val="tx1"/>
                </a:solidFill>
              </a:rPr>
              <a:t>OIS MNO obsahuje údaje o MNO vo viacerých úrovniach</a:t>
            </a:r>
          </a:p>
          <a:p>
            <a:pPr algn="l"/>
            <a:endParaRPr lang="sk-SK" altLang="sk-SK" sz="2000" b="1" dirty="0">
              <a:solidFill>
                <a:srgbClr val="0070C0"/>
              </a:solidFill>
            </a:endParaRPr>
          </a:p>
          <a:p>
            <a:pPr marL="457200" indent="-457200" algn="l">
              <a:buAutoNum type="arabicPeriod"/>
            </a:pPr>
            <a:r>
              <a:rPr lang="sk-SK" altLang="sk-SK" sz="2000" b="1" dirty="0">
                <a:solidFill>
                  <a:schemeClr val="bg1">
                    <a:lumMod val="50000"/>
                  </a:schemeClr>
                </a:solidFill>
              </a:rPr>
              <a:t>Základné údaje o MNO (z registra)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>
                <a:solidFill>
                  <a:schemeClr val="bg1">
                    <a:lumMod val="50000"/>
                  </a:schemeClr>
                </a:solidFill>
              </a:rPr>
              <a:t>Údaje vyžadované zákonmi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>
                <a:solidFill>
                  <a:schemeClr val="bg1">
                    <a:lumMod val="50000"/>
                  </a:schemeClr>
                </a:solidFill>
              </a:rPr>
              <a:t>Údaje vyžadované konkrétnou výzvou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>
                <a:solidFill>
                  <a:schemeClr val="bg1">
                    <a:lumMod val="50000"/>
                  </a:schemeClr>
                </a:solidFill>
              </a:rPr>
              <a:t>Doplnkové údaje získavané od verejnej správy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>
                <a:solidFill>
                  <a:schemeClr val="bg1">
                    <a:lumMod val="50000"/>
                  </a:schemeClr>
                </a:solidFill>
              </a:rPr>
              <a:t>Samoreportované údaje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>
                <a:solidFill>
                  <a:schemeClr val="bg1">
                    <a:lumMod val="50000"/>
                  </a:schemeClr>
                </a:solidFill>
              </a:rPr>
              <a:t>Údaje k posúdeniu rizika</a:t>
            </a:r>
          </a:p>
        </p:txBody>
      </p:sp>
      <p:sp>
        <p:nvSpPr>
          <p:cNvPr id="6" name="Šípka ohnutá nahor 5"/>
          <p:cNvSpPr/>
          <p:nvPr/>
        </p:nvSpPr>
        <p:spPr>
          <a:xfrm>
            <a:off x="1436077" y="2514600"/>
            <a:ext cx="5943600" cy="2743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5791200" y="23299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</a:t>
            </a:r>
            <a:r>
              <a:rPr lang="sk-SK" dirty="0" smtClean="0"/>
              <a:t>šetky MNO</a:t>
            </a:r>
            <a:endParaRPr lang="sk-SK" dirty="0"/>
          </a:p>
        </p:txBody>
      </p:sp>
      <p:sp>
        <p:nvSpPr>
          <p:cNvPr id="8" name="Šípka dolu 7"/>
          <p:cNvSpPr/>
          <p:nvPr/>
        </p:nvSpPr>
        <p:spPr>
          <a:xfrm>
            <a:off x="7227277" y="2788919"/>
            <a:ext cx="1524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7362092" y="295075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i</a:t>
            </a:r>
            <a:r>
              <a:rPr lang="sk-SK" dirty="0" smtClean="0"/>
              <a:t>ba žiadatelia</a:t>
            </a:r>
          </a:p>
          <a:p>
            <a:pPr algn="ctr"/>
            <a:r>
              <a:rPr lang="sk-SK" dirty="0" smtClean="0"/>
              <a:t>o verejné zdroje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53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Úroveň – základné, štatutárne informácie: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Názov organizácie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Sídlo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IČO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Štatutár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Predmet činnosti</a:t>
            </a:r>
          </a:p>
          <a:p>
            <a:pPr marL="457200" indent="-457200" algn="l">
              <a:buAutoNum type="arabicPeriod"/>
            </a:pPr>
            <a:endParaRPr lang="sk-SK" altLang="sk-SK" sz="2000" b="1" dirty="0">
              <a:solidFill>
                <a:schemeClr val="tx1"/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- </a:t>
            </a:r>
            <a:r>
              <a:rPr lang="sk-SK" altLang="sk-SK" sz="2000" b="1" dirty="0">
                <a:solidFill>
                  <a:schemeClr val="tx1"/>
                </a:solidFill>
              </a:rPr>
              <a:t>údaje </a:t>
            </a:r>
            <a:r>
              <a:rPr lang="sk-SK" altLang="sk-SK" sz="2000" b="1" dirty="0">
                <a:solidFill>
                  <a:srgbClr val="FF0000"/>
                </a:solidFill>
              </a:rPr>
              <a:t>garantované, získané z oficiálnych registrov</a:t>
            </a:r>
            <a:endParaRPr lang="sk-SK" altLang="sk-SK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Úroveň – základné, štatutárne informácie: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55530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7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2. Úroveň – zákonom vyžadované potvrdenia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Sociálna </a:t>
            </a:r>
            <a:r>
              <a:rPr lang="sk-SK" altLang="sk-SK" sz="2000" b="1" dirty="0">
                <a:solidFill>
                  <a:schemeClr val="tx1"/>
                </a:solidFill>
              </a:rPr>
              <a:t>poisťovňa - nedoplatok na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odvodoch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Zdravotné </a:t>
            </a:r>
            <a:r>
              <a:rPr lang="sk-SK" altLang="sk-SK" sz="2000" b="1" dirty="0">
                <a:solidFill>
                  <a:schemeClr val="tx1"/>
                </a:solidFill>
              </a:rPr>
              <a:t>poisťovne - nedoplatok na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odvodoch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Finančná </a:t>
            </a:r>
            <a:r>
              <a:rPr lang="sk-SK" altLang="sk-SK" sz="2000" b="1" dirty="0">
                <a:solidFill>
                  <a:schemeClr val="tx1"/>
                </a:solidFill>
              </a:rPr>
              <a:t>správa - daňové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nedoplatky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Národný </a:t>
            </a:r>
            <a:r>
              <a:rPr lang="sk-SK" altLang="sk-SK" sz="2000" b="1" dirty="0">
                <a:solidFill>
                  <a:schemeClr val="tx1"/>
                </a:solidFill>
              </a:rPr>
              <a:t>inšpektorát práce - nelegálna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práca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Konkurzný </a:t>
            </a:r>
            <a:r>
              <a:rPr lang="sk-SK" altLang="sk-SK" sz="2000" b="1" dirty="0">
                <a:solidFill>
                  <a:schemeClr val="tx1"/>
                </a:solidFill>
              </a:rPr>
              <a:t>súd - konkurz a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likvidácia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...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- dáta </a:t>
            </a:r>
            <a:r>
              <a:rPr lang="sk-SK" altLang="sk-SK" sz="2000" b="1" dirty="0">
                <a:solidFill>
                  <a:srgbClr val="FF0000"/>
                </a:solidFill>
              </a:rPr>
              <a:t>garantované, získané zo zdrojového registra</a:t>
            </a:r>
            <a:endParaRPr lang="sk-SK" altLang="sk-SK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2. Úroveň – zákonom vyžadované potvrdenia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1200"/>
            <a:ext cx="47529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3. Úroveň – údaje vyžadované konkrétnou výzvou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Napr.: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Prehľad </a:t>
            </a:r>
            <a:r>
              <a:rPr lang="sk-SK" altLang="sk-SK" sz="2000" b="1" dirty="0">
                <a:solidFill>
                  <a:schemeClr val="tx1"/>
                </a:solidFill>
              </a:rPr>
              <a:t>súdnych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sporov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Register </a:t>
            </a:r>
            <a:r>
              <a:rPr lang="sk-SK" altLang="sk-SK" sz="2000" b="1" dirty="0">
                <a:solidFill>
                  <a:schemeClr val="tx1"/>
                </a:solidFill>
              </a:rPr>
              <a:t>trestov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štatutára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Sociálna </a:t>
            </a:r>
            <a:r>
              <a:rPr lang="sk-SK" altLang="sk-SK" sz="2000" b="1" dirty="0">
                <a:solidFill>
                  <a:schemeClr val="tx1"/>
                </a:solidFill>
              </a:rPr>
              <a:t>poisťovňa - prehľad počtu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zamestnancov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Finančná </a:t>
            </a:r>
            <a:r>
              <a:rPr lang="sk-SK" altLang="sk-SK" sz="2000" b="1" dirty="0">
                <a:solidFill>
                  <a:schemeClr val="tx1"/>
                </a:solidFill>
              </a:rPr>
              <a:t>správa - účtovné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výkazy</a:t>
            </a:r>
          </a:p>
          <a:p>
            <a:pPr marL="457200" indent="-457200" algn="l">
              <a:buAutoNum type="arabicPeriod"/>
            </a:pPr>
            <a:endParaRPr lang="sk-SK" altLang="sk-SK" sz="2000" b="1" dirty="0">
              <a:solidFill>
                <a:schemeClr val="tx1"/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...dáta </a:t>
            </a:r>
            <a:r>
              <a:rPr lang="sk-SK" altLang="sk-SK" sz="2000" b="1" dirty="0">
                <a:solidFill>
                  <a:srgbClr val="FF0000"/>
                </a:solidFill>
              </a:rPr>
              <a:t>garantované, získané zo zdrojového registra</a:t>
            </a:r>
            <a:endParaRPr lang="sk-SK" altLang="sk-SK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4. Úroveň – doplnkové údaje dokresľujúce organizáciu (MNO)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Zoznam </a:t>
            </a:r>
            <a:r>
              <a:rPr lang="sk-SK" altLang="sk-SK" sz="2000" b="1" dirty="0">
                <a:solidFill>
                  <a:schemeClr val="tx1"/>
                </a:solidFill>
              </a:rPr>
              <a:t>sociálnych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podnikov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Zoznam </a:t>
            </a:r>
            <a:r>
              <a:rPr lang="sk-SK" altLang="sk-SK" sz="2000" b="1" dirty="0">
                <a:solidFill>
                  <a:schemeClr val="tx1"/>
                </a:solidFill>
              </a:rPr>
              <a:t>poskytovateľov sociálnych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služieb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Zoznam </a:t>
            </a:r>
            <a:r>
              <a:rPr lang="sk-SK" altLang="sk-SK" sz="2000" b="1" dirty="0">
                <a:solidFill>
                  <a:schemeClr val="tx1"/>
                </a:solidFill>
              </a:rPr>
              <a:t>súdnych znalcov, tlmočníkov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,..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Zoznam športových klubov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>
                <a:solidFill>
                  <a:schemeClr val="tx1"/>
                </a:solidFill>
              </a:rPr>
              <a:t>Centrálny register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zmlúv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Centrálny </a:t>
            </a:r>
            <a:r>
              <a:rPr lang="sk-SK" altLang="sk-SK" sz="2000" b="1" dirty="0">
                <a:solidFill>
                  <a:schemeClr val="tx1"/>
                </a:solidFill>
              </a:rPr>
              <a:t>register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projektov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Verejné zbierky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Prijímatelia </a:t>
            </a:r>
            <a:r>
              <a:rPr lang="sk-SK" altLang="sk-SK" sz="2000" b="1" dirty="0">
                <a:solidFill>
                  <a:schemeClr val="tx1"/>
                </a:solidFill>
              </a:rPr>
              <a:t>2% z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dane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>
                <a:solidFill>
                  <a:schemeClr val="tx1"/>
                </a:solidFill>
              </a:rPr>
              <a:t>Zoznam podnikateľov (Úrad pre verejné obstarávanie)</a:t>
            </a:r>
            <a:endParaRPr lang="sk-SK" altLang="sk-SK" sz="2000" b="1" dirty="0" smtClean="0">
              <a:solidFill>
                <a:schemeClr val="tx1"/>
              </a:solidFill>
            </a:endParaRP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- niektoré dáta garantované, iné iba informatívne</a:t>
            </a:r>
          </a:p>
        </p:txBody>
      </p:sp>
    </p:spTree>
    <p:extLst>
      <p:ext uri="{BB962C8B-B14F-4D97-AF65-F5344CB8AC3E}">
        <p14:creationId xmlns:p14="http://schemas.microsoft.com/office/powerpoint/2010/main" val="35984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altLang="sk-SK" b="1" dirty="0" smtClean="0">
                <a:solidFill>
                  <a:schemeClr val="bg1">
                    <a:lumMod val="50000"/>
                  </a:schemeClr>
                </a:solidFill>
              </a:rPr>
              <a:t>Otvorený informačný systém </a:t>
            </a:r>
          </a:p>
          <a:p>
            <a:r>
              <a:rPr lang="sk-SK" altLang="sk-SK" b="1" dirty="0" smtClean="0">
                <a:solidFill>
                  <a:schemeClr val="bg1">
                    <a:lumMod val="50000"/>
                  </a:schemeClr>
                </a:solidFill>
              </a:rPr>
              <a:t>mimovládnych neziskových organizácií </a:t>
            </a:r>
          </a:p>
          <a:p>
            <a:endParaRPr lang="sk-SK" altLang="sk-SK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altLang="sk-SK" b="1" dirty="0" smtClean="0">
                <a:solidFill>
                  <a:schemeClr val="tx1"/>
                </a:solidFill>
              </a:rPr>
              <a:t>OIS MNO</a:t>
            </a:r>
            <a:endParaRPr lang="sk-SK" altLang="sk-SK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4191000"/>
            <a:ext cx="53244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8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5. Úroveň – údaje reportované samotnou MNO (dobrovoľne)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Výročná správa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Publikácie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Certifikáty</a:t>
            </a:r>
            <a:r>
              <a:rPr lang="sk-SK" altLang="sk-SK" sz="2000" b="1" dirty="0">
                <a:solidFill>
                  <a:schemeClr val="tx1"/>
                </a:solidFill>
              </a:rPr>
              <a:t>,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ocenenia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Projekty</a:t>
            </a:r>
            <a:r>
              <a:rPr lang="sk-SK" altLang="sk-SK" sz="2000" b="1" dirty="0">
                <a:solidFill>
                  <a:schemeClr val="tx1"/>
                </a:solidFill>
              </a:rPr>
              <a:t>, </a:t>
            </a:r>
            <a:r>
              <a:rPr lang="sk-SK" altLang="sk-SK" sz="2000" b="1" dirty="0" err="1" smtClean="0">
                <a:solidFill>
                  <a:schemeClr val="tx1"/>
                </a:solidFill>
              </a:rPr>
              <a:t>donori</a:t>
            </a:r>
            <a:endParaRPr lang="sk-SK" altLang="sk-SK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Účtovné </a:t>
            </a:r>
            <a:r>
              <a:rPr lang="sk-SK" altLang="sk-SK" sz="2000" b="1" dirty="0">
                <a:solidFill>
                  <a:schemeClr val="tx1"/>
                </a:solidFill>
              </a:rPr>
              <a:t>výkazy,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audit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Referencie</a:t>
            </a:r>
            <a:r>
              <a:rPr lang="sk-SK" altLang="sk-SK" sz="2000" b="1" dirty="0">
                <a:solidFill>
                  <a:schemeClr val="tx1"/>
                </a:solidFill>
              </a:rPr>
              <a:t>, </a:t>
            </a:r>
            <a:r>
              <a:rPr lang="sk-SK" altLang="sk-SK" sz="2000" b="1" dirty="0" err="1">
                <a:solidFill>
                  <a:schemeClr val="tx1"/>
                </a:solidFill>
              </a:rPr>
              <a:t>evaluácie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,...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Web </a:t>
            </a:r>
            <a:r>
              <a:rPr lang="sk-SK" altLang="sk-SK" sz="2000" b="1" dirty="0">
                <a:solidFill>
                  <a:schemeClr val="tx1"/>
                </a:solidFill>
              </a:rPr>
              <a:t>stránka,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kontakty,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...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- </a:t>
            </a:r>
            <a:r>
              <a:rPr lang="sk-SK" altLang="sk-SK" sz="2000" b="1" dirty="0">
                <a:solidFill>
                  <a:schemeClr val="tx1"/>
                </a:solidFill>
              </a:rPr>
              <a:t>dáta bez garancie pravdivosti</a:t>
            </a:r>
            <a:endParaRPr lang="sk-SK" altLang="sk-SK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5. Úroveň – údaje reportované samotnou MNO (dobrovoľne)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6. Úroveň – údaje na posúdenie rizika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Výsledky kontrol NKÚ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Výsledky kontrol ÚVO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Prehľad súdnych sporov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Centrálny register vylúčených subjektov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Systém ARACHNE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tx1"/>
                </a:solidFill>
              </a:rPr>
              <a:t>...</a:t>
            </a:r>
          </a:p>
          <a:p>
            <a:pPr marL="457200" indent="-457200" algn="l">
              <a:buAutoNum type="arabicPeriod"/>
            </a:pPr>
            <a:endParaRPr lang="sk-SK" altLang="sk-SK" sz="2000" b="1" dirty="0">
              <a:solidFill>
                <a:schemeClr val="tx1"/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 - na účely posúdenia rizika žiadateľa</a:t>
            </a:r>
          </a:p>
        </p:txBody>
      </p:sp>
    </p:spTree>
    <p:extLst>
      <p:ext uri="{BB962C8B-B14F-4D97-AF65-F5344CB8AC3E}">
        <p14:creationId xmlns:p14="http://schemas.microsoft.com/office/powerpoint/2010/main" val="18522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7. Úroveň – hodnotenie, rating, ...</a:t>
            </a:r>
          </a:p>
          <a:p>
            <a:pPr algn="l"/>
            <a:endParaRPr lang="sk-SK" altLang="sk-SK" sz="2000" b="1" dirty="0">
              <a:solidFill>
                <a:srgbClr val="0070C0"/>
              </a:solidFill>
            </a:endParaRPr>
          </a:p>
          <a:p>
            <a:pPr algn="l"/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Predpokladáme vznik nových hodnotiacich metodík, agentúr...</a:t>
            </a:r>
          </a:p>
          <a:p>
            <a:pPr algn="l"/>
            <a:endParaRPr lang="sk-SK" altLang="sk-SK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Z </a:t>
            </a: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</a:rPr>
              <a:t>nazbieraných dát (I. až </a:t>
            </a: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VI.) automatizované </a:t>
            </a: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</a:rPr>
              <a:t>alebo vykonávané </a:t>
            </a: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hodnotiteľmi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evykonáva </a:t>
            </a: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</a:rPr>
              <a:t>štát, ale umožňuje hodnotiť súkromným subjektom ("ratingové agentúry")</a:t>
            </a:r>
            <a:endParaRPr lang="sk-SK" altLang="sk-SK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r>
              <a:rPr lang="sk-SK" altLang="sk-SK" sz="2400" b="1" dirty="0" smtClean="0">
                <a:solidFill>
                  <a:schemeClr val="tx1"/>
                </a:solidFill>
              </a:rPr>
              <a:t>Garancia aplikovateľnosti OIS MNO v praxi</a:t>
            </a:r>
            <a:endParaRPr lang="sk-SK" altLang="sk-SK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k-SK" altLang="sk-SK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predmetom vyjednávacích stretnutí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k-SK" altLang="sk-SK" sz="1600" b="1" dirty="0" smtClean="0">
                <a:solidFill>
                  <a:schemeClr val="bg1">
                    <a:lumMod val="50000"/>
                  </a:schemeClr>
                </a:solidFill>
              </a:rPr>
              <a:t>s ministerstvami – dotácie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k-SK" altLang="sk-SK" sz="1600" b="1" dirty="0" smtClean="0">
                <a:solidFill>
                  <a:schemeClr val="bg1">
                    <a:lumMod val="50000"/>
                  </a:schemeClr>
                </a:solidFill>
              </a:rPr>
              <a:t>s CKO, riadiacimi orgánmi – eurofondy a iné medzinárodné fondy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k-SK" altLang="sk-SK" sz="1600" b="1" dirty="0" smtClean="0">
                <a:solidFill>
                  <a:schemeClr val="bg1">
                    <a:lumMod val="50000"/>
                  </a:schemeClr>
                </a:solidFill>
              </a:rPr>
              <a:t>so ZMOSom, Úniou miest a SK8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plánované nahradenie notárskej registrácie do Zoznamu prijímateľov pri asignácii  </a:t>
            </a:r>
          </a:p>
        </p:txBody>
      </p:sp>
    </p:spTree>
    <p:extLst>
      <p:ext uri="{BB962C8B-B14F-4D97-AF65-F5344CB8AC3E}">
        <p14:creationId xmlns:p14="http://schemas.microsoft.com/office/powerpoint/2010/main" val="38993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endParaRPr lang="sk-SK" altLang="sk-SK" sz="2000" b="1" dirty="0" smtClean="0">
              <a:solidFill>
                <a:srgbClr val="0070C0"/>
              </a:solidFill>
            </a:endParaRPr>
          </a:p>
          <a:p>
            <a:endParaRPr lang="sk-SK" altLang="sk-SK" sz="2000" b="1" dirty="0" smtClean="0">
              <a:solidFill>
                <a:srgbClr val="0070C0"/>
              </a:solidFill>
            </a:endParaRPr>
          </a:p>
          <a:p>
            <a:endParaRPr lang="sk-SK" altLang="sk-SK" sz="2000" b="1" dirty="0">
              <a:solidFill>
                <a:srgbClr val="0070C0"/>
              </a:solidFill>
            </a:endParaRPr>
          </a:p>
          <a:p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Očakávané spustenie OIS MNO v roku 2017</a:t>
            </a:r>
          </a:p>
          <a:p>
            <a:r>
              <a:rPr lang="sk-SK" altLang="sk-SK" sz="2000" b="1" dirty="0">
                <a:solidFill>
                  <a:schemeClr val="bg1">
                    <a:lumMod val="50000"/>
                  </a:schemeClr>
                </a:solidFill>
              </a:rPr>
              <a:t>Bude prevádzkovaný štátom – Ministerstvom vnútra SR</a:t>
            </a:r>
          </a:p>
          <a:p>
            <a:endParaRPr lang="sk-SK" altLang="sk-SK" sz="2000" b="1" dirty="0" smtClean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98276"/>
            <a:ext cx="53244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9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3810000"/>
          </a:xfrm>
        </p:spPr>
        <p:txBody>
          <a:bodyPr>
            <a:normAutofit/>
          </a:bodyPr>
          <a:lstStyle/>
          <a:p>
            <a:endParaRPr lang="sk-SK" sz="2400" dirty="0" smtClean="0"/>
          </a:p>
          <a:p>
            <a:r>
              <a:rPr lang="sk-SK" dirty="0" smtClean="0"/>
              <a:t>Ďakujem za pozornosť</a:t>
            </a:r>
            <a:endParaRPr lang="sk-SK" b="1" dirty="0"/>
          </a:p>
          <a:p>
            <a:endParaRPr lang="sk-SK" sz="2400" dirty="0"/>
          </a:p>
          <a:p>
            <a:r>
              <a:rPr lang="sk-SK" sz="2600" b="1" dirty="0" smtClean="0"/>
              <a:t>Milan Andrejkovič</a:t>
            </a:r>
          </a:p>
          <a:p>
            <a:r>
              <a:rPr lang="sk-SK" sz="1800" dirty="0"/>
              <a:t>Úrad splnomocnenca vlády SR </a:t>
            </a:r>
            <a:endParaRPr lang="sk-SK" sz="1800" dirty="0" smtClean="0"/>
          </a:p>
          <a:p>
            <a:r>
              <a:rPr lang="sk-SK" sz="1800" dirty="0" smtClean="0"/>
              <a:t>pre </a:t>
            </a:r>
            <a:r>
              <a:rPr lang="sk-SK" sz="1800" dirty="0"/>
              <a:t>rozvoj občianskej </a:t>
            </a:r>
            <a:r>
              <a:rPr lang="sk-SK" sz="1800" dirty="0" smtClean="0"/>
              <a:t>spoločnosti</a:t>
            </a:r>
          </a:p>
          <a:p>
            <a:r>
              <a:rPr lang="sk-SK" sz="1800" dirty="0" smtClean="0"/>
              <a:t>tel.: 02 / 509 44 982</a:t>
            </a:r>
          </a:p>
          <a:p>
            <a:r>
              <a:rPr lang="sk-SK" sz="1800" dirty="0" smtClean="0"/>
              <a:t>e-mail: </a:t>
            </a:r>
            <a:r>
              <a:rPr lang="sk-SK" sz="1800" dirty="0" smtClean="0">
                <a:hlinkClick r:id="rId3"/>
              </a:rPr>
              <a:t>milan.andrejkovic2@minv.sk</a:t>
            </a:r>
            <a:endParaRPr lang="sk-SK" sz="1800" dirty="0" smtClean="0"/>
          </a:p>
          <a:p>
            <a:endParaRPr lang="sk-SK" sz="1800" dirty="0"/>
          </a:p>
          <a:p>
            <a:endParaRPr lang="sk-SK" sz="2600" dirty="0" smtClean="0"/>
          </a:p>
          <a:p>
            <a:endParaRPr lang="sk-SK" sz="2600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1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62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Čo je to?</a:t>
            </a:r>
          </a:p>
          <a:p>
            <a:pPr algn="l"/>
            <a:endParaRPr lang="sk-SK" altLang="sk-SK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Elektronický informačný systém - databáza, ktorá zbiera a získava rôzne informácie o MNO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algn="l"/>
            <a:endParaRPr lang="sk-SK" altLang="sk-SK" sz="2000" b="1" dirty="0" smtClean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53244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5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Prečo vzniká?</a:t>
            </a:r>
          </a:p>
          <a:p>
            <a:pPr algn="l"/>
            <a:endParaRPr lang="sk-SK" altLang="sk-SK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tx1"/>
                </a:solidFill>
              </a:rPr>
              <a:t>Rastúca potreba transparentnosti a posúdenia kvality MNO                pri uchádzaní sa a prideľovaní verejných 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zdrojov</a:t>
            </a:r>
          </a:p>
          <a:p>
            <a:pPr algn="l"/>
            <a:endParaRPr lang="sk-SK" altLang="sk-SK" sz="2000" b="1" dirty="0">
              <a:solidFill>
                <a:schemeClr val="tx1"/>
              </a:solidFill>
            </a:endParaRPr>
          </a:p>
          <a:p>
            <a:pPr algn="l"/>
            <a:endParaRPr lang="sk-SK" altLang="sk-SK" sz="2000" b="1" dirty="0" smtClean="0">
              <a:solidFill>
                <a:schemeClr val="tx1"/>
              </a:solidFill>
            </a:endParaRPr>
          </a:p>
          <a:p>
            <a:pPr algn="l"/>
            <a:endParaRPr lang="sk-SK" altLang="sk-SK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k-SK" altLang="sk-SK" sz="2000" b="1" dirty="0" smtClean="0">
              <a:solidFill>
                <a:srgbClr val="0070C0"/>
              </a:solidFill>
            </a:endParaRPr>
          </a:p>
          <a:p>
            <a:pPr marL="342900" indent="-342900" algn="l">
              <a:buFontTx/>
              <a:buChar char="-"/>
            </a:pPr>
            <a:endParaRPr lang="sk-SK" altLang="sk-SK" sz="2000" b="1" dirty="0" smtClean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3244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3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Čo prinesie?</a:t>
            </a:r>
          </a:p>
          <a:p>
            <a:pPr algn="l"/>
            <a:endParaRPr lang="sk-SK" altLang="sk-SK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zníženie subjektivity pri hodnotení žiadateľov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zvýšenie dostupnosti relevantných údajov o MNO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zníženie rizika zlyhania projektov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zefektívnenie celého procesu uchádzania sa a prideľovania - elektronizácia</a:t>
            </a:r>
          </a:p>
          <a:p>
            <a:pPr marL="342900" indent="-342900" algn="l">
              <a:buFontTx/>
              <a:buChar char="-"/>
            </a:pPr>
            <a:endParaRPr lang="sk-SK" altLang="sk-SK" sz="2000" b="1" dirty="0" smtClean="0">
              <a:solidFill>
                <a:srgbClr val="0070C0"/>
              </a:solidFill>
            </a:endParaRPr>
          </a:p>
          <a:p>
            <a:pPr marL="342900" indent="-342900" algn="l">
              <a:buFontTx/>
              <a:buChar char="-"/>
            </a:pPr>
            <a:endParaRPr lang="sk-SK" altLang="sk-SK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endParaRPr lang="sk-SK" altLang="sk-SK" sz="2000" b="1" dirty="0" smtClean="0">
              <a:solidFill>
                <a:srgbClr val="0070C0"/>
              </a:solidFill>
            </a:endParaRPr>
          </a:p>
          <a:p>
            <a:pPr algn="l"/>
            <a:r>
              <a:rPr lang="sk-SK" altLang="sk-SK" sz="2400" b="1" dirty="0" smtClean="0">
                <a:solidFill>
                  <a:schemeClr val="tx1"/>
                </a:solidFill>
              </a:rPr>
              <a:t>Ako prebiehal vznik OIS MNO</a:t>
            </a:r>
          </a:p>
          <a:p>
            <a:pPr algn="l"/>
            <a:endParaRPr lang="sk-SK" altLang="sk-SK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Právne a ekonomické analýzy slovenskej reality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Posúdenie obdobných modelov v zahraničí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Posúdenie potrieb verejnej správy aj MNO – individuálne rozhovory, workshopy, ...</a:t>
            </a:r>
          </a:p>
          <a:p>
            <a:pPr marL="457200" indent="-457200" algn="l">
              <a:buAutoNum type="arabicPeriod"/>
            </a:pP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„Vyjednávacie“ stretnutia</a:t>
            </a:r>
          </a:p>
        </p:txBody>
      </p:sp>
    </p:spTree>
    <p:extLst>
      <p:ext uri="{BB962C8B-B14F-4D97-AF65-F5344CB8AC3E}">
        <p14:creationId xmlns:p14="http://schemas.microsoft.com/office/powerpoint/2010/main" val="31932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endParaRPr lang="sk-SK" altLang="sk-SK" sz="2000" b="1" dirty="0" smtClean="0">
              <a:solidFill>
                <a:srgbClr val="0070C0"/>
              </a:solidFill>
            </a:endParaRPr>
          </a:p>
          <a:p>
            <a:endParaRPr lang="sk-SK" altLang="sk-SK" sz="2000" b="1" dirty="0">
              <a:solidFill>
                <a:schemeClr val="tx1"/>
              </a:solidFill>
            </a:endParaRPr>
          </a:p>
          <a:p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Vstup do OIS MNO je </a:t>
            </a:r>
            <a:r>
              <a:rPr lang="sk-SK" altLang="sk-SK" sz="2000" b="1" u="sng" dirty="0" smtClean="0">
                <a:solidFill>
                  <a:schemeClr val="tx1"/>
                </a:solidFill>
              </a:rPr>
              <a:t>dobrovoľný</a:t>
            </a:r>
            <a:r>
              <a:rPr lang="sk-SK" altLang="sk-SK" sz="2000" b="1" dirty="0" smtClean="0">
                <a:solidFill>
                  <a:schemeClr val="tx1"/>
                </a:solidFill>
              </a:rPr>
              <a:t>.</a:t>
            </a:r>
          </a:p>
          <a:p>
            <a:endParaRPr lang="sk-SK" altLang="sk-SK" sz="2000" b="1" dirty="0">
              <a:solidFill>
                <a:schemeClr val="tx1"/>
              </a:solidFill>
            </a:endParaRPr>
          </a:p>
          <a:p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aďalej bude možné využívať aj klasickú formu </a:t>
            </a:r>
          </a:p>
          <a:p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podávania žiadostí o verejné zdroje.</a:t>
            </a:r>
            <a:endParaRPr lang="sk-SK" altLang="sk-SK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3810000"/>
          </a:xfrm>
        </p:spPr>
        <p:txBody>
          <a:bodyPr>
            <a:normAutofit/>
          </a:bodyPr>
          <a:lstStyle/>
          <a:p>
            <a:pPr algn="l"/>
            <a:endParaRPr lang="sk-SK" altLang="sk-SK" sz="2000" b="1" dirty="0" smtClean="0">
              <a:solidFill>
                <a:srgbClr val="0070C0"/>
              </a:solidFill>
            </a:endParaRPr>
          </a:p>
          <a:p>
            <a:pPr algn="l"/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Údaje budú členené na:</a:t>
            </a:r>
          </a:p>
          <a:p>
            <a:pPr algn="l"/>
            <a:endParaRPr lang="sk-SK" altLang="sk-SK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b="1" dirty="0" smtClean="0">
                <a:solidFill>
                  <a:schemeClr val="tx1"/>
                </a:solidFill>
              </a:rPr>
              <a:t>garantované</a:t>
            </a: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, použiteľné na právne úkony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b="1" dirty="0" smtClean="0">
                <a:solidFill>
                  <a:schemeClr val="tx1"/>
                </a:solidFill>
              </a:rPr>
              <a:t>negarantované</a:t>
            </a: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získané od verejnej správy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altLang="sk-SK" sz="2000" b="1" dirty="0" err="1" smtClean="0">
                <a:solidFill>
                  <a:schemeClr val="tx1"/>
                </a:solidFill>
              </a:rPr>
              <a:t>self-reportované</a:t>
            </a: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, poskytnuté</a:t>
            </a:r>
            <a:r>
              <a:rPr lang="sk-SK" altLang="sk-SK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altLang="sk-SK" sz="2000" dirty="0" smtClean="0">
                <a:solidFill>
                  <a:schemeClr val="bg1">
                    <a:lumMod val="50000"/>
                  </a:schemeClr>
                </a:solidFill>
              </a:rPr>
              <a:t>samotnou MNO</a:t>
            </a:r>
            <a:endParaRPr lang="sk-SK" altLang="sk-SK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795</Words>
  <Application>Microsoft Office PowerPoint</Application>
  <PresentationFormat>Prezentácia na obrazovke (4:3)</PresentationFormat>
  <Paragraphs>194</Paragraphs>
  <Slides>36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37" baseType="lpstr">
      <vt:lpstr>Office Theme</vt:lpstr>
      <vt:lpstr>Zvyšovanie transparentnosti  neziskového sektora a kvality služieb poskytovaných  neziskovými organizáciami  cez mechanizmus akreditácie MNO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 Andrejkovic</dc:creator>
  <cp:lastModifiedBy>Milan</cp:lastModifiedBy>
  <cp:revision>74</cp:revision>
  <cp:lastPrinted>2015-09-07T16:02:13Z</cp:lastPrinted>
  <dcterms:created xsi:type="dcterms:W3CDTF">2006-08-16T00:00:00Z</dcterms:created>
  <dcterms:modified xsi:type="dcterms:W3CDTF">2015-09-15T17:04:15Z</dcterms:modified>
</cp:coreProperties>
</file>