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82" r:id="rId9"/>
    <p:sldId id="280" r:id="rId10"/>
    <p:sldId id="286" r:id="rId11"/>
    <p:sldId id="264" r:id="rId12"/>
    <p:sldId id="266" r:id="rId13"/>
    <p:sldId id="265" r:id="rId14"/>
    <p:sldId id="270" r:id="rId15"/>
    <p:sldId id="271" r:id="rId16"/>
    <p:sldId id="272" r:id="rId17"/>
    <p:sldId id="277" r:id="rId18"/>
    <p:sldId id="273" r:id="rId19"/>
    <p:sldId id="274" r:id="rId20"/>
    <p:sldId id="275" r:id="rId21"/>
    <p:sldId id="269" r:id="rId22"/>
    <p:sldId id="276" r:id="rId23"/>
    <p:sldId id="278" r:id="rId24"/>
    <p:sldId id="279" r:id="rId25"/>
    <p:sldId id="285" r:id="rId26"/>
    <p:sldId id="284" r:id="rId27"/>
    <p:sldId id="281" r:id="rId28"/>
    <p:sldId id="283" r:id="rId29"/>
    <p:sldId id="259" r:id="rId3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>
        <p:scale>
          <a:sx n="90" d="100"/>
          <a:sy n="90" d="100"/>
        </p:scale>
        <p:origin x="-72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135" cy="496333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956" y="2"/>
            <a:ext cx="2946135" cy="496333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3185B498-5AC3-4278-8631-4D1E4A642ACB}" type="datetimeFigureOut">
              <a:rPr lang="sk-SK" smtClean="0"/>
              <a:t>16. 9. 2015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6135" cy="49633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956" y="9430308"/>
            <a:ext cx="2946135" cy="49633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9D53B841-F3FC-4173-A1DB-05E18DE7E31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083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kadohoda.gov.s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denisa.zlevska@ctar.sk" TargetMode="External"/><Relationship Id="rId3" Type="http://schemas.openxmlformats.org/officeDocument/2006/relationships/hyperlink" Target="mailto:kostal@governance.sk" TargetMode="External"/><Relationship Id="rId7" Type="http://schemas.openxmlformats.org/officeDocument/2006/relationships/hyperlink" Target="mailto:milan.remis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ojzis@priateliazeme.sk" TargetMode="External"/><Relationship Id="rId5" Type="http://schemas.openxmlformats.org/officeDocument/2006/relationships/hyperlink" Target="mailto:meszaros@3lobit.sk" TargetMode="External"/><Relationship Id="rId4" Type="http://schemas.openxmlformats.org/officeDocument/2006/relationships/hyperlink" Target="mailto:lesinsky@changenet.sk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avlicek@priateliazeme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ojzis@priateliazeme.sk" TargetMode="External"/><Relationship Id="rId4" Type="http://schemas.openxmlformats.org/officeDocument/2006/relationships/hyperlink" Target="mailto:mamojka@nrozp.s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mrich.holecko@kromsat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wolekova@socia.sk" TargetMode="External"/><Relationship Id="rId5" Type="http://schemas.openxmlformats.org/officeDocument/2006/relationships/hyperlink" Target="mailto:laco@nadaciams.sk" TargetMode="External"/><Relationship Id="rId4" Type="http://schemas.openxmlformats.org/officeDocument/2006/relationships/hyperlink" Target="mailto:milan.mechura@unss.s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agmar.horna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mrich.holecko@kromsat.sk" TargetMode="External"/><Relationship Id="rId5" Type="http://schemas.openxmlformats.org/officeDocument/2006/relationships/hyperlink" Target="mailto:michal.palenik@iz.sk" TargetMode="External"/><Relationship Id="rId4" Type="http://schemas.openxmlformats.org/officeDocument/2006/relationships/hyperlink" Target="mailto:milan.mechura@unss.s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ojzis@priateliazeme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hyperlink" Target="mailto:paulikova@changenet.s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ozena.busova@apssvsr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isova@zpmpvsr.sk" TargetMode="External"/><Relationship Id="rId4" Type="http://schemas.openxmlformats.org/officeDocument/2006/relationships/hyperlink" Target="mailto:lesinsky@changenet.s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lesinsky@changenet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hullova@cvno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mailto:zajac@changenet.sk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behanovska@stonline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mojka@nrozp.sk" TargetMode="External"/><Relationship Id="rId4" Type="http://schemas.openxmlformats.org/officeDocument/2006/relationships/hyperlink" Target="mailto:marcela.dobesova@gmail.com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mojzis@priateliazeme.sk" TargetMode="External"/><Relationship Id="rId3" Type="http://schemas.openxmlformats.org/officeDocument/2006/relationships/hyperlink" Target="http://www.partnerskadohoda.gov.sk/" TargetMode="External"/><Relationship Id="rId7" Type="http://schemas.openxmlformats.org/officeDocument/2006/relationships/hyperlink" Target="mailto:mamojka@nrozp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ullova@cvno.sk" TargetMode="External"/><Relationship Id="rId5" Type="http://schemas.openxmlformats.org/officeDocument/2006/relationships/hyperlink" Target="mailto:milan.mechura@unss.sk" TargetMode="External"/><Relationship Id="rId4" Type="http://schemas.openxmlformats.org/officeDocument/2006/relationships/hyperlink" Target="mailto:behanovska@stonline.sk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agmar.horna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wolekova@socia.sk" TargetMode="External"/><Relationship Id="rId5" Type="http://schemas.openxmlformats.org/officeDocument/2006/relationships/hyperlink" Target="mailto:petoczkj@hotmail.com" TargetMode="External"/><Relationship Id="rId4" Type="http://schemas.openxmlformats.org/officeDocument/2006/relationships/hyperlink" Target="mailto:mamojka@nrozp.sk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ondy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no.s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skarlet.ondrejcakova@minv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sk-SK" sz="3600" b="1" dirty="0"/>
              <a:t>Zvyšovanie transparentnosti 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 smtClean="0"/>
              <a:t>neziskového </a:t>
            </a:r>
            <a:r>
              <a:rPr lang="sk-SK" sz="3600" b="1" dirty="0"/>
              <a:t>sektora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sk-SK" sz="3600" b="1" dirty="0"/>
              <a:t>a kvality služieb poskytovaných </a:t>
            </a:r>
            <a:br>
              <a:rPr lang="sk-SK" sz="3600" b="1" dirty="0"/>
            </a:br>
            <a:r>
              <a:rPr lang="sk-SK" sz="3600" b="1" dirty="0"/>
              <a:t>neziskovými organizáciami </a:t>
            </a:r>
            <a:br>
              <a:rPr lang="sk-SK" sz="3600" b="1" dirty="0"/>
            </a:br>
            <a:r>
              <a:rPr lang="sk-SK" sz="3600" b="1" dirty="0"/>
              <a:t>cez mechanizmus akreditácie MNO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762000"/>
          </a:xfrm>
        </p:spPr>
        <p:txBody>
          <a:bodyPr/>
          <a:lstStyle/>
          <a:p>
            <a:r>
              <a:rPr lang="sk-SK" dirty="0" smtClean="0"/>
              <a:t>Národný projekt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848600" cy="3810000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Získavanie oficiálnych informácií</a:t>
            </a:r>
          </a:p>
          <a:p>
            <a:endParaRPr lang="sk-SK" sz="18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800" dirty="0" err="1" smtClean="0">
                <a:solidFill>
                  <a:schemeClr val="tx1"/>
                </a:solidFill>
              </a:rPr>
              <a:t>web-stránky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riadiacich orgánov OP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  <a:hlinkClick r:id="rId3"/>
              </a:rPr>
              <a:t>www.partnerskadohoda.gov.sk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Regionálne </a:t>
            </a:r>
            <a:r>
              <a:rPr lang="sk-SK" sz="2800" dirty="0" smtClean="0">
                <a:solidFill>
                  <a:schemeClr val="tx1"/>
                </a:solidFill>
              </a:rPr>
              <a:t>rozvojové </a:t>
            </a:r>
            <a:r>
              <a:rPr lang="sk-SK" sz="2800" dirty="0" smtClean="0">
                <a:solidFill>
                  <a:schemeClr val="tx1"/>
                </a:solidFill>
              </a:rPr>
              <a:t>agentúry RRA v </a:t>
            </a:r>
            <a:r>
              <a:rPr lang="sk-SK" sz="2800" dirty="0" smtClean="0">
                <a:solidFill>
                  <a:schemeClr val="tx1"/>
                </a:solidFill>
              </a:rPr>
              <a:t>regiónoch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Informačno-poradenské centrá v krajských mestách (od 01.01.2016)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inzercia v médiách</a:t>
            </a:r>
            <a:endParaRPr lang="sk-SK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sk-SK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53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55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3810000"/>
          </a:xfrm>
        </p:spPr>
        <p:txBody>
          <a:bodyPr>
            <a:normAutofit/>
          </a:bodyPr>
          <a:lstStyle/>
          <a:p>
            <a:r>
              <a:rPr lang="sk-SK" b="1" dirty="0" smtClean="0"/>
              <a:t>Úloha zástupcov MNO</a:t>
            </a:r>
          </a:p>
          <a:p>
            <a:r>
              <a:rPr lang="sk-SK" sz="2400" b="1" dirty="0" smtClean="0"/>
              <a:t>a Úradu splnomocnenca v </a:t>
            </a:r>
            <a:r>
              <a:rPr lang="sk-SK" sz="2400" b="1" dirty="0"/>
              <a:t>EŠIF</a:t>
            </a:r>
            <a:endParaRPr lang="sk-SK" sz="2400" b="1" dirty="0" smtClean="0"/>
          </a:p>
          <a:p>
            <a:endParaRPr lang="sk-SK" sz="24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pri tvorbe Partnerskej </a:t>
            </a:r>
            <a:r>
              <a:rPr lang="sk-SK" sz="2400" dirty="0" smtClean="0">
                <a:solidFill>
                  <a:schemeClr val="tx1"/>
                </a:solidFill>
              </a:rPr>
              <a:t>dohody a operačných programov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pri tvorbe Systému riadenia</a:t>
            </a:r>
            <a:endParaRPr lang="sk-SK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pri </a:t>
            </a:r>
            <a:r>
              <a:rPr lang="sk-SK" sz="2400" dirty="0" smtClean="0">
                <a:solidFill>
                  <a:schemeClr val="tx1"/>
                </a:solidFill>
              </a:rPr>
              <a:t>monitoringu </a:t>
            </a:r>
            <a:r>
              <a:rPr lang="sk-SK" sz="2400" dirty="0">
                <a:solidFill>
                  <a:schemeClr val="tx1"/>
                </a:solidFill>
              </a:rPr>
              <a:t>Partnerskej </a:t>
            </a:r>
            <a:r>
              <a:rPr lang="sk-SK" sz="2400" dirty="0" smtClean="0">
                <a:solidFill>
                  <a:schemeClr val="tx1"/>
                </a:solidFill>
              </a:rPr>
              <a:t>dohody </a:t>
            </a:r>
            <a:r>
              <a:rPr lang="sk-SK" sz="2400" dirty="0" smtClean="0">
                <a:solidFill>
                  <a:schemeClr val="tx1"/>
                </a:solidFill>
              </a:rPr>
              <a:t>a operačných </a:t>
            </a:r>
            <a:r>
              <a:rPr lang="sk-SK" sz="2400" dirty="0">
                <a:solidFill>
                  <a:schemeClr val="tx1"/>
                </a:solidFill>
              </a:rPr>
              <a:t>programov</a:t>
            </a:r>
            <a:endParaRPr lang="sk-SK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2085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55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3810000"/>
          </a:xfrm>
        </p:spPr>
        <p:txBody>
          <a:bodyPr>
            <a:normAutofit/>
          </a:bodyPr>
          <a:lstStyle/>
          <a:p>
            <a:r>
              <a:rPr lang="sk-SK" b="1" dirty="0" smtClean="0"/>
              <a:t>Úloha zástupcov MNO v EŠIF</a:t>
            </a:r>
          </a:p>
          <a:p>
            <a:r>
              <a:rPr lang="sk-SK" sz="2400" b="1" dirty="0" smtClean="0"/>
              <a:t>pri tvorbe Partnerskej dohody a operačných programov</a:t>
            </a:r>
          </a:p>
          <a:p>
            <a:endParaRPr lang="sk-SK" sz="2400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b="1" dirty="0" smtClean="0">
                <a:solidFill>
                  <a:schemeClr val="tx1"/>
                </a:solidFill>
              </a:rPr>
              <a:t>Rada vlády SR pre MNO </a:t>
            </a:r>
            <a:r>
              <a:rPr lang="sk-SK" sz="2400" dirty="0" smtClean="0">
                <a:solidFill>
                  <a:schemeClr val="tx1"/>
                </a:solidFill>
              </a:rPr>
              <a:t>v marci 2013 nominovala </a:t>
            </a:r>
            <a:r>
              <a:rPr lang="sk-SK" sz="2400" b="1" dirty="0" smtClean="0">
                <a:solidFill>
                  <a:schemeClr val="tx1"/>
                </a:solidFill>
              </a:rPr>
              <a:t>zástupcov MNO do pracovných skupín na prípravu PD a OP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b="1" dirty="0" smtClean="0">
                <a:solidFill>
                  <a:schemeClr val="tx1"/>
                </a:solidFill>
              </a:rPr>
              <a:t>Požiadavky MNO </a:t>
            </a:r>
            <a:r>
              <a:rPr lang="sk-SK" sz="2400" dirty="0" smtClean="0">
                <a:solidFill>
                  <a:schemeClr val="tx1"/>
                </a:solidFill>
              </a:rPr>
              <a:t>sa z veľkej miery podarilo zakomponovať do PD, OP a Systému riadenia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400" b="1" dirty="0" smtClean="0">
                <a:solidFill>
                  <a:schemeClr val="tx1"/>
                </a:solidFill>
              </a:rPr>
              <a:t>MNO medzi oprávnenými prijímateľmi </a:t>
            </a:r>
          </a:p>
          <a:p>
            <a:pPr algn="l"/>
            <a:endParaRPr lang="sk-SK" sz="2400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4357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55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3810000"/>
          </a:xfrm>
        </p:spPr>
        <p:txBody>
          <a:bodyPr>
            <a:normAutofit/>
          </a:bodyPr>
          <a:lstStyle/>
          <a:p>
            <a:r>
              <a:rPr lang="sk-SK" b="1" dirty="0"/>
              <a:t>Úloha zástupcov MNO </a:t>
            </a:r>
            <a:r>
              <a:rPr lang="sk-SK" b="1" dirty="0" smtClean="0"/>
              <a:t>EŠIF</a:t>
            </a:r>
            <a:endParaRPr lang="sk-SK" b="1" dirty="0"/>
          </a:p>
          <a:p>
            <a:r>
              <a:rPr lang="sk-SK" sz="2400" b="1" dirty="0">
                <a:solidFill>
                  <a:schemeClr val="tx1"/>
                </a:solidFill>
              </a:rPr>
              <a:t>pri monitoringu </a:t>
            </a:r>
            <a:r>
              <a:rPr lang="sk-SK" sz="2400" b="1" dirty="0" smtClean="0">
                <a:solidFill>
                  <a:schemeClr val="tx1"/>
                </a:solidFill>
              </a:rPr>
              <a:t>PD a OP</a:t>
            </a:r>
          </a:p>
          <a:p>
            <a:endParaRPr lang="sk-SK" sz="800" b="1" dirty="0" smtClean="0"/>
          </a:p>
          <a:p>
            <a:pPr algn="l"/>
            <a:r>
              <a:rPr lang="sk-SK" sz="2400" b="1" dirty="0" smtClean="0">
                <a:solidFill>
                  <a:schemeClr val="tx1"/>
                </a:solidFill>
              </a:rPr>
              <a:t>Rada </a:t>
            </a:r>
            <a:r>
              <a:rPr lang="sk-SK" sz="2400" b="1" dirty="0">
                <a:solidFill>
                  <a:schemeClr val="tx1"/>
                </a:solidFill>
              </a:rPr>
              <a:t>vlády SR pre MNO </a:t>
            </a:r>
            <a:r>
              <a:rPr lang="sk-SK" sz="2400" dirty="0" smtClean="0">
                <a:solidFill>
                  <a:schemeClr val="tx1"/>
                </a:solidFill>
              </a:rPr>
              <a:t>v decembri 2014 </a:t>
            </a:r>
            <a:r>
              <a:rPr lang="sk-SK" sz="2400" b="1" dirty="0">
                <a:solidFill>
                  <a:schemeClr val="tx1"/>
                </a:solidFill>
              </a:rPr>
              <a:t>nominovala zástupcov MNO do </a:t>
            </a:r>
            <a:r>
              <a:rPr lang="sk-SK" sz="2400" b="1" dirty="0" smtClean="0">
                <a:solidFill>
                  <a:schemeClr val="tx1"/>
                </a:solidFill>
              </a:rPr>
              <a:t>monitorovacích výborov OP</a:t>
            </a:r>
            <a:r>
              <a:rPr lang="sk-SK" sz="2400" dirty="0" smtClean="0">
                <a:solidFill>
                  <a:schemeClr val="tx1"/>
                </a:solidFill>
              </a:rPr>
              <a:t>. Úlohy:</a:t>
            </a:r>
            <a:endParaRPr lang="sk-SK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sledovať napĺňanie cieľov OP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podieľať sa na schvaľovacích a monitorovacích činnostiach MV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dohliadať nad transparentnosťou a efektivitou pri čerpaní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informovať MNO a aktívnych občanov o ich možnostiach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57300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55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685800"/>
          </a:xfrm>
        </p:spPr>
        <p:txBody>
          <a:bodyPr>
            <a:normAutofit/>
          </a:bodyPr>
          <a:lstStyle/>
          <a:p>
            <a:r>
              <a:rPr lang="sk-SK" b="1" dirty="0"/>
              <a:t>Operačný </a:t>
            </a:r>
            <a:r>
              <a:rPr lang="sk-SK" b="1" dirty="0" smtClean="0"/>
              <a:t>program Výskum a inovácie</a:t>
            </a:r>
            <a:endParaRPr lang="sk-SK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444365"/>
              </p:ext>
            </p:extLst>
          </p:nvPr>
        </p:nvGraphicFramePr>
        <p:xfrm>
          <a:off x="838200" y="2286000"/>
          <a:ext cx="7162800" cy="303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5410200"/>
              </a:tblGrid>
              <a:tr h="22860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Ctibor Košťál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SGI - Inštitút pre dobre spravovanú spoločnosť BA</a:t>
                      </a:r>
                      <a:endParaRPr lang="sk-SK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0907 234 633,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  <a:hlinkClick r:id="rId3"/>
                        </a:rPr>
                        <a:t>kostal@governance.sk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sk-SK" sz="14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Daniel Lešinský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CEPTA - Centrum pre trvalo udržateľné alternatívy  ZV</a:t>
                      </a:r>
                      <a:endParaRPr lang="sk-SK" sz="14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0905 581 076,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  <a:hlinkClick r:id="rId4"/>
                        </a:rPr>
                        <a:t>lesinsky@changenet.sk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sk-SK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Peter Mészáros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3lobit BA, 0908 581 560, </a:t>
                      </a:r>
                      <a:r>
                        <a:rPr lang="sk-SK" sz="1400" dirty="0" smtClean="0">
                          <a:hlinkClick r:id="rId5"/>
                        </a:rPr>
                        <a:t>meszaros@3lobit.sk</a:t>
                      </a:r>
                      <a:r>
                        <a:rPr lang="sk-SK" sz="1400" dirty="0" smtClean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Miroslav Mojžiš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Priatelia Zeme-CEPA BA, 0904 591 107, </a:t>
                      </a:r>
                      <a:r>
                        <a:rPr lang="sk-SK" sz="1400" dirty="0" smtClean="0">
                          <a:hlinkClick r:id="rId6"/>
                        </a:rPr>
                        <a:t>mojzis@priateliazeme.sk</a:t>
                      </a:r>
                      <a:r>
                        <a:rPr lang="sk-SK" sz="1400" dirty="0" smtClean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Milan Remiš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Fórum života BA, 0915 143 135, </a:t>
                      </a:r>
                      <a:r>
                        <a:rPr lang="sk-SK" sz="1400" dirty="0" smtClean="0">
                          <a:hlinkClick r:id="rId7"/>
                        </a:rPr>
                        <a:t>milan.remis@gmail.com</a:t>
                      </a:r>
                      <a:r>
                        <a:rPr lang="sk-SK" sz="1400" dirty="0" smtClean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Denisa Zlevská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Inštitút prijatia BA, 0911 913 824, </a:t>
                      </a:r>
                      <a:r>
                        <a:rPr lang="sk-SK" sz="1400" dirty="0" smtClean="0">
                          <a:hlinkClick r:id="rId8"/>
                        </a:rPr>
                        <a:t>denisa.zlevska@ctar.sk</a:t>
                      </a:r>
                      <a:r>
                        <a:rPr lang="sk-SK" sz="1400" dirty="0" smtClean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sk-SK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Mária Milková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zástupkyňa ÚSV ROS</a:t>
                      </a:r>
                      <a:endParaRPr lang="sk-SK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2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55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3810000"/>
          </a:xfrm>
        </p:spPr>
        <p:txBody>
          <a:bodyPr>
            <a:normAutofit/>
          </a:bodyPr>
          <a:lstStyle/>
          <a:p>
            <a:r>
              <a:rPr lang="sk-SK" b="1" dirty="0"/>
              <a:t>Operačný program </a:t>
            </a:r>
          </a:p>
          <a:p>
            <a:r>
              <a:rPr lang="sk-SK" b="1" dirty="0" smtClean="0"/>
              <a:t>Integrovaná infraštruktúra</a:t>
            </a:r>
            <a:endParaRPr lang="sk-SK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635298"/>
              </p:ext>
            </p:extLst>
          </p:nvPr>
        </p:nvGraphicFramePr>
        <p:xfrm>
          <a:off x="1066800" y="3048000"/>
          <a:ext cx="7292055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5234655"/>
              </a:tblGrid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Roman Havlíček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Zelená koalícia mimovládnych</a:t>
                      </a:r>
                      <a:r>
                        <a:rPr lang="sk-SK" sz="1800" baseline="0" dirty="0" smtClean="0"/>
                        <a:t> organizácií BA</a:t>
                      </a:r>
                      <a:endParaRPr lang="sk-SK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0908 967 633,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3"/>
                        </a:rPr>
                        <a:t>havlicek@priateliazeme.sk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Branislav Mamojka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 smtClean="0">
                          <a:effectLst/>
                          <a:latin typeface="+mn-lt"/>
                        </a:rPr>
                        <a:t>Národná rada občanov so zdravotným postihnutím</a:t>
                      </a:r>
                      <a:r>
                        <a:rPr lang="sk-SK" sz="1800" u="none" strike="noStrike" dirty="0" smtClean="0">
                          <a:effectLst/>
                          <a:latin typeface="+mn-lt"/>
                        </a:rPr>
                        <a:t> BA</a:t>
                      </a:r>
                      <a:endParaRPr lang="sk-SK" sz="18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0905 469 651,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4"/>
                        </a:rPr>
                        <a:t>mamojka@nrozp.sk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b="1" dirty="0" smtClean="0"/>
                        <a:t>Miroslav Mojžiš</a:t>
                      </a:r>
                      <a:endParaRPr lang="sk-SK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/>
                        <a:t>Priatelia Zeme-CEPA BA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 smtClean="0"/>
                        <a:t>0904 591 107, </a:t>
                      </a:r>
                      <a:r>
                        <a:rPr lang="sk-SK" sz="1600" dirty="0" smtClean="0">
                          <a:hlinkClick r:id="rId5"/>
                        </a:rPr>
                        <a:t>mojzis@priateliazeme.sk</a:t>
                      </a:r>
                      <a:r>
                        <a:rPr lang="sk-SK" sz="1600" dirty="0" smtClean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1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147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685800"/>
          </a:xfrm>
        </p:spPr>
        <p:txBody>
          <a:bodyPr>
            <a:normAutofit/>
          </a:bodyPr>
          <a:lstStyle/>
          <a:p>
            <a:r>
              <a:rPr lang="sk-SK" b="1" dirty="0"/>
              <a:t>Operačný program </a:t>
            </a:r>
            <a:r>
              <a:rPr lang="sk-SK" b="1" dirty="0" smtClean="0"/>
              <a:t>Ľudské zdroje</a:t>
            </a:r>
            <a:endParaRPr lang="sk-SK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971775"/>
              </p:ext>
            </p:extLst>
          </p:nvPr>
        </p:nvGraphicFramePr>
        <p:xfrm>
          <a:off x="1032175" y="2438400"/>
          <a:ext cx="7025355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3755"/>
                <a:gridCol w="5181600"/>
              </a:tblGrid>
              <a:tr h="30480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Imrich Holečko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Ľudia a perspektíva Krompachy</a:t>
                      </a:r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840"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0905 856 503,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3"/>
                        </a:rPr>
                        <a:t>imrich.holecko@kromsat.sk</a:t>
                      </a:r>
                      <a:r>
                        <a:rPr lang="sk-SK" sz="16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sk-SK" sz="1600" u="none" strike="noStrike" dirty="0" smtClean="0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Milan Měchura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Národná rada občanov so zdravotným postihnutím</a:t>
                      </a:r>
                      <a:r>
                        <a:rPr lang="sk-SK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0911 469 655, </a:t>
                      </a:r>
                      <a:r>
                        <a:rPr lang="sk-SK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4"/>
                        </a:rPr>
                        <a:t>milan.mechura@unss.sk</a:t>
                      </a:r>
                      <a:r>
                        <a:rPr lang="sk-SK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Laco Oravec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Nadácia Milana Šimečka, 02/5564 5214, </a:t>
                      </a:r>
                      <a:r>
                        <a:rPr lang="sk-SK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/>
                        </a:rPr>
                        <a:t>laco@nadaciams.sk</a:t>
                      </a:r>
                      <a:r>
                        <a:rPr lang="sk-SK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Helena Woleková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SOCIA – nadácia na podporu sociálnych zmien BA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02/5564 5214,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6"/>
                        </a:rPr>
                        <a:t>wolekova@socia.sk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  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Mária Milková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zástupkyňa ÚSV ROS</a:t>
                      </a:r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6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685800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Komisie pri OP Ľudské zdroje</a:t>
            </a: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8374"/>
              </p:ext>
            </p:extLst>
          </p:nvPr>
        </p:nvGraphicFramePr>
        <p:xfrm>
          <a:off x="533400" y="2133600"/>
          <a:ext cx="7654625" cy="316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4425"/>
                <a:gridCol w="5410200"/>
              </a:tblGrid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prioritná os č.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Vzdelávanie</a:t>
                      </a:r>
                      <a:endParaRPr lang="sk-SK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Dagmar Horná</a:t>
                      </a:r>
                      <a:endParaRPr lang="sk-SK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Celoštátna komisia Olympiády ľudských práv</a:t>
                      </a:r>
                      <a:endParaRPr lang="sk-SK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840">
                <a:tc>
                  <a:txBody>
                    <a:bodyPr/>
                    <a:lstStyle/>
                    <a:p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0915 714 786,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  <a:hlinkClick r:id="rId3"/>
                        </a:rPr>
                        <a:t>dagmar.horna@gmail.com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sk-SK" sz="14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sk-SK" sz="1400" u="none" strike="noStrike" dirty="0" smtClean="0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prioritná os č. 2,</a:t>
                      </a:r>
                      <a:r>
                        <a:rPr lang="sk-SK" sz="14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3, 4</a:t>
                      </a:r>
                      <a:endParaRPr lang="sk-SK" sz="14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Zamestnanosť a sociálne začlenenie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Milan Měchura</a:t>
                      </a:r>
                      <a:endParaRPr lang="sk-SK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Národná rada občanov so zdravotným postihnutím</a:t>
                      </a:r>
                      <a:endParaRPr lang="sk-SK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0911 469 655, </a:t>
                      </a: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4"/>
                        </a:rPr>
                        <a:t>milan.mechura@unss.sk</a:t>
                      </a: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Michal Páleník</a:t>
                      </a:r>
                      <a:endParaRPr lang="sk-SK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Inštitút zamestnanosti</a:t>
                      </a:r>
                      <a:r>
                        <a:rPr lang="sk-SK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BA, 0907 797 778, </a:t>
                      </a:r>
                      <a:r>
                        <a:rPr lang="sk-SK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/>
                        </a:rPr>
                        <a:t>michal.palenik@iz.sk</a:t>
                      </a:r>
                      <a:r>
                        <a:rPr lang="sk-SK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sk-SK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prioritná os č. 5, 6 </a:t>
                      </a:r>
                      <a:endParaRPr lang="sk-SK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Marginalizované rómske komunity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sk-SK" sz="1600" b="1" dirty="0" smtClean="0"/>
                        <a:t>Imrich Holečko</a:t>
                      </a:r>
                      <a:endParaRPr lang="sk-SK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Ľudia a perspektíva Krompachy</a:t>
                      </a:r>
                      <a:endParaRPr lang="sk-SK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120">
                <a:tc>
                  <a:txBody>
                    <a:bodyPr/>
                    <a:lstStyle/>
                    <a:p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0905 856 503,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  <a:hlinkClick r:id="rId6"/>
                        </a:rPr>
                        <a:t>imrich.holecko@kromsat.sk</a:t>
                      </a:r>
                      <a:r>
                        <a:rPr lang="sk-SK" sz="14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sk-SK" sz="1400" u="none" strike="noStrike" dirty="0" smtClean="0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55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5486400" cy="1219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sk-SK" b="1" dirty="0" smtClean="0"/>
              <a:t>	</a:t>
            </a:r>
            <a:r>
              <a:rPr lang="sk-SK" sz="3300" b="1" dirty="0" smtClean="0"/>
              <a:t>Operačný </a:t>
            </a:r>
            <a:r>
              <a:rPr lang="sk-SK" sz="3300" b="1" dirty="0"/>
              <a:t>program </a:t>
            </a:r>
          </a:p>
          <a:p>
            <a:pPr algn="l"/>
            <a:r>
              <a:rPr lang="sk-SK" sz="3300" b="1" dirty="0" smtClean="0"/>
              <a:t>	Kvalita životného prostredia</a:t>
            </a:r>
          </a:p>
          <a:p>
            <a:endParaRPr lang="sk-SK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947875"/>
              </p:ext>
            </p:extLst>
          </p:nvPr>
        </p:nvGraphicFramePr>
        <p:xfrm>
          <a:off x="609600" y="3048000"/>
          <a:ext cx="6553200" cy="234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4755"/>
                <a:gridCol w="4328445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800" b="1" dirty="0" smtClean="0"/>
                        <a:t>Miroslav Mojžiš</a:t>
                      </a:r>
                      <a:endParaRPr lang="sk-SK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/>
                        <a:t>Priatelia Zeme-CEPA BA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 smtClean="0"/>
                        <a:t>0904 591 107, </a:t>
                      </a:r>
                      <a:r>
                        <a:rPr lang="sk-SK" sz="1600" dirty="0" smtClean="0">
                          <a:hlinkClick r:id="rId3"/>
                        </a:rPr>
                        <a:t>mojzis@priateliazeme.sk</a:t>
                      </a:r>
                      <a:r>
                        <a:rPr lang="sk-SK" sz="1600" dirty="0" smtClean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Martina Paulíková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u="none" strike="noStrike" dirty="0" smtClean="0">
                          <a:effectLst/>
                          <a:latin typeface="+mn-lt"/>
                        </a:rPr>
                        <a:t>Ekopolis BB</a:t>
                      </a:r>
                      <a:endParaRPr lang="sk-SK" sz="18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0915 811 195,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4"/>
                        </a:rPr>
                        <a:t>paulikova@changenet.sk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  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endParaRPr lang="sk-SK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Skarlet Ondrejčáková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zástupkyňa ÚSV ROS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1143000" cy="91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147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685800"/>
          </a:xfrm>
        </p:spPr>
        <p:txBody>
          <a:bodyPr>
            <a:normAutofit/>
          </a:bodyPr>
          <a:lstStyle/>
          <a:p>
            <a:r>
              <a:rPr lang="sk-SK" b="1" dirty="0" smtClean="0"/>
              <a:t>Integrovaný regionálny operačný </a:t>
            </a:r>
            <a:r>
              <a:rPr lang="sk-SK" b="1" dirty="0"/>
              <a:t>program </a:t>
            </a: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168036"/>
              </p:ext>
            </p:extLst>
          </p:nvPr>
        </p:nvGraphicFramePr>
        <p:xfrm>
          <a:off x="473629" y="2590800"/>
          <a:ext cx="8142448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9168"/>
                <a:gridCol w="5643280"/>
              </a:tblGrid>
              <a:tr h="30480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Božena Bušová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Asociácia poskytovateľov sociálnych služieb v</a:t>
                      </a:r>
                      <a:r>
                        <a:rPr lang="sk-SK" sz="1600" baseline="0" dirty="0" smtClean="0"/>
                        <a:t> SR</a:t>
                      </a:r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840"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0948 427 747,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3"/>
                        </a:rPr>
                        <a:t>bozena.busova@apssvsr.sk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sk-SK" sz="1800" b="1" dirty="0" smtClean="0"/>
                        <a:t>Daniel Lešinský</a:t>
                      </a:r>
                      <a:endParaRPr lang="sk-SK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CEPTA - Centrum pre trvalo udržateľné alternatívy  ZV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sk-SK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0905 581 076,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4"/>
                        </a:rPr>
                        <a:t>lesinsky@changenet.sk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Iveta Mišová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NROZP, Združenie na pomoc ľuďom s mentálnym postihnutím v SR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0905 709 557, </a:t>
                      </a:r>
                      <a:r>
                        <a:rPr lang="sk-SK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/>
                        </a:rPr>
                        <a:t>misova@zpmpvsr.sk</a:t>
                      </a:r>
                      <a:r>
                        <a:rPr lang="sk-SK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840">
                <a:tc>
                  <a:txBody>
                    <a:bodyPr/>
                    <a:lstStyle/>
                    <a:p>
                      <a:endParaRPr lang="sk-SK" sz="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Skarlet Ondrejčáková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zástupkyňa ÚSV ROS</a:t>
                      </a:r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Národný projekt realizuje</a:t>
            </a:r>
          </a:p>
          <a:p>
            <a:r>
              <a:rPr lang="sk-SK" sz="3800" b="1" dirty="0" smtClean="0"/>
              <a:t>Úrad splnomocnenca vlády SR </a:t>
            </a:r>
          </a:p>
          <a:p>
            <a:r>
              <a:rPr lang="sk-SK" sz="3800" b="1" dirty="0" smtClean="0"/>
              <a:t>pre rozvoj občianskej spoločnosti</a:t>
            </a:r>
            <a:endParaRPr lang="sk-SK" sz="3800" b="1" dirty="0"/>
          </a:p>
          <a:p>
            <a:endParaRPr lang="sk-SK" dirty="0" smtClean="0"/>
          </a:p>
          <a:p>
            <a:r>
              <a:rPr lang="sk-SK" dirty="0" smtClean="0"/>
              <a:t>spolu s partnermi: </a:t>
            </a:r>
            <a:endParaRPr lang="sk-SK" dirty="0"/>
          </a:p>
          <a:p>
            <a:r>
              <a:rPr lang="sk-SK" b="1" dirty="0"/>
              <a:t>1. Slovenské neziskové servisné centrum</a:t>
            </a:r>
          </a:p>
          <a:p>
            <a:r>
              <a:rPr lang="sk-SK" b="1" dirty="0" smtClean="0"/>
              <a:t>Centrum </a:t>
            </a:r>
            <a:r>
              <a:rPr lang="sk-SK" b="1" dirty="0"/>
              <a:t>pre </a:t>
            </a:r>
            <a:r>
              <a:rPr lang="sk-SK" b="1" dirty="0" smtClean="0"/>
              <a:t>filantropiu</a:t>
            </a:r>
          </a:p>
          <a:p>
            <a:r>
              <a:rPr lang="sk-SK" b="1" dirty="0" smtClean="0"/>
              <a:t>PDCS</a:t>
            </a:r>
            <a:endParaRPr lang="sk-SK" b="1" dirty="0"/>
          </a:p>
          <a:p>
            <a:r>
              <a:rPr lang="sk-SK" b="1" dirty="0" smtClean="0"/>
              <a:t>SOCIA </a:t>
            </a:r>
            <a:r>
              <a:rPr lang="sk-SK" b="1" dirty="0"/>
              <a:t>– nadácia na podporu sociálnych zmien</a:t>
            </a:r>
          </a:p>
          <a:p>
            <a:endParaRPr lang="sk-SK" sz="3800" dirty="0"/>
          </a:p>
          <a:p>
            <a:r>
              <a:rPr lang="sk-SK" sz="2600" dirty="0"/>
              <a:t>Trvanie projektu: </a:t>
            </a:r>
          </a:p>
          <a:p>
            <a:r>
              <a:rPr lang="sk-SK" sz="2600" dirty="0"/>
              <a:t>marec 2014 – december 2015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77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55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5105400" cy="685800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Program rozvoja vidieka</a:t>
            </a:r>
            <a:endParaRPr lang="sk-SK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99891"/>
              </p:ext>
            </p:extLst>
          </p:nvPr>
        </p:nvGraphicFramePr>
        <p:xfrm>
          <a:off x="914400" y="3048000"/>
          <a:ext cx="75438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/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800" b="1" dirty="0" smtClean="0"/>
                        <a:t>Daniel Lešinský</a:t>
                      </a:r>
                      <a:endParaRPr lang="sk-SK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CEPTA - Centrum pre trvalo udržateľné alternatívy  ZV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0905 581 076,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3"/>
                        </a:rPr>
                        <a:t>lesinsky@changenet.sk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sz="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Skarlet Ondrejčáková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zástupkyňa ÚSV ROS</a:t>
                      </a:r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80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55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5943600" cy="1143000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		</a:t>
            </a:r>
            <a:r>
              <a:rPr lang="sk-SK" sz="2800" b="1" dirty="0" smtClean="0"/>
              <a:t>Operačný </a:t>
            </a:r>
            <a:r>
              <a:rPr lang="sk-SK" sz="2800" b="1" dirty="0"/>
              <a:t>program </a:t>
            </a:r>
          </a:p>
          <a:p>
            <a:pPr algn="l"/>
            <a:r>
              <a:rPr lang="sk-SK" sz="2800" b="1" dirty="0" smtClean="0"/>
              <a:t>		Efektívna </a:t>
            </a:r>
            <a:r>
              <a:rPr lang="sk-SK" sz="2800" b="1" dirty="0"/>
              <a:t>verejná </a:t>
            </a:r>
            <a:r>
              <a:rPr lang="sk-SK" sz="2800" b="1" dirty="0" smtClean="0"/>
              <a:t>správa </a:t>
            </a:r>
            <a:endParaRPr lang="sk-SK" sz="28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17904"/>
              </p:ext>
            </p:extLst>
          </p:nvPr>
        </p:nvGraphicFramePr>
        <p:xfrm>
          <a:off x="990600" y="3048000"/>
          <a:ext cx="6553200" cy="234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Danka Hullová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Centrum vzdelávania neziskových organizácií BB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0905 489 356,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3"/>
                        </a:rPr>
                        <a:t>hullova@cvno.sk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Marcel Zajac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u="none" strike="noStrike" dirty="0" smtClean="0">
                          <a:effectLst/>
                          <a:latin typeface="+mn-lt"/>
                        </a:rPr>
                        <a:t>Centrum pre filantropiu, Ekofórum BA</a:t>
                      </a:r>
                      <a:endParaRPr lang="sk-SK" sz="18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0918 639 471,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4"/>
                        </a:rPr>
                        <a:t>zajac@changenet.sk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endParaRPr lang="sk-SK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Martin Giertl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zástupca ÚSV ROS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2028825" cy="714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5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685800"/>
          </a:xfrm>
        </p:spPr>
        <p:txBody>
          <a:bodyPr>
            <a:normAutofit/>
          </a:bodyPr>
          <a:lstStyle/>
          <a:p>
            <a:r>
              <a:rPr lang="sk-SK" b="1" dirty="0" smtClean="0"/>
              <a:t>Operačný program Technická pomoc </a:t>
            </a: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75398"/>
              </p:ext>
            </p:extLst>
          </p:nvPr>
        </p:nvGraphicFramePr>
        <p:xfrm>
          <a:off x="473629" y="2590800"/>
          <a:ext cx="8142448" cy="280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9168"/>
                <a:gridCol w="5643280"/>
              </a:tblGrid>
              <a:tr h="30480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Mária Behanovská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Vidiecky</a:t>
                      </a:r>
                      <a:r>
                        <a:rPr lang="sk-SK" sz="1600" baseline="0" dirty="0" smtClean="0"/>
                        <a:t> parlament na Slovensku Krupina</a:t>
                      </a:r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840"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0905 498 405,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3"/>
                        </a:rPr>
                        <a:t>mbehanovska@stonline.sk</a:t>
                      </a:r>
                      <a:r>
                        <a:rPr lang="sk-SK" sz="16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sk-SK" sz="1800" b="1" dirty="0" smtClean="0"/>
                        <a:t>Marcela Dobešová</a:t>
                      </a:r>
                      <a:endParaRPr lang="sk-SK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Fórum života BA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sk-SK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0911 510 929,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4"/>
                        </a:rPr>
                        <a:t>marcela.dobesova@gmail.com</a:t>
                      </a:r>
                      <a:r>
                        <a:rPr lang="sk-SK" sz="16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Branislav Mamojka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 smtClean="0">
                          <a:effectLst/>
                          <a:latin typeface="+mn-lt"/>
                        </a:rPr>
                        <a:t>Národná rada občanov so zdravotným postihnutím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 BA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u="none" strike="noStrike" dirty="0" smtClean="0">
                          <a:effectLst/>
                          <a:latin typeface="+mn-lt"/>
                        </a:rPr>
                        <a:t>0905 469 651, </a:t>
                      </a:r>
                      <a:r>
                        <a:rPr lang="sk-SK" sz="1600" u="none" strike="noStrike" dirty="0" smtClean="0">
                          <a:effectLst/>
                          <a:latin typeface="+mn-lt"/>
                          <a:hlinkClick r:id="rId5"/>
                        </a:rPr>
                        <a:t>mamojka@nrozp.sk</a:t>
                      </a:r>
                      <a:endParaRPr lang="sk-SK" sz="16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840">
                <a:tc>
                  <a:txBody>
                    <a:bodyPr/>
                    <a:lstStyle/>
                    <a:p>
                      <a:endParaRPr lang="sk-SK" sz="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Milan Andrejkovič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zástupca ÚSV ROS</a:t>
                      </a:r>
                      <a:endParaRPr lang="sk-SK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6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147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685800"/>
          </a:xfrm>
        </p:spPr>
        <p:txBody>
          <a:bodyPr>
            <a:normAutofit/>
          </a:bodyPr>
          <a:lstStyle/>
          <a:p>
            <a:r>
              <a:rPr lang="sk-SK" b="1" dirty="0"/>
              <a:t>Partnerská dohoda </a:t>
            </a:r>
            <a:r>
              <a:rPr lang="sk-SK" sz="1900" b="1" dirty="0" smtClean="0">
                <a:hlinkClick r:id="rId3"/>
              </a:rPr>
              <a:t>www.partnerskadohoda.gov.sk</a:t>
            </a:r>
            <a:r>
              <a:rPr lang="sk-SK" b="1" dirty="0" smtClean="0"/>
              <a:t> </a:t>
            </a:r>
            <a:endParaRPr lang="sk-SK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082888"/>
              </p:ext>
            </p:extLst>
          </p:nvPr>
        </p:nvGraphicFramePr>
        <p:xfrm>
          <a:off x="582453" y="2590800"/>
          <a:ext cx="7924799" cy="2529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599"/>
                <a:gridCol w="6172200"/>
              </a:tblGrid>
              <a:tr h="228600">
                <a:tc>
                  <a:txBody>
                    <a:bodyPr/>
                    <a:lstStyle/>
                    <a:p>
                      <a:r>
                        <a:rPr lang="sk-SK" sz="1400" b="1" smtClean="0"/>
                        <a:t>Mária Behanovská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Vidiecky</a:t>
                      </a:r>
                      <a:r>
                        <a:rPr lang="sk-SK" sz="1400" baseline="0" dirty="0" smtClean="0"/>
                        <a:t> parlament na Slovensku Krupina,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0905 498 405,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  <a:hlinkClick r:id="rId4"/>
                        </a:rPr>
                        <a:t>behanovska@stonline.sk</a:t>
                      </a:r>
                      <a:r>
                        <a:rPr lang="sk-SK" sz="1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sk-SK" sz="1400" b="1" smtClean="0"/>
                        <a:t>Milada Dobrotková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Národná rada občanov so zdravotným postihnutím</a:t>
                      </a:r>
                      <a:endParaRPr lang="sk-SK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0911 469 655, </a:t>
                      </a: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/>
                        </a:rPr>
                        <a:t>milan.mechura@unss.sk</a:t>
                      </a: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sk-SK" sz="1400" b="1" smtClean="0"/>
                        <a:t>Danka Hullová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Centrum vzdelávania neziskových organizácií BB,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0905 489 356,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  <a:hlinkClick r:id="rId6"/>
                        </a:rPr>
                        <a:t>hullova@cvno.sk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sk-SK" sz="14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sk-SK" sz="1400" b="1" smtClean="0"/>
                        <a:t>Branislav Mamojka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+mn-lt"/>
                        </a:rPr>
                        <a:t>Národná rada občanov so zdravotným postihnutím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 BA</a:t>
                      </a:r>
                      <a:endParaRPr lang="sk-SK" sz="14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0905 469 651,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  <a:hlinkClick r:id="rId7"/>
                        </a:rPr>
                        <a:t>mamojka@nrozp.sk</a:t>
                      </a:r>
                      <a:endParaRPr lang="sk-SK" sz="14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sk-SK" sz="1400" b="1" smtClean="0"/>
                        <a:t>Miroslav Mojžiš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/>
                        <a:t>Priatelia Zeme-CEPA BA, 0904 591 107, </a:t>
                      </a:r>
                      <a:r>
                        <a:rPr lang="sk-SK" sz="1400" dirty="0" smtClean="0">
                          <a:hlinkClick r:id="rId8"/>
                        </a:rPr>
                        <a:t>mojzis@priateliazeme.sk</a:t>
                      </a:r>
                      <a:r>
                        <a:rPr lang="sk-SK" sz="1400" dirty="0" smtClean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Skarlet Ondrejčáková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zástupkyňa ÚSV ROS</a:t>
                      </a:r>
                      <a:endParaRPr lang="sk-SK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9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147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685800"/>
          </a:xfrm>
        </p:spPr>
        <p:txBody>
          <a:bodyPr>
            <a:normAutofit/>
          </a:bodyPr>
          <a:lstStyle/>
          <a:p>
            <a:r>
              <a:rPr lang="sk-SK" b="1" dirty="0" smtClean="0"/>
              <a:t>Horizontálne priority</a:t>
            </a:r>
            <a:endParaRPr lang="sk-SK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988173"/>
              </p:ext>
            </p:extLst>
          </p:nvPr>
        </p:nvGraphicFramePr>
        <p:xfrm>
          <a:off x="582453" y="2362200"/>
          <a:ext cx="7924799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599"/>
                <a:gridCol w="6172200"/>
              </a:tblGrid>
              <a:tr h="22860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Dagmar Horná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Celoštátna komisia Olympiády ľudských práv</a:t>
                      </a:r>
                      <a:endParaRPr lang="sk-SK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080">
                <a:tc>
                  <a:txBody>
                    <a:bodyPr/>
                    <a:lstStyle/>
                    <a:p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0915 714 786,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  <a:hlinkClick r:id="rId3"/>
                        </a:rPr>
                        <a:t>dagmar.horna@gmail.com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sk-SK" sz="14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sk-SK" sz="1400" u="none" strike="noStrike" dirty="0" smtClean="0"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Branislav Mamojka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+mn-lt"/>
                        </a:rPr>
                        <a:t>Národná rada občanov so zdravotným postihnutím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 BA</a:t>
                      </a:r>
                      <a:endParaRPr lang="sk-SK" sz="14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0905 469 651,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  <a:hlinkClick r:id="rId4"/>
                        </a:rPr>
                        <a:t>mamojka@nrozp.sk</a:t>
                      </a:r>
                      <a:endParaRPr lang="sk-SK" sz="14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Kálmán Pet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ő</a:t>
                      </a:r>
                      <a:r>
                        <a:rPr lang="sk-SK" sz="1400" b="1" dirty="0" smtClean="0"/>
                        <a:t>cz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Rada vlády SR pre ľudské práva, národnostné menšiny a rodovú rovnosť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endParaRPr lang="sk-SK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0905 890 050,</a:t>
                      </a:r>
                      <a:r>
                        <a:rPr lang="sk-SK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/>
                        </a:rPr>
                        <a:t>petoczkj@hotmail.com</a:t>
                      </a:r>
                      <a:r>
                        <a:rPr lang="sk-SK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sk-SK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Helena Woleková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SOCIA – nadácia na podporu sociálnych zmien BA</a:t>
                      </a:r>
                      <a:endParaRPr lang="sk-SK" sz="14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280">
                <a:tc>
                  <a:txBody>
                    <a:bodyPr/>
                    <a:lstStyle/>
                    <a:p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02/5564 5214, 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  <a:hlinkClick r:id="rId6"/>
                        </a:rPr>
                        <a:t>wolekova@socia.sk</a:t>
                      </a:r>
                      <a:r>
                        <a:rPr lang="sk-SK" sz="1400" u="none" strike="noStrike" dirty="0" smtClean="0">
                          <a:effectLst/>
                          <a:latin typeface="+mn-lt"/>
                        </a:rPr>
                        <a:t>  </a:t>
                      </a:r>
                      <a:endParaRPr lang="sk-SK" sz="1400" b="1" i="0" u="none" strike="noStrike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sk-SK" sz="1400" b="1" dirty="0" smtClean="0"/>
                        <a:t>Mária Milková</a:t>
                      </a:r>
                      <a:endParaRPr lang="sk-SK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zástupkyňa ÚSV ROS</a:t>
                      </a:r>
                      <a:endParaRPr lang="sk-SK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0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315200" cy="3810000"/>
          </a:xfrm>
        </p:spPr>
        <p:txBody>
          <a:bodyPr>
            <a:normAutofit/>
          </a:bodyPr>
          <a:lstStyle/>
          <a:p>
            <a:r>
              <a:rPr lang="sk-SK" b="1" dirty="0" smtClean="0"/>
              <a:t>Ako prepojiť členov MV s MNO?</a:t>
            </a:r>
          </a:p>
          <a:p>
            <a:endParaRPr lang="sk-SK" sz="18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800" b="1" dirty="0" smtClean="0">
                <a:solidFill>
                  <a:schemeClr val="tx1"/>
                </a:solidFill>
              </a:rPr>
              <a:t>Vytváranie databázy kontaktov v regiónoch </a:t>
            </a:r>
            <a:r>
              <a:rPr lang="sk-SK" sz="2600" dirty="0" smtClean="0">
                <a:solidFill>
                  <a:schemeClr val="tx1"/>
                </a:solidFill>
              </a:rPr>
              <a:t>na sledovanie projektov, pomoc, poradenstvo, získavanie informácií z terénu, upozorňovanie na neefektívne narábanie s financiami, atď.</a:t>
            </a:r>
            <a:endParaRPr lang="sk-SK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  <a:hlinkClick r:id="rId3"/>
              </a:rPr>
              <a:t>www.eufondy.org</a:t>
            </a:r>
            <a:r>
              <a:rPr lang="sk-SK" sz="2800" b="1" dirty="0" smtClean="0">
                <a:solidFill>
                  <a:schemeClr val="tx1"/>
                </a:solidFill>
              </a:rPr>
              <a:t> </a:t>
            </a:r>
            <a:r>
              <a:rPr lang="sk-SK" sz="2400" dirty="0" smtClean="0">
                <a:solidFill>
                  <a:schemeClr val="tx1"/>
                </a:solidFill>
              </a:rPr>
              <a:t>alebo priamo cez členov MV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9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315200" cy="3810000"/>
          </a:xfrm>
        </p:spPr>
        <p:txBody>
          <a:bodyPr>
            <a:normAutofit/>
          </a:bodyPr>
          <a:lstStyle/>
          <a:p>
            <a:r>
              <a:rPr lang="sk-SK" b="1" dirty="0" smtClean="0"/>
              <a:t>Poradenstvo pre MNO</a:t>
            </a:r>
          </a:p>
          <a:p>
            <a:endParaRPr lang="sk-SK" sz="1800" b="1" dirty="0" smtClean="0"/>
          </a:p>
          <a:p>
            <a:pPr algn="l"/>
            <a:r>
              <a:rPr lang="sk-SK" sz="2800" b="1" dirty="0" smtClean="0">
                <a:solidFill>
                  <a:schemeClr val="tx1"/>
                </a:solidFill>
              </a:rPr>
              <a:t>Centrum vzdelávania neziskových organizácii CVNO </a:t>
            </a:r>
            <a:r>
              <a:rPr lang="sk-SK" sz="2800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sk-SK" sz="2800" b="1" dirty="0" smtClean="0">
                <a:solidFill>
                  <a:schemeClr val="tx1"/>
                </a:solidFill>
              </a:rPr>
              <a:t> Priatelia Zeme – CEPA</a:t>
            </a:r>
            <a:r>
              <a:rPr lang="sk-SK" sz="2800" dirty="0" smtClean="0">
                <a:solidFill>
                  <a:schemeClr val="bg1">
                    <a:lumMod val="50000"/>
                  </a:schemeClr>
                </a:solidFill>
              </a:rPr>
              <a:t> pripravili on-line kurz pre MNO a verejnú správu,</a:t>
            </a:r>
          </a:p>
          <a:p>
            <a:pPr algn="l"/>
            <a:endParaRPr lang="sk-SK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sk-SK" sz="2800" dirty="0" smtClean="0">
                <a:solidFill>
                  <a:schemeClr val="bg1">
                    <a:lumMod val="50000"/>
                  </a:schemeClr>
                </a:solidFill>
              </a:rPr>
              <a:t>bližšie informácie na </a:t>
            </a:r>
            <a:r>
              <a:rPr lang="sk-SK" sz="28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www.cvno.sk</a:t>
            </a:r>
            <a:endParaRPr lang="sk-SK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9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8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620000" cy="3962400"/>
          </a:xfrm>
        </p:spPr>
        <p:txBody>
          <a:bodyPr>
            <a:normAutofit fontScale="25000" lnSpcReduction="20000"/>
          </a:bodyPr>
          <a:lstStyle/>
          <a:p>
            <a:r>
              <a:rPr lang="sk-SK" sz="11200" b="1" dirty="0" smtClean="0"/>
              <a:t>Prvé výzvy</a:t>
            </a:r>
          </a:p>
          <a:p>
            <a:pPr algn="l"/>
            <a:r>
              <a:rPr lang="sk-SK" sz="11200" b="1" dirty="0" smtClean="0">
                <a:solidFill>
                  <a:schemeClr val="tx1"/>
                </a:solidFill>
              </a:rPr>
              <a:t>OP KŽP</a:t>
            </a:r>
          </a:p>
          <a:p>
            <a:pPr algn="l"/>
            <a:r>
              <a:rPr lang="sk-SK" sz="6400" b="1" dirty="0" smtClean="0"/>
              <a:t>1.1.1 </a:t>
            </a:r>
            <a:r>
              <a:rPr lang="sk-SK" sz="6400" b="1" dirty="0"/>
              <a:t>Zvýšenie miery zhodnocovania odpadov </a:t>
            </a:r>
            <a:r>
              <a:rPr lang="sk-SK" sz="6400" b="1" dirty="0" smtClean="0"/>
              <a:t>(opätovné </a:t>
            </a:r>
            <a:r>
              <a:rPr lang="sk-SK" sz="6400" b="1" dirty="0"/>
              <a:t>použitie a </a:t>
            </a:r>
            <a:r>
              <a:rPr lang="sk-SK" sz="6400" b="1" dirty="0" smtClean="0"/>
              <a:t>recykláciu) </a:t>
            </a:r>
            <a:r>
              <a:rPr lang="sk-SK" sz="6400" b="1" dirty="0"/>
              <a:t>a podpora predchádzania vzniku odpadov </a:t>
            </a:r>
            <a:r>
              <a:rPr lang="sk-SK" sz="6400" dirty="0"/>
              <a:t> </a:t>
            </a:r>
            <a:endParaRPr lang="sk-SK" sz="6400" dirty="0" smtClean="0"/>
          </a:p>
          <a:p>
            <a:pPr algn="l"/>
            <a:r>
              <a:rPr lang="sk-SK" sz="6400" dirty="0" smtClean="0"/>
              <a:t>- aktivita </a:t>
            </a:r>
            <a:r>
              <a:rPr lang="sk-SK" sz="6400" dirty="0"/>
              <a:t>A. Podpora nástrojov informačného charakteru so zameraním na predchádzanie vzniku odpadov, na podporu triedeného zberu odpadov a zhodnocovania odpadov </a:t>
            </a:r>
            <a:r>
              <a:rPr lang="sk-SK" sz="6400" dirty="0" smtClean="0"/>
              <a:t>– O od 12/2015</a:t>
            </a:r>
          </a:p>
          <a:p>
            <a:pPr algn="l"/>
            <a:r>
              <a:rPr lang="sk-SK" sz="6400" dirty="0" smtClean="0"/>
              <a:t>- aktivita </a:t>
            </a:r>
            <a:r>
              <a:rPr lang="sk-SK" sz="6400" dirty="0"/>
              <a:t>B. Príprava na opätovné použite a zhodnocovanie so zameraním na recykláciu nie nebezpečných odpadov vrátane podpory systémov triedeného zberu komunálnych odpadov a podpory predchádzania vzniku biologicky rozložiteľných komunálnych odpadov </a:t>
            </a:r>
            <a:r>
              <a:rPr lang="sk-SK" sz="6400" dirty="0" smtClean="0"/>
              <a:t>- U 09-12/2015</a:t>
            </a:r>
            <a:endParaRPr lang="sk-SK" sz="6400" dirty="0"/>
          </a:p>
          <a:p>
            <a:pPr algn="l"/>
            <a:r>
              <a:rPr lang="sk-SK" sz="6400" b="1" dirty="0" smtClean="0"/>
              <a:t>1.2.3 Opatrenia na dosiahnutie </a:t>
            </a:r>
            <a:r>
              <a:rPr lang="sk-SK" sz="6400" b="1" dirty="0"/>
              <a:t>dobrého stavu podzemných a povrchových vôd </a:t>
            </a:r>
            <a:r>
              <a:rPr lang="sk-SK" sz="6400" dirty="0" smtClean="0"/>
              <a:t>– aktivita </a:t>
            </a:r>
            <a:r>
              <a:rPr lang="sk-SK" sz="6400" dirty="0"/>
              <a:t>C. </a:t>
            </a:r>
            <a:r>
              <a:rPr lang="sk-SK" sz="6400" i="1" dirty="0" smtClean="0"/>
              <a:t>- </a:t>
            </a:r>
            <a:r>
              <a:rPr lang="sk-SK" sz="6400" dirty="0"/>
              <a:t>Podpora nástrojov informačného charakteru v oblasti ochrany vôd a vodného hospodárstva </a:t>
            </a:r>
            <a:r>
              <a:rPr lang="sk-SK" sz="6400" dirty="0" smtClean="0"/>
              <a:t>– O od 12/2015</a:t>
            </a:r>
            <a:endParaRPr lang="sk-SK" sz="6400" dirty="0"/>
          </a:p>
          <a:p>
            <a:pPr algn="l"/>
            <a:r>
              <a:rPr lang="sk-SK" sz="6400" b="1" dirty="0"/>
              <a:t>1.3.1 Zlepšenie stavu ochrany druhov a biotopov a posilnenie </a:t>
            </a:r>
            <a:r>
              <a:rPr lang="sk-SK" sz="6400" b="1" dirty="0" smtClean="0"/>
              <a:t>biodiverzity</a:t>
            </a:r>
            <a:r>
              <a:rPr lang="sk-SK" sz="6400" dirty="0" smtClean="0"/>
              <a:t> - aktivita </a:t>
            </a:r>
            <a:r>
              <a:rPr lang="sk-SK" sz="6400" dirty="0"/>
              <a:t>D. Zlepšenie informovanosti a zapojenia kľúčových sektorov a verejnosti na úseku ochrany prírody a krajiny </a:t>
            </a:r>
            <a:r>
              <a:rPr lang="sk-SK" sz="6400" dirty="0" smtClean="0"/>
              <a:t>– O od 12/2015</a:t>
            </a:r>
          </a:p>
        </p:txBody>
      </p:sp>
    </p:spTree>
    <p:extLst>
      <p:ext uri="{BB962C8B-B14F-4D97-AF65-F5344CB8AC3E}">
        <p14:creationId xmlns:p14="http://schemas.microsoft.com/office/powerpoint/2010/main" val="14535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620000" cy="3886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sk-SK" sz="11200" b="1" dirty="0" smtClean="0">
                <a:solidFill>
                  <a:schemeClr val="tx1"/>
                </a:solidFill>
              </a:rPr>
              <a:t>OP KŽP</a:t>
            </a:r>
          </a:p>
          <a:p>
            <a:pPr algn="l"/>
            <a:r>
              <a:rPr lang="sk-SK" sz="6400" b="1" dirty="0"/>
              <a:t>1.4.1 Zníženie znečisťovania ovzdušia a zlepšenie jeho kvality </a:t>
            </a:r>
            <a:r>
              <a:rPr lang="sk-SK" sz="6400" dirty="0"/>
              <a:t>- aktivita B. Informovanie o ochrane </a:t>
            </a:r>
            <a:r>
              <a:rPr lang="sk-SK" sz="6400" dirty="0" smtClean="0"/>
              <a:t>ovzdušia – </a:t>
            </a:r>
            <a:r>
              <a:rPr lang="sk-SK" sz="6400" dirty="0"/>
              <a:t>O od 04/2015</a:t>
            </a:r>
          </a:p>
          <a:p>
            <a:pPr algn="l"/>
            <a:r>
              <a:rPr lang="sk-SK" sz="6400" b="1" dirty="0" smtClean="0"/>
              <a:t>3.1.1 </a:t>
            </a:r>
            <a:r>
              <a:rPr lang="sk-SK" sz="6400" b="1" dirty="0"/>
              <a:t>Zvýšenie úrovne pripravenosti na zvládanie mimoriadnych udalostí ovplyvnených zmenou klímy </a:t>
            </a:r>
            <a:r>
              <a:rPr lang="sk-SK" sz="6400" b="1" dirty="0" smtClean="0"/>
              <a:t> </a:t>
            </a:r>
          </a:p>
          <a:p>
            <a:pPr algn="l"/>
            <a:r>
              <a:rPr lang="sk-SK" sz="6400" dirty="0" smtClean="0"/>
              <a:t>- aktivita </a:t>
            </a:r>
            <a:r>
              <a:rPr lang="sk-SK" sz="6400" dirty="0"/>
              <a:t>A. Modelovanie vývoja mimoriadnych udalostí, monitorovanie a vyhodnocovanie rizík viazaných na zmenu klímy a jej dôsledkov –</a:t>
            </a:r>
            <a:r>
              <a:rPr lang="sk-SK" sz="6400" dirty="0" smtClean="0"/>
              <a:t> O od 03/2015</a:t>
            </a:r>
          </a:p>
          <a:p>
            <a:pPr algn="l"/>
            <a:r>
              <a:rPr lang="sk-SK" sz="6400" dirty="0" smtClean="0"/>
              <a:t>- aktivita </a:t>
            </a:r>
            <a:r>
              <a:rPr lang="sk-SK" sz="6400" dirty="0"/>
              <a:t>B. Budovanie systémov vyhodnocovania rizík a včasného varovania </a:t>
            </a:r>
            <a:r>
              <a:rPr lang="sk-SK" sz="6400" dirty="0" smtClean="0"/>
              <a:t>a </a:t>
            </a:r>
            <a:r>
              <a:rPr lang="sk-SK" sz="6400" dirty="0"/>
              <a:t>zvládanie mimoriadnych udalostí ovplyvnených zmenou klímy –</a:t>
            </a:r>
            <a:r>
              <a:rPr lang="sk-SK" sz="6400" dirty="0" smtClean="0"/>
              <a:t> </a:t>
            </a:r>
            <a:r>
              <a:rPr lang="sk-SK" sz="6400" dirty="0"/>
              <a:t>O od 03/2015</a:t>
            </a:r>
          </a:p>
          <a:p>
            <a:pPr algn="l"/>
            <a:r>
              <a:rPr lang="sk-SK" sz="6400" b="1" dirty="0" smtClean="0"/>
              <a:t>3.1.3 </a:t>
            </a:r>
            <a:r>
              <a:rPr lang="sk-SK" sz="6400" b="1" dirty="0"/>
              <a:t>Zvýšenie efektívnosti manažmentu mimoriadnych udalostí ovplyvnených zmenou klímy </a:t>
            </a:r>
            <a:endParaRPr lang="sk-SK" sz="6400" dirty="0"/>
          </a:p>
          <a:p>
            <a:pPr algn="l"/>
            <a:r>
              <a:rPr lang="sk-SK" sz="6400" dirty="0" smtClean="0"/>
              <a:t>- aktivita </a:t>
            </a:r>
            <a:r>
              <a:rPr lang="sk-SK" sz="6400" dirty="0"/>
              <a:t>A. Optimalizácia systémov, služieb a posilnenie intervenčných kapacít pre manažment mimoriadnych udalostí –</a:t>
            </a:r>
            <a:r>
              <a:rPr lang="sk-SK" sz="6400" dirty="0" smtClean="0"/>
              <a:t> </a:t>
            </a:r>
            <a:r>
              <a:rPr lang="sk-SK" sz="6400" dirty="0"/>
              <a:t>O od </a:t>
            </a:r>
            <a:r>
              <a:rPr lang="sk-SK" sz="6400" dirty="0" smtClean="0"/>
              <a:t>03/2015</a:t>
            </a:r>
          </a:p>
          <a:p>
            <a:pPr algn="l"/>
            <a:r>
              <a:rPr lang="sk-SK" sz="6400" dirty="0" smtClean="0"/>
              <a:t>- aktivita </a:t>
            </a:r>
            <a:r>
              <a:rPr lang="sk-SK" sz="6400" dirty="0"/>
              <a:t>B. Vybudovanie technickej a inštitucionálnej podpory špecializovaných záchranných </a:t>
            </a:r>
            <a:r>
              <a:rPr lang="sk-SK" sz="6400" dirty="0" smtClean="0"/>
              <a:t>modulov – U 09-12/2015</a:t>
            </a:r>
          </a:p>
          <a:p>
            <a:pPr algn="l"/>
            <a:r>
              <a:rPr lang="sk-SK" sz="5600" dirty="0" smtClean="0"/>
              <a:t> </a:t>
            </a:r>
            <a:r>
              <a:rPr lang="sk-SK" sz="5600" dirty="0"/>
              <a:t>	</a:t>
            </a:r>
          </a:p>
          <a:p>
            <a:pPr algn="l"/>
            <a:endParaRPr lang="sk-SK" sz="4800" dirty="0"/>
          </a:p>
          <a:p>
            <a:pPr algn="l"/>
            <a:r>
              <a:rPr lang="sk-SK" sz="800" dirty="0"/>
              <a:t>	</a:t>
            </a:r>
          </a:p>
          <a:p>
            <a:pPr algn="l"/>
            <a:r>
              <a:rPr lang="sk-SK" sz="1050" dirty="0"/>
              <a:t>	</a:t>
            </a:r>
          </a:p>
          <a:p>
            <a:pPr algn="l"/>
            <a:endParaRPr lang="sk-SK" sz="3500" dirty="0" smtClean="0"/>
          </a:p>
          <a:p>
            <a:pPr algn="l"/>
            <a:r>
              <a:rPr lang="sk-SK" sz="3500" dirty="0"/>
              <a:t>	</a:t>
            </a:r>
          </a:p>
          <a:p>
            <a:pPr algn="l"/>
            <a:r>
              <a:rPr lang="sk-SK" sz="3500" dirty="0"/>
              <a:t>	</a:t>
            </a:r>
          </a:p>
          <a:p>
            <a:pPr algn="l"/>
            <a:r>
              <a:rPr lang="sk-SK" sz="2500" dirty="0"/>
              <a:t>	</a:t>
            </a:r>
          </a:p>
          <a:p>
            <a:pPr algn="l"/>
            <a:r>
              <a:rPr lang="sk-SK" sz="2500" dirty="0"/>
              <a:t>	</a:t>
            </a:r>
          </a:p>
          <a:p>
            <a:pPr marL="171450" indent="-171450" algn="l">
              <a:buFontTx/>
              <a:buChar char="-"/>
            </a:pPr>
            <a:endParaRPr lang="sk-SK" sz="1050" dirty="0"/>
          </a:p>
          <a:p>
            <a:pPr algn="l"/>
            <a:r>
              <a:rPr lang="sk-SK" sz="1050" dirty="0"/>
              <a:t>	</a:t>
            </a:r>
          </a:p>
          <a:p>
            <a:pPr algn="l"/>
            <a:r>
              <a:rPr lang="sk-SK" sz="1400" dirty="0"/>
              <a:t>	</a:t>
            </a:r>
          </a:p>
          <a:p>
            <a:pPr algn="l"/>
            <a:r>
              <a:rPr lang="sk-SK" sz="1800" dirty="0"/>
              <a:t>	</a:t>
            </a:r>
          </a:p>
          <a:p>
            <a:pPr algn="l"/>
            <a:endParaRPr lang="sk-SK" sz="2000" dirty="0" smtClean="0"/>
          </a:p>
          <a:p>
            <a:pPr algn="l"/>
            <a:r>
              <a:rPr lang="sk-SK" sz="2100" dirty="0"/>
              <a:t>	</a:t>
            </a:r>
          </a:p>
          <a:p>
            <a:pPr algn="l"/>
            <a:endParaRPr lang="sk-SK" sz="2800" b="1" dirty="0" smtClean="0">
              <a:solidFill>
                <a:schemeClr val="tx1"/>
              </a:solidFill>
            </a:endParaRPr>
          </a:p>
          <a:p>
            <a:pPr algn="l"/>
            <a:endParaRPr lang="sk-SK" sz="2800" b="1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6621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r>
              <a:rPr lang="sk-SK" dirty="0" smtClean="0"/>
              <a:t>Ďakujem za pozornosť</a:t>
            </a:r>
            <a:endParaRPr lang="sk-SK" b="1" dirty="0"/>
          </a:p>
          <a:p>
            <a:endParaRPr lang="sk-SK" sz="2400" dirty="0"/>
          </a:p>
          <a:p>
            <a:r>
              <a:rPr lang="sk-SK" sz="2600" b="1" dirty="0" smtClean="0"/>
              <a:t>Skarlet Ondrejčáková</a:t>
            </a:r>
          </a:p>
          <a:p>
            <a:r>
              <a:rPr lang="sk-SK" sz="1800" dirty="0"/>
              <a:t>Úrad splnomocnenca vlády SR </a:t>
            </a:r>
            <a:endParaRPr lang="sk-SK" sz="1800" dirty="0" smtClean="0"/>
          </a:p>
          <a:p>
            <a:r>
              <a:rPr lang="sk-SK" sz="1800" dirty="0" smtClean="0"/>
              <a:t>pre </a:t>
            </a:r>
            <a:r>
              <a:rPr lang="sk-SK" sz="1800" dirty="0"/>
              <a:t>rozvoj občianskej </a:t>
            </a:r>
            <a:r>
              <a:rPr lang="sk-SK" sz="1800" dirty="0" smtClean="0"/>
              <a:t>spoločnosti</a:t>
            </a:r>
          </a:p>
          <a:p>
            <a:r>
              <a:rPr lang="sk-SK" sz="1800" dirty="0" smtClean="0"/>
              <a:t>tel.: 02 / 509 44 983</a:t>
            </a:r>
          </a:p>
          <a:p>
            <a:r>
              <a:rPr lang="sk-SK" sz="1800" dirty="0" smtClean="0"/>
              <a:t>e-mail: </a:t>
            </a:r>
            <a:r>
              <a:rPr lang="sk-SK" sz="1800" dirty="0" err="1" smtClean="0">
                <a:hlinkClick r:id="rId3"/>
              </a:rPr>
              <a:t>skarlet.ondrejcakova@minv.sk</a:t>
            </a:r>
            <a:endParaRPr lang="sk-SK" sz="1800" dirty="0" smtClean="0"/>
          </a:p>
          <a:p>
            <a:endParaRPr lang="sk-SK" sz="1800" dirty="0"/>
          </a:p>
          <a:p>
            <a:endParaRPr lang="sk-SK" sz="2600" dirty="0" smtClean="0"/>
          </a:p>
          <a:p>
            <a:endParaRPr lang="sk-SK" sz="2600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7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315200" cy="3810000"/>
          </a:xfrm>
        </p:spPr>
        <p:txBody>
          <a:bodyPr>
            <a:normAutofit/>
          </a:bodyPr>
          <a:lstStyle/>
          <a:p>
            <a:r>
              <a:rPr lang="sk-SK" b="1" dirty="0" smtClean="0"/>
              <a:t>Príležitosti pre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mimovládne neziskové organizácie</a:t>
            </a:r>
          </a:p>
          <a:p>
            <a:r>
              <a:rPr lang="sk-SK" b="1" dirty="0" smtClean="0"/>
              <a:t> v operačných programoch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európskych štrukturálnych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a investičných fondov </a:t>
            </a:r>
          </a:p>
          <a:p>
            <a:r>
              <a:rPr lang="sk-SK" b="1" dirty="0" smtClean="0"/>
              <a:t>na obdobie 2014 - 2020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48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315200" cy="3810000"/>
          </a:xfrm>
        </p:spPr>
        <p:txBody>
          <a:bodyPr>
            <a:normAutofit/>
          </a:bodyPr>
          <a:lstStyle/>
          <a:p>
            <a:r>
              <a:rPr lang="sk-SK" b="1" dirty="0" smtClean="0"/>
              <a:t>Úvod do problematiky</a:t>
            </a:r>
          </a:p>
          <a:p>
            <a:endParaRPr lang="sk-SK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Predchádzajúce obdobia 2004-2006, 2007-2013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</a:rPr>
              <a:t>Stratégia Európa 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</a:rPr>
              <a:t>Partnerská dohoda</a:t>
            </a:r>
            <a:r>
              <a:rPr lang="sk-SK" b="1" dirty="0" smtClean="0"/>
              <a:t> (CKO)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chemeClr val="tx1"/>
                </a:solidFill>
              </a:rPr>
              <a:t>Operačné programy </a:t>
            </a:r>
            <a:r>
              <a:rPr lang="sk-SK" b="1" dirty="0" smtClean="0"/>
              <a:t>(riadiace orgány)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862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315200" cy="3810000"/>
          </a:xfrm>
        </p:spPr>
        <p:txBody>
          <a:bodyPr>
            <a:normAutofit/>
          </a:bodyPr>
          <a:lstStyle/>
          <a:p>
            <a:r>
              <a:rPr lang="sk-SK" b="1" dirty="0" smtClean="0"/>
              <a:t>Ciele Stratégie Európa 2020</a:t>
            </a:r>
          </a:p>
          <a:p>
            <a:endParaRPr lang="sk-SK" sz="2000" b="1" dirty="0" smtClean="0"/>
          </a:p>
          <a:p>
            <a:pPr marL="514350" indent="-514350" algn="l">
              <a:buFont typeface="+mj-lt"/>
              <a:buAutoNum type="arabicPeriod"/>
            </a:pPr>
            <a:r>
              <a:rPr lang="sk-SK" sz="2800" dirty="0" smtClean="0">
                <a:solidFill>
                  <a:schemeClr val="tx1"/>
                </a:solidFill>
              </a:rPr>
              <a:t>Zamestnanosť</a:t>
            </a:r>
          </a:p>
          <a:p>
            <a:pPr marL="514350" indent="-514350" algn="l">
              <a:buFont typeface="+mj-lt"/>
              <a:buAutoNum type="arabicPeriod"/>
            </a:pPr>
            <a:r>
              <a:rPr lang="sk-SK" sz="2800" dirty="0" smtClean="0">
                <a:solidFill>
                  <a:schemeClr val="tx1"/>
                </a:solidFill>
              </a:rPr>
              <a:t>Výskum a vývoj</a:t>
            </a:r>
          </a:p>
          <a:p>
            <a:pPr marL="514350" indent="-514350" algn="l">
              <a:buFont typeface="+mj-lt"/>
              <a:buAutoNum type="arabicPeriod"/>
            </a:pPr>
            <a:r>
              <a:rPr lang="sk-SK" sz="2800" dirty="0" smtClean="0">
                <a:solidFill>
                  <a:schemeClr val="tx1"/>
                </a:solidFill>
              </a:rPr>
              <a:t>Zmena klímy a energetická udržateľnosť</a:t>
            </a:r>
          </a:p>
          <a:p>
            <a:pPr marL="514350" indent="-514350" algn="l">
              <a:buFont typeface="+mj-lt"/>
              <a:buAutoNum type="arabicPeriod"/>
            </a:pPr>
            <a:r>
              <a:rPr lang="sk-SK" sz="2800" dirty="0" smtClean="0">
                <a:solidFill>
                  <a:schemeClr val="tx1"/>
                </a:solidFill>
              </a:rPr>
              <a:t>Vzdelávanie</a:t>
            </a:r>
          </a:p>
          <a:p>
            <a:pPr marL="514350" indent="-514350" algn="l">
              <a:buFont typeface="+mj-lt"/>
              <a:buAutoNum type="arabicPeriod"/>
            </a:pPr>
            <a:r>
              <a:rPr lang="sk-SK" sz="2800" dirty="0" smtClean="0">
                <a:solidFill>
                  <a:schemeClr val="tx1"/>
                </a:solidFill>
              </a:rPr>
              <a:t>Boj proti chudobe a sociálnemu vylúčeniu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3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3810000"/>
          </a:xfrm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		Partnerská dohoda </a:t>
            </a:r>
            <a:r>
              <a:rPr lang="sk-SK" sz="2600" b="1" dirty="0" smtClean="0"/>
              <a:t>medzi SR a EK, </a:t>
            </a:r>
          </a:p>
          <a:p>
            <a:pPr algn="l"/>
            <a:r>
              <a:rPr lang="sk-SK" sz="1400" dirty="0" smtClean="0"/>
              <a:t>		podpísaná v júni 2014, zadefinovala </a:t>
            </a:r>
          </a:p>
          <a:p>
            <a:pPr algn="l"/>
            <a:r>
              <a:rPr lang="sk-SK" sz="2400" b="1" dirty="0" smtClean="0"/>
              <a:t>		hlavné výzvy a priority financovania:</a:t>
            </a:r>
          </a:p>
          <a:p>
            <a:endParaRPr lang="sk-SK" sz="1600" b="1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k-SK" sz="2000" dirty="0" smtClean="0">
                <a:solidFill>
                  <a:schemeClr val="tx1"/>
                </a:solidFill>
              </a:rPr>
              <a:t>Inovácie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k-SK" sz="2000" dirty="0" smtClean="0">
                <a:solidFill>
                  <a:schemeClr val="tx1"/>
                </a:solidFill>
              </a:rPr>
              <a:t>Infraštruktúra pre hospodársky rast a zamestnanosť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k-SK" sz="2000" dirty="0" smtClean="0">
                <a:solidFill>
                  <a:schemeClr val="tx1"/>
                </a:solidFill>
              </a:rPr>
              <a:t>Rast ľudského kapitálu a lepší prístup na trh práce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k-SK" sz="2000" dirty="0" smtClean="0">
                <a:solidFill>
                  <a:schemeClr val="tx1"/>
                </a:solidFill>
              </a:rPr>
              <a:t>Trvalo udržateľný rozvoj a efektívne využívanie prírodných zdrojov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k-SK" sz="2000" dirty="0" smtClean="0">
                <a:solidFill>
                  <a:schemeClr val="tx1"/>
                </a:solidFill>
              </a:rPr>
              <a:t>Moderná a profesionálna verejná správa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5" t="4218" r="3848" b="5371"/>
          <a:stretch>
            <a:fillRect/>
          </a:stretch>
        </p:blipFill>
        <p:spPr bwMode="auto">
          <a:xfrm>
            <a:off x="685800" y="1752600"/>
            <a:ext cx="1143000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004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55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924800" cy="3810000"/>
          </a:xfrm>
        </p:spPr>
        <p:txBody>
          <a:bodyPr>
            <a:normAutofit/>
          </a:bodyPr>
          <a:lstStyle/>
          <a:p>
            <a:r>
              <a:rPr lang="sk-SK" b="1" dirty="0" smtClean="0"/>
              <a:t>Operačné programy</a:t>
            </a:r>
            <a:r>
              <a:rPr lang="sk-SK" sz="2800" b="1" dirty="0" smtClean="0"/>
              <a:t> </a:t>
            </a:r>
            <a:r>
              <a:rPr lang="sk-SK" sz="2400" b="1" dirty="0" smtClean="0"/>
              <a:t>a riadiace orgány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268581"/>
              </p:ext>
            </p:extLst>
          </p:nvPr>
        </p:nvGraphicFramePr>
        <p:xfrm>
          <a:off x="1447800" y="2286000"/>
          <a:ext cx="60960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Výskum</a:t>
                      </a:r>
                      <a:r>
                        <a:rPr lang="sk-SK" b="1" baseline="0" dirty="0" smtClean="0"/>
                        <a:t> a inovácie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MŠVVŠ SR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Integrovaná infraštruktúra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MDVRR SR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Ľudské zdroje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MPSVR SR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Kvalita životného prostredia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MŽP SR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Integrovaný regionálny operačný program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MPRV SR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Program rozvoja vidieka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MPRV SR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Efektívna verejná správa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MV SR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 smtClean="0"/>
                        <a:t>Technická pomoc</a:t>
                      </a:r>
                      <a:endParaRPr lang="sk-SK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CKO Úrad vlády</a:t>
                      </a:r>
                      <a:endParaRPr lang="sk-SK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9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315200" cy="3810000"/>
          </a:xfrm>
        </p:spPr>
        <p:txBody>
          <a:bodyPr>
            <a:normAutofit/>
          </a:bodyPr>
          <a:lstStyle/>
          <a:p>
            <a:r>
              <a:rPr lang="sk-SK" b="1" dirty="0" smtClean="0"/>
              <a:t>Formy realizácie projektov</a:t>
            </a:r>
          </a:p>
          <a:p>
            <a:endParaRPr lang="sk-SK" sz="18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800" b="1" dirty="0" smtClean="0">
                <a:solidFill>
                  <a:schemeClr val="tx1"/>
                </a:solidFill>
              </a:rPr>
              <a:t>Národné projekty </a:t>
            </a:r>
            <a:r>
              <a:rPr lang="sk-SK" sz="2400" dirty="0">
                <a:solidFill>
                  <a:schemeClr val="tx1"/>
                </a:solidFill>
              </a:rPr>
              <a:t>–</a:t>
            </a:r>
            <a:r>
              <a:rPr lang="sk-SK" b="1" dirty="0" smtClean="0">
                <a:solidFill>
                  <a:schemeClr val="tx1"/>
                </a:solidFill>
              </a:rPr>
              <a:t> </a:t>
            </a:r>
            <a:r>
              <a:rPr lang="sk-SK" sz="2400" dirty="0" smtClean="0">
                <a:solidFill>
                  <a:schemeClr val="tx1"/>
                </a:solidFill>
              </a:rPr>
              <a:t>v gescii štátnych inštitúcií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800" b="1" dirty="0" smtClean="0">
                <a:solidFill>
                  <a:schemeClr val="tx1"/>
                </a:solidFill>
              </a:rPr>
              <a:t>Výzvy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k-SK" sz="2400" b="1" dirty="0" smtClean="0">
                <a:solidFill>
                  <a:schemeClr val="tx1"/>
                </a:solidFill>
              </a:rPr>
              <a:t>otvorené </a:t>
            </a:r>
            <a:r>
              <a:rPr lang="sk-SK" sz="2400" dirty="0" smtClean="0">
                <a:solidFill>
                  <a:schemeClr val="tx1"/>
                </a:solidFill>
              </a:rPr>
              <a:t>– do vyčerpania finančnej alokácie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k-SK" sz="2400" b="1" dirty="0" smtClean="0">
                <a:solidFill>
                  <a:schemeClr val="tx1"/>
                </a:solidFill>
              </a:rPr>
              <a:t>uzavreté </a:t>
            </a:r>
            <a:r>
              <a:rPr lang="sk-SK" sz="2400" dirty="0">
                <a:solidFill>
                  <a:schemeClr val="tx1"/>
                </a:solidFill>
              </a:rPr>
              <a:t>– do </a:t>
            </a:r>
            <a:r>
              <a:rPr lang="sk-SK" sz="2400" dirty="0" smtClean="0">
                <a:solidFill>
                  <a:schemeClr val="tx1"/>
                </a:solidFill>
              </a:rPr>
              <a:t>stanoveného času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dôležité sledovať, či sú MNO medzi </a:t>
            </a:r>
            <a:r>
              <a:rPr lang="sk-SK" sz="2400" b="1" dirty="0" smtClean="0">
                <a:solidFill>
                  <a:schemeClr val="tx1"/>
                </a:solidFill>
              </a:rPr>
              <a:t>oprávnenými žiadateľmi</a:t>
            </a:r>
            <a:endParaRPr lang="sk-SK" b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146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315200" cy="38100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72" y="1826419"/>
            <a:ext cx="3216253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8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1265</Words>
  <Application>Microsoft Office PowerPoint</Application>
  <PresentationFormat>Prezentácia na obrazovke (4:3)</PresentationFormat>
  <Paragraphs>285</Paragraphs>
  <Slides>29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0" baseType="lpstr">
      <vt:lpstr>Office Theme</vt:lpstr>
      <vt:lpstr>Zvyšovanie transparentnosti  neziskového sektora a kvality služieb poskytovaných  neziskovými organizáciami  cez mechanizmus akreditácie MNO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Skarlet Ondrejcakova</dc:creator>
  <cp:lastModifiedBy>Skarlet Ondrejčáková</cp:lastModifiedBy>
  <cp:revision>48</cp:revision>
  <cp:lastPrinted>2015-09-08T12:55:01Z</cp:lastPrinted>
  <dcterms:created xsi:type="dcterms:W3CDTF">2006-08-16T00:00:00Z</dcterms:created>
  <dcterms:modified xsi:type="dcterms:W3CDTF">2015-09-16T07:37:54Z</dcterms:modified>
</cp:coreProperties>
</file>