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59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nv.sk/?ros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iveta.fercikova@minv.sk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skarlet.ondrejcakova@minv.sk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35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09800"/>
            <a:ext cx="7772400" cy="3505200"/>
          </a:xfrm>
        </p:spPr>
        <p:txBody>
          <a:bodyPr>
            <a:normAutofit fontScale="90000"/>
          </a:bodyPr>
          <a:lstStyle/>
          <a:p>
            <a:r>
              <a:rPr lang="sk-SK" sz="3600" b="1" dirty="0" smtClean="0"/>
              <a:t/>
            </a:r>
            <a:br>
              <a:rPr lang="sk-SK" sz="3600" b="1" dirty="0" smtClean="0"/>
            </a:br>
            <a:r>
              <a:rPr lang="sk-SK" sz="3600" b="1" dirty="0" smtClean="0"/>
              <a:t>Podpora partnerstva a dialógu </a:t>
            </a:r>
            <a:br>
              <a:rPr lang="sk-SK" sz="3600" b="1" dirty="0" smtClean="0"/>
            </a:br>
            <a:r>
              <a:rPr lang="sk-SK" sz="3600" b="1" dirty="0" smtClean="0"/>
              <a:t>medzi verejnou správou, občanmi </a:t>
            </a:r>
            <a:br>
              <a:rPr lang="sk-SK" sz="3600" b="1" dirty="0" smtClean="0"/>
            </a:br>
            <a:r>
              <a:rPr lang="sk-SK" sz="3600" b="1" dirty="0" smtClean="0"/>
              <a:t>a mimovládnymi neziskovými organizáciami na národnej, regionálnej a lokálnej úrovni </a:t>
            </a:r>
            <a:br>
              <a:rPr lang="sk-SK" sz="3600" b="1" dirty="0" smtClean="0"/>
            </a:br>
            <a:r>
              <a:rPr lang="sk-SK" sz="3600" b="1" dirty="0" smtClean="0"/>
              <a:t>v oblasti participatívnej tvorby </a:t>
            </a:r>
            <a:br>
              <a:rPr lang="sk-SK" sz="3600" b="1" dirty="0" smtClean="0"/>
            </a:br>
            <a:r>
              <a:rPr lang="sk-SK" sz="3600" b="1" dirty="0" smtClean="0"/>
              <a:t>verejných politík</a:t>
            </a: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600200"/>
            <a:ext cx="6400800" cy="762000"/>
          </a:xfrm>
        </p:spPr>
        <p:txBody>
          <a:bodyPr>
            <a:normAutofit/>
          </a:bodyPr>
          <a:lstStyle/>
          <a:p>
            <a:r>
              <a:rPr lang="sk-SK" sz="2800" b="1" dirty="0"/>
              <a:t>Projektový zámer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600200"/>
            <a:ext cx="7162800" cy="3810000"/>
          </a:xfrm>
        </p:spPr>
        <p:txBody>
          <a:bodyPr>
            <a:normAutofit fontScale="92500"/>
          </a:bodyPr>
          <a:lstStyle/>
          <a:p>
            <a:r>
              <a:rPr lang="sk-SK" sz="2600" dirty="0" smtClean="0">
                <a:solidFill>
                  <a:schemeClr val="tx1"/>
                </a:solidFill>
              </a:rPr>
              <a:t>Projektový zámer predložil</a:t>
            </a:r>
          </a:p>
          <a:p>
            <a:endParaRPr lang="sk-SK" sz="1300" dirty="0" smtClean="0"/>
          </a:p>
          <a:p>
            <a:r>
              <a:rPr lang="sk-SK" b="1" dirty="0" smtClean="0"/>
              <a:t>Úrad splnomocnenca vlády SR </a:t>
            </a:r>
          </a:p>
          <a:p>
            <a:r>
              <a:rPr lang="sk-SK" b="1" dirty="0" smtClean="0"/>
              <a:t>pre rozvoj občianskej spoločnosti</a:t>
            </a:r>
            <a:endParaRPr lang="sk-SK" b="1" dirty="0"/>
          </a:p>
          <a:p>
            <a:endParaRPr lang="sk-SK" sz="1300" dirty="0" smtClean="0"/>
          </a:p>
          <a:p>
            <a:r>
              <a:rPr lang="sk-SK" sz="2600" dirty="0" smtClean="0">
                <a:solidFill>
                  <a:schemeClr val="tx1"/>
                </a:solidFill>
              </a:rPr>
              <a:t>schválil Monitorovací výbor</a:t>
            </a:r>
          </a:p>
          <a:p>
            <a:r>
              <a:rPr lang="sk-SK" sz="2600" b="1" dirty="0" smtClean="0"/>
              <a:t>Operačného programu Efektívna verejná správa MV SR</a:t>
            </a:r>
          </a:p>
          <a:p>
            <a:endParaRPr lang="sk-SK" sz="1300" dirty="0"/>
          </a:p>
          <a:p>
            <a:r>
              <a:rPr lang="sk-SK" sz="2600" dirty="0">
                <a:solidFill>
                  <a:schemeClr val="tx1"/>
                </a:solidFill>
              </a:rPr>
              <a:t>p</a:t>
            </a:r>
            <a:r>
              <a:rPr lang="sk-SK" sz="2600" dirty="0" smtClean="0">
                <a:solidFill>
                  <a:schemeClr val="tx1"/>
                </a:solidFill>
              </a:rPr>
              <a:t>lánovaná dĺžka trvania </a:t>
            </a:r>
            <a:r>
              <a:rPr lang="sk-SK" sz="2600" dirty="0">
                <a:solidFill>
                  <a:schemeClr val="tx1"/>
                </a:solidFill>
              </a:rPr>
              <a:t>projektu: </a:t>
            </a:r>
            <a:r>
              <a:rPr lang="sk-SK" sz="2600" dirty="0" smtClean="0">
                <a:solidFill>
                  <a:schemeClr val="tx1"/>
                </a:solidFill>
              </a:rPr>
              <a:t>36 mesiacov</a:t>
            </a:r>
            <a:endParaRPr lang="sk-SK" sz="2600" dirty="0">
              <a:solidFill>
                <a:schemeClr val="tx1"/>
              </a:solidFill>
            </a:endParaRPr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47733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600200"/>
            <a:ext cx="7010400" cy="3810000"/>
          </a:xfrm>
        </p:spPr>
        <p:txBody>
          <a:bodyPr>
            <a:normAutofit/>
          </a:bodyPr>
          <a:lstStyle/>
          <a:p>
            <a:r>
              <a:rPr lang="sk-SK" sz="2800" b="1" dirty="0" smtClean="0"/>
              <a:t>Hlavný cieľ projektu</a:t>
            </a:r>
          </a:p>
          <a:p>
            <a:endParaRPr lang="sk-SK" sz="1200" b="1" dirty="0" smtClean="0"/>
          </a:p>
          <a:p>
            <a:r>
              <a:rPr lang="sk-SK" sz="2400" dirty="0">
                <a:solidFill>
                  <a:schemeClr val="tx1"/>
                </a:solidFill>
              </a:rPr>
              <a:t>Posilniť </a:t>
            </a:r>
            <a:r>
              <a:rPr lang="sk-SK" sz="2400" b="1" dirty="0">
                <a:solidFill>
                  <a:schemeClr val="tx1"/>
                </a:solidFill>
              </a:rPr>
              <a:t>spoluprácu a vzájomný dialóg </a:t>
            </a:r>
            <a:endParaRPr lang="sk-SK" sz="2400" b="1" dirty="0" smtClean="0">
              <a:solidFill>
                <a:schemeClr val="tx1"/>
              </a:solidFill>
            </a:endParaRPr>
          </a:p>
          <a:p>
            <a:r>
              <a:rPr lang="sk-SK" sz="2400" dirty="0" smtClean="0">
                <a:solidFill>
                  <a:schemeClr val="tx1"/>
                </a:solidFill>
              </a:rPr>
              <a:t>medzi verejnou </a:t>
            </a:r>
            <a:r>
              <a:rPr lang="sk-SK" sz="2400" dirty="0">
                <a:solidFill>
                  <a:schemeClr val="tx1"/>
                </a:solidFill>
              </a:rPr>
              <a:t>správou, občanmi a </a:t>
            </a:r>
            <a:r>
              <a:rPr lang="sk-SK" sz="2400" dirty="0" smtClean="0">
                <a:solidFill>
                  <a:schemeClr val="tx1"/>
                </a:solidFill>
              </a:rPr>
              <a:t>MNO</a:t>
            </a:r>
          </a:p>
          <a:p>
            <a:r>
              <a:rPr lang="sk-SK" sz="2400" dirty="0" smtClean="0">
                <a:solidFill>
                  <a:schemeClr val="tx1"/>
                </a:solidFill>
              </a:rPr>
              <a:t> </a:t>
            </a:r>
            <a:r>
              <a:rPr lang="sk-SK" sz="2400" dirty="0">
                <a:solidFill>
                  <a:schemeClr val="tx1"/>
                </a:solidFill>
              </a:rPr>
              <a:t>v procese </a:t>
            </a:r>
            <a:r>
              <a:rPr lang="sk-SK" sz="2400" b="1" dirty="0">
                <a:solidFill>
                  <a:schemeClr val="tx1"/>
                </a:solidFill>
              </a:rPr>
              <a:t>tvorby verejných politík</a:t>
            </a:r>
            <a:r>
              <a:rPr lang="sk-SK" sz="2400" dirty="0">
                <a:solidFill>
                  <a:schemeClr val="tx1"/>
                </a:solidFill>
              </a:rPr>
              <a:t> </a:t>
            </a:r>
            <a:endParaRPr lang="sk-SK" sz="2400" dirty="0" smtClean="0">
              <a:solidFill>
                <a:schemeClr val="tx1"/>
              </a:solidFill>
            </a:endParaRPr>
          </a:p>
          <a:p>
            <a:r>
              <a:rPr lang="sk-SK" sz="2400" dirty="0" smtClean="0">
                <a:solidFill>
                  <a:schemeClr val="tx1"/>
                </a:solidFill>
              </a:rPr>
              <a:t>na </a:t>
            </a:r>
            <a:r>
              <a:rPr lang="sk-SK" sz="2400" dirty="0">
                <a:solidFill>
                  <a:schemeClr val="tx1"/>
                </a:solidFill>
              </a:rPr>
              <a:t>národnej, regionálnej a lokálnej úrovni </a:t>
            </a:r>
            <a:endParaRPr lang="sk-SK" sz="2400" dirty="0" smtClean="0">
              <a:solidFill>
                <a:schemeClr val="tx1"/>
              </a:solidFill>
            </a:endParaRPr>
          </a:p>
          <a:p>
            <a:r>
              <a:rPr lang="sk-SK" sz="2400" dirty="0" smtClean="0">
                <a:solidFill>
                  <a:schemeClr val="tx1"/>
                </a:solidFill>
              </a:rPr>
              <a:t>a </a:t>
            </a:r>
            <a:r>
              <a:rPr lang="sk-SK" sz="2400" dirty="0">
                <a:solidFill>
                  <a:schemeClr val="tx1"/>
                </a:solidFill>
              </a:rPr>
              <a:t>navrhnúť inovácie existujúcich mechanizmov </a:t>
            </a:r>
            <a:endParaRPr lang="sk-SK" sz="2400" dirty="0" smtClean="0">
              <a:solidFill>
                <a:schemeClr val="tx1"/>
              </a:solidFill>
            </a:endParaRPr>
          </a:p>
          <a:p>
            <a:r>
              <a:rPr lang="sk-SK" sz="2400" dirty="0" smtClean="0">
                <a:solidFill>
                  <a:schemeClr val="tx1"/>
                </a:solidFill>
              </a:rPr>
              <a:t>vo </a:t>
            </a:r>
            <a:r>
              <a:rPr lang="sk-SK" sz="2400" dirty="0">
                <a:solidFill>
                  <a:schemeClr val="tx1"/>
                </a:solidFill>
              </a:rPr>
              <a:t>verejnej správe v záujme </a:t>
            </a:r>
            <a:r>
              <a:rPr lang="sk-SK" sz="2400" b="1" dirty="0">
                <a:solidFill>
                  <a:schemeClr val="tx1"/>
                </a:solidFill>
              </a:rPr>
              <a:t>zefektívnenia </a:t>
            </a:r>
            <a:r>
              <a:rPr lang="sk-SK" sz="2400" b="1" dirty="0" smtClean="0">
                <a:solidFill>
                  <a:schemeClr val="tx1"/>
                </a:solidFill>
              </a:rPr>
              <a:t>vstupu</a:t>
            </a:r>
          </a:p>
          <a:p>
            <a:r>
              <a:rPr lang="sk-SK" sz="2400" b="1" dirty="0" smtClean="0">
                <a:solidFill>
                  <a:schemeClr val="tx1"/>
                </a:solidFill>
              </a:rPr>
              <a:t> </a:t>
            </a:r>
            <a:r>
              <a:rPr lang="sk-SK" sz="2400" b="1" dirty="0">
                <a:solidFill>
                  <a:schemeClr val="tx1"/>
                </a:solidFill>
              </a:rPr>
              <a:t>verejnosti do tvorby verejných politík</a:t>
            </a:r>
            <a:r>
              <a:rPr lang="sk-SK" sz="2400" dirty="0">
                <a:solidFill>
                  <a:schemeClr val="tx1"/>
                </a:solidFill>
              </a:rPr>
              <a:t>.</a:t>
            </a:r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07047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600200"/>
            <a:ext cx="6400800" cy="3810000"/>
          </a:xfrm>
        </p:spPr>
        <p:txBody>
          <a:bodyPr>
            <a:normAutofit/>
          </a:bodyPr>
          <a:lstStyle/>
          <a:p>
            <a:r>
              <a:rPr lang="sk-SK" sz="2800" b="1" dirty="0" smtClean="0"/>
              <a:t>Hlavné aktivity projektu</a:t>
            </a:r>
          </a:p>
          <a:p>
            <a:endParaRPr lang="sk-SK" sz="2400" b="1" dirty="0" smtClean="0"/>
          </a:p>
          <a:p>
            <a:pPr marL="457200" indent="-457200" algn="l">
              <a:buFont typeface="+mj-lt"/>
              <a:buAutoNum type="arabicPeriod"/>
            </a:pPr>
            <a:r>
              <a:rPr lang="sk-SK" sz="2400" dirty="0" smtClean="0">
                <a:solidFill>
                  <a:schemeClr val="tx1"/>
                </a:solidFill>
              </a:rPr>
              <a:t>Analýza východiskového stavu</a:t>
            </a:r>
          </a:p>
          <a:p>
            <a:pPr marL="457200" indent="-457200" algn="l">
              <a:buFont typeface="+mj-lt"/>
              <a:buAutoNum type="arabicPeriod"/>
            </a:pPr>
            <a:r>
              <a:rPr lang="sk-SK" sz="2400" dirty="0" smtClean="0">
                <a:solidFill>
                  <a:schemeClr val="tx1"/>
                </a:solidFill>
              </a:rPr>
              <a:t>Vytvorenie inovatívnych metodík participácie</a:t>
            </a:r>
          </a:p>
          <a:p>
            <a:pPr marL="457200" indent="-457200" algn="l">
              <a:buFont typeface="+mj-lt"/>
              <a:buAutoNum type="arabicPeriod"/>
            </a:pPr>
            <a:r>
              <a:rPr lang="sk-SK" sz="2400" dirty="0" smtClean="0">
                <a:solidFill>
                  <a:schemeClr val="tx1"/>
                </a:solidFill>
              </a:rPr>
              <a:t>Realizácia školiacich aktivít</a:t>
            </a:r>
          </a:p>
          <a:p>
            <a:pPr marL="457200" indent="-457200" algn="l">
              <a:buFont typeface="+mj-lt"/>
              <a:buAutoNum type="arabicPeriod"/>
            </a:pPr>
            <a:r>
              <a:rPr lang="sk-SK" sz="2400" dirty="0" smtClean="0">
                <a:solidFill>
                  <a:schemeClr val="tx1"/>
                </a:solidFill>
              </a:rPr>
              <a:t>Realizácia pilotných projektov</a:t>
            </a:r>
          </a:p>
          <a:p>
            <a:pPr marL="457200" indent="-457200" algn="l">
              <a:buFont typeface="+mj-lt"/>
              <a:buAutoNum type="arabicPeriod"/>
            </a:pPr>
            <a:r>
              <a:rPr lang="sk-SK" sz="2400" dirty="0" smtClean="0">
                <a:solidFill>
                  <a:schemeClr val="tx1"/>
                </a:solidFill>
              </a:rPr>
              <a:t>Zhodnotenie pilotných projektov</a:t>
            </a:r>
          </a:p>
          <a:p>
            <a:pPr marL="457200" indent="-457200" algn="l">
              <a:buFont typeface="+mj-lt"/>
              <a:buAutoNum type="arabicPeriod"/>
            </a:pPr>
            <a:r>
              <a:rPr lang="sk-SK" sz="2400" dirty="0" smtClean="0">
                <a:solidFill>
                  <a:schemeClr val="tx1"/>
                </a:solidFill>
              </a:rPr>
              <a:t>Vytvorenie a šírenie „príručky participácie“</a:t>
            </a:r>
            <a:endParaRPr lang="sk-SK" sz="2400" dirty="0">
              <a:solidFill>
                <a:schemeClr val="tx1"/>
              </a:solidFill>
            </a:endParaRPr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93404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600200"/>
            <a:ext cx="7543800" cy="3810000"/>
          </a:xfrm>
        </p:spPr>
        <p:txBody>
          <a:bodyPr>
            <a:normAutofit/>
          </a:bodyPr>
          <a:lstStyle/>
          <a:p>
            <a:r>
              <a:rPr lang="sk-SK" sz="2800" b="1" dirty="0" smtClean="0"/>
              <a:t>Výzva na výber partnerov</a:t>
            </a:r>
          </a:p>
          <a:p>
            <a:endParaRPr lang="sk-SK" sz="2400" b="1" dirty="0" smtClean="0"/>
          </a:p>
          <a:p>
            <a:r>
              <a:rPr lang="sk-SK" sz="2400" dirty="0" smtClean="0"/>
              <a:t>Hľadáme MNO, ktoré budú realizátormi </a:t>
            </a:r>
            <a:endParaRPr lang="sk-SK" sz="2400" dirty="0" smtClean="0"/>
          </a:p>
          <a:p>
            <a:r>
              <a:rPr lang="sk-SK" sz="2400" b="1" dirty="0" smtClean="0">
                <a:solidFill>
                  <a:schemeClr val="tx1"/>
                </a:solidFill>
              </a:rPr>
              <a:t>12 </a:t>
            </a:r>
            <a:r>
              <a:rPr lang="sk-SK" sz="2400" b="1" dirty="0" smtClean="0">
                <a:solidFill>
                  <a:schemeClr val="tx1"/>
                </a:solidFill>
              </a:rPr>
              <a:t>pilotných projektov </a:t>
            </a:r>
            <a:endParaRPr lang="sk-SK" sz="2400" b="1" dirty="0" smtClean="0">
              <a:solidFill>
                <a:schemeClr val="tx1"/>
              </a:solidFill>
            </a:endParaRPr>
          </a:p>
          <a:p>
            <a:r>
              <a:rPr lang="sk-SK" sz="2400" b="1" dirty="0" smtClean="0">
                <a:solidFill>
                  <a:schemeClr val="tx1"/>
                </a:solidFill>
              </a:rPr>
              <a:t>participatívnej </a:t>
            </a:r>
            <a:r>
              <a:rPr lang="sk-SK" sz="2400" b="1" dirty="0" smtClean="0">
                <a:solidFill>
                  <a:schemeClr val="tx1"/>
                </a:solidFill>
              </a:rPr>
              <a:t>tvorby verejných politík </a:t>
            </a:r>
            <a:endParaRPr lang="sk-SK" sz="2400" b="1" dirty="0" smtClean="0">
              <a:solidFill>
                <a:schemeClr val="tx1"/>
              </a:solidFill>
            </a:endParaRPr>
          </a:p>
          <a:p>
            <a:r>
              <a:rPr lang="sk-SK" sz="2400" dirty="0" smtClean="0"/>
              <a:t>na </a:t>
            </a:r>
            <a:r>
              <a:rPr lang="sk-SK" sz="2400" dirty="0"/>
              <a:t>národnej, regionálnej a lokálnej </a:t>
            </a:r>
            <a:r>
              <a:rPr lang="sk-SK" sz="2400" dirty="0" smtClean="0"/>
              <a:t>úrovni.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9925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600200"/>
            <a:ext cx="7543800" cy="3810000"/>
          </a:xfrm>
        </p:spPr>
        <p:txBody>
          <a:bodyPr>
            <a:normAutofit/>
          </a:bodyPr>
          <a:lstStyle/>
          <a:p>
            <a:r>
              <a:rPr lang="sk-SK" sz="2800" b="1" dirty="0" smtClean="0"/>
              <a:t>Hlavná podmienka</a:t>
            </a:r>
            <a:endParaRPr lang="sk-SK" sz="2800" b="1" dirty="0" smtClean="0"/>
          </a:p>
          <a:p>
            <a:endParaRPr lang="sk-SK" sz="2400" b="1" dirty="0" smtClean="0"/>
          </a:p>
          <a:p>
            <a:r>
              <a:rPr lang="sk-SK" sz="2800" b="1" dirty="0" smtClean="0">
                <a:solidFill>
                  <a:schemeClr val="tx1"/>
                </a:solidFill>
              </a:rPr>
              <a:t>Spolupráca </a:t>
            </a:r>
            <a:r>
              <a:rPr lang="sk-SK" sz="2800" b="1" dirty="0" smtClean="0">
                <a:solidFill>
                  <a:schemeClr val="tx1"/>
                </a:solidFill>
              </a:rPr>
              <a:t>a vzájomná dohoda </a:t>
            </a:r>
            <a:endParaRPr lang="sk-SK" sz="2800" b="1" dirty="0" smtClean="0">
              <a:solidFill>
                <a:schemeClr val="tx1"/>
              </a:solidFill>
            </a:endParaRPr>
          </a:p>
          <a:p>
            <a:r>
              <a:rPr lang="sk-SK" sz="2800" dirty="0" smtClean="0">
                <a:solidFill>
                  <a:schemeClr val="tx1"/>
                </a:solidFill>
              </a:rPr>
              <a:t>na </a:t>
            </a:r>
            <a:r>
              <a:rPr lang="sk-SK" sz="2800" dirty="0" smtClean="0">
                <a:solidFill>
                  <a:schemeClr val="tx1"/>
                </a:solidFill>
              </a:rPr>
              <a:t>vypracovaní verejnej politiky </a:t>
            </a:r>
            <a:endParaRPr lang="sk-SK" sz="2800" dirty="0" smtClean="0">
              <a:solidFill>
                <a:schemeClr val="tx1"/>
              </a:solidFill>
            </a:endParaRPr>
          </a:p>
          <a:p>
            <a:r>
              <a:rPr lang="sk-SK" sz="2800" dirty="0" smtClean="0">
                <a:solidFill>
                  <a:schemeClr val="tx1"/>
                </a:solidFill>
              </a:rPr>
              <a:t>medzi </a:t>
            </a:r>
            <a:r>
              <a:rPr lang="sk-SK" sz="2800" dirty="0" smtClean="0">
                <a:solidFill>
                  <a:schemeClr val="tx1"/>
                </a:solidFill>
              </a:rPr>
              <a:t>MNO</a:t>
            </a:r>
            <a:r>
              <a:rPr lang="sk-SK" sz="2800" dirty="0">
                <a:solidFill>
                  <a:schemeClr val="tx1"/>
                </a:solidFill>
              </a:rPr>
              <a:t>, verejnou </a:t>
            </a:r>
            <a:r>
              <a:rPr lang="sk-SK" sz="2800" dirty="0" smtClean="0">
                <a:solidFill>
                  <a:schemeClr val="tx1"/>
                </a:solidFill>
              </a:rPr>
              <a:t>správou </a:t>
            </a:r>
            <a:endParaRPr lang="sk-SK" sz="2800" dirty="0" smtClean="0">
              <a:solidFill>
                <a:schemeClr val="tx1"/>
              </a:solidFill>
            </a:endParaRPr>
          </a:p>
          <a:p>
            <a:r>
              <a:rPr lang="sk-SK" sz="2800" dirty="0" smtClean="0">
                <a:solidFill>
                  <a:schemeClr val="tx1"/>
                </a:solidFill>
              </a:rPr>
              <a:t>a </a:t>
            </a:r>
            <a:r>
              <a:rPr lang="sk-SK" sz="2800" dirty="0" smtClean="0">
                <a:solidFill>
                  <a:schemeClr val="tx1"/>
                </a:solidFill>
              </a:rPr>
              <a:t>aktívnymi občanmi.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41974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600200"/>
            <a:ext cx="7543800" cy="3810000"/>
          </a:xfrm>
        </p:spPr>
        <p:txBody>
          <a:bodyPr>
            <a:normAutofit/>
          </a:bodyPr>
          <a:lstStyle/>
          <a:p>
            <a:endParaRPr lang="sk-SK" sz="1600" b="1" dirty="0" smtClean="0"/>
          </a:p>
          <a:p>
            <a:r>
              <a:rPr lang="sk-SK" sz="2800" b="1" dirty="0" smtClean="0"/>
              <a:t>Bližšie informácie</a:t>
            </a:r>
            <a:endParaRPr lang="sk-SK" sz="2800" b="1" dirty="0" smtClean="0"/>
          </a:p>
          <a:p>
            <a:endParaRPr lang="sk-SK" sz="2400" b="1" dirty="0" smtClean="0"/>
          </a:p>
          <a:p>
            <a:endParaRPr lang="sk-SK" sz="2400" b="1" dirty="0" smtClean="0"/>
          </a:p>
          <a:p>
            <a:r>
              <a:rPr lang="sk-SK" b="1" dirty="0">
                <a:solidFill>
                  <a:schemeClr val="tx1"/>
                </a:solidFill>
              </a:rPr>
              <a:t>web:</a:t>
            </a:r>
            <a:r>
              <a:rPr lang="sk-SK" b="1" dirty="0"/>
              <a:t> </a:t>
            </a:r>
            <a:r>
              <a:rPr lang="sk-SK" b="1" dirty="0">
                <a:hlinkClick r:id="rId3"/>
              </a:rPr>
              <a:t>www.minv.sk/?ros</a:t>
            </a:r>
            <a:r>
              <a:rPr lang="sk-SK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71152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600200"/>
            <a:ext cx="6400800" cy="3810000"/>
          </a:xfrm>
        </p:spPr>
        <p:txBody>
          <a:bodyPr>
            <a:normAutofit/>
          </a:bodyPr>
          <a:lstStyle/>
          <a:p>
            <a:endParaRPr lang="sk-SK" sz="1600" dirty="0" smtClean="0"/>
          </a:p>
          <a:p>
            <a:r>
              <a:rPr lang="sk-SK" sz="2800" b="1" dirty="0" smtClean="0"/>
              <a:t>Bližšie informácie</a:t>
            </a:r>
            <a:endParaRPr lang="sk-SK" sz="2800" b="1" dirty="0"/>
          </a:p>
          <a:p>
            <a:endParaRPr lang="sk-SK" sz="2400" dirty="0"/>
          </a:p>
          <a:p>
            <a:r>
              <a:rPr lang="sk-SK" sz="2600" b="1" dirty="0" smtClean="0">
                <a:solidFill>
                  <a:schemeClr val="tx1"/>
                </a:solidFill>
              </a:rPr>
              <a:t>Ivetka Ferčíková</a:t>
            </a:r>
          </a:p>
          <a:p>
            <a:r>
              <a:rPr lang="sk-SK" sz="1800" dirty="0" smtClean="0">
                <a:solidFill>
                  <a:schemeClr val="tx1"/>
                </a:solidFill>
              </a:rPr>
              <a:t>Úrad </a:t>
            </a:r>
            <a:r>
              <a:rPr lang="sk-SK" sz="1800" dirty="0">
                <a:solidFill>
                  <a:schemeClr val="tx1"/>
                </a:solidFill>
              </a:rPr>
              <a:t>splnomocnenca vlády SR </a:t>
            </a:r>
            <a:endParaRPr lang="sk-SK" sz="1800" dirty="0" smtClean="0">
              <a:solidFill>
                <a:schemeClr val="tx1"/>
              </a:solidFill>
            </a:endParaRPr>
          </a:p>
          <a:p>
            <a:r>
              <a:rPr lang="sk-SK" sz="1800" dirty="0" smtClean="0">
                <a:solidFill>
                  <a:schemeClr val="tx1"/>
                </a:solidFill>
              </a:rPr>
              <a:t>pre </a:t>
            </a:r>
            <a:r>
              <a:rPr lang="sk-SK" sz="1800" dirty="0">
                <a:solidFill>
                  <a:schemeClr val="tx1"/>
                </a:solidFill>
              </a:rPr>
              <a:t>rozvoj občianskej </a:t>
            </a:r>
            <a:r>
              <a:rPr lang="sk-SK" sz="1800" dirty="0" smtClean="0">
                <a:solidFill>
                  <a:schemeClr val="tx1"/>
                </a:solidFill>
              </a:rPr>
              <a:t>spoločnosti</a:t>
            </a:r>
          </a:p>
          <a:p>
            <a:r>
              <a:rPr lang="sk-SK" sz="1800" dirty="0" smtClean="0">
                <a:solidFill>
                  <a:schemeClr val="tx1"/>
                </a:solidFill>
              </a:rPr>
              <a:t>tel.: 02 / 509 44 985</a:t>
            </a:r>
          </a:p>
          <a:p>
            <a:r>
              <a:rPr lang="sk-SK" sz="1800" b="1" dirty="0" smtClean="0">
                <a:solidFill>
                  <a:schemeClr val="tx1"/>
                </a:solidFill>
              </a:rPr>
              <a:t>e-mail: </a:t>
            </a:r>
            <a:r>
              <a:rPr lang="sk-SK" sz="1800" b="1" dirty="0" smtClean="0">
                <a:hlinkClick r:id="rId3"/>
              </a:rPr>
              <a:t>iveta.fercikova@minv.sk</a:t>
            </a:r>
            <a:endParaRPr lang="sk-SK" sz="1800" b="1" dirty="0" smtClean="0"/>
          </a:p>
          <a:p>
            <a:endParaRPr lang="sk-SK" sz="1800" dirty="0"/>
          </a:p>
          <a:p>
            <a:endParaRPr lang="sk-SK" sz="2600" dirty="0" smtClean="0"/>
          </a:p>
          <a:p>
            <a:endParaRPr lang="sk-SK" sz="2600" dirty="0"/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78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600200"/>
            <a:ext cx="6400800" cy="3810000"/>
          </a:xfrm>
        </p:spPr>
        <p:txBody>
          <a:bodyPr>
            <a:normAutofit/>
          </a:bodyPr>
          <a:lstStyle/>
          <a:p>
            <a:endParaRPr lang="sk-SK" sz="1600" dirty="0" smtClean="0"/>
          </a:p>
          <a:p>
            <a:r>
              <a:rPr lang="sk-SK" sz="2800" b="1" dirty="0" smtClean="0"/>
              <a:t>Ďakujem za pozornosť</a:t>
            </a:r>
            <a:endParaRPr lang="sk-SK" sz="2800" b="1" dirty="0"/>
          </a:p>
          <a:p>
            <a:endParaRPr lang="sk-SK" sz="2400" dirty="0"/>
          </a:p>
          <a:p>
            <a:r>
              <a:rPr lang="sk-SK" sz="2600" b="1" dirty="0" smtClean="0">
                <a:solidFill>
                  <a:schemeClr val="tx1"/>
                </a:solidFill>
              </a:rPr>
              <a:t>Skarlet Ondrejčáková</a:t>
            </a:r>
            <a:endParaRPr lang="sk-SK" sz="2600" b="1" dirty="0" smtClean="0">
              <a:solidFill>
                <a:schemeClr val="tx1"/>
              </a:solidFill>
            </a:endParaRPr>
          </a:p>
          <a:p>
            <a:r>
              <a:rPr lang="sk-SK" sz="1800" dirty="0" smtClean="0">
                <a:solidFill>
                  <a:schemeClr val="tx1"/>
                </a:solidFill>
              </a:rPr>
              <a:t>Úrad </a:t>
            </a:r>
            <a:r>
              <a:rPr lang="sk-SK" sz="1800" dirty="0">
                <a:solidFill>
                  <a:schemeClr val="tx1"/>
                </a:solidFill>
              </a:rPr>
              <a:t>splnomocnenca vlády SR </a:t>
            </a:r>
            <a:endParaRPr lang="sk-SK" sz="1800" dirty="0" smtClean="0">
              <a:solidFill>
                <a:schemeClr val="tx1"/>
              </a:solidFill>
            </a:endParaRPr>
          </a:p>
          <a:p>
            <a:r>
              <a:rPr lang="sk-SK" sz="1800" dirty="0" smtClean="0">
                <a:solidFill>
                  <a:schemeClr val="tx1"/>
                </a:solidFill>
              </a:rPr>
              <a:t>pre </a:t>
            </a:r>
            <a:r>
              <a:rPr lang="sk-SK" sz="1800" dirty="0">
                <a:solidFill>
                  <a:schemeClr val="tx1"/>
                </a:solidFill>
              </a:rPr>
              <a:t>rozvoj občianskej </a:t>
            </a:r>
            <a:r>
              <a:rPr lang="sk-SK" sz="1800" dirty="0" smtClean="0">
                <a:solidFill>
                  <a:schemeClr val="tx1"/>
                </a:solidFill>
              </a:rPr>
              <a:t>spoločnosti</a:t>
            </a:r>
          </a:p>
          <a:p>
            <a:r>
              <a:rPr lang="sk-SK" sz="1800" dirty="0" smtClean="0">
                <a:solidFill>
                  <a:schemeClr val="tx1"/>
                </a:solidFill>
              </a:rPr>
              <a:t>tel.: 02 / 509 44 </a:t>
            </a:r>
            <a:r>
              <a:rPr lang="sk-SK" sz="1800" dirty="0" smtClean="0">
                <a:solidFill>
                  <a:schemeClr val="tx1"/>
                </a:solidFill>
              </a:rPr>
              <a:t>983</a:t>
            </a:r>
            <a:endParaRPr lang="sk-SK" sz="1800" dirty="0" smtClean="0">
              <a:solidFill>
                <a:schemeClr val="tx1"/>
              </a:solidFill>
            </a:endParaRPr>
          </a:p>
          <a:p>
            <a:r>
              <a:rPr lang="sk-SK" sz="1800" dirty="0" smtClean="0">
                <a:solidFill>
                  <a:schemeClr val="tx1"/>
                </a:solidFill>
              </a:rPr>
              <a:t>e-mail: </a:t>
            </a:r>
            <a:r>
              <a:rPr lang="sk-SK" sz="1800" dirty="0" smtClean="0">
                <a:hlinkClick r:id="rId3"/>
              </a:rPr>
              <a:t>skarlet.ondrejcakova@minv.sk</a:t>
            </a:r>
            <a:endParaRPr lang="sk-SK" sz="1800" dirty="0" smtClean="0"/>
          </a:p>
          <a:p>
            <a:endParaRPr lang="sk-SK" sz="1800" dirty="0"/>
          </a:p>
          <a:p>
            <a:endParaRPr lang="sk-SK" sz="2600" dirty="0" smtClean="0"/>
          </a:p>
          <a:p>
            <a:endParaRPr lang="sk-SK" sz="2600" dirty="0"/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681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1839</TotalTime>
  <Words>197</Words>
  <Application>Microsoft Office PowerPoint</Application>
  <PresentationFormat>Prezentácia na obrazovke (4:3)</PresentationFormat>
  <Paragraphs>67</Paragraphs>
  <Slides>9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0" baseType="lpstr">
      <vt:lpstr>Office Theme</vt:lpstr>
      <vt:lpstr> Podpora partnerstva a dialógu  medzi verejnou správou, občanmi  a mimovládnymi neziskovými organizáciami na národnej, regionálnej a lokálnej úrovni  v oblasti participatívnej tvorby  verejných politík 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Skarlet Ondrejcakova</dc:creator>
  <cp:lastModifiedBy>Skarlet Ondrejčáková</cp:lastModifiedBy>
  <cp:revision>10</cp:revision>
  <dcterms:created xsi:type="dcterms:W3CDTF">2006-08-16T00:00:00Z</dcterms:created>
  <dcterms:modified xsi:type="dcterms:W3CDTF">2015-10-21T17:22:42Z</dcterms:modified>
</cp:coreProperties>
</file>