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309" r:id="rId6"/>
    <p:sldId id="306" r:id="rId7"/>
    <p:sldId id="310" r:id="rId8"/>
    <p:sldId id="307" r:id="rId9"/>
    <p:sldId id="308" r:id="rId10"/>
    <p:sldId id="266" r:id="rId11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4625" autoAdjust="0"/>
  </p:normalViewPr>
  <p:slideViewPr>
    <p:cSldViewPr snapToGrid="0" snapToObjects="1">
      <p:cViewPr varScale="1">
        <p:scale>
          <a:sx n="110" d="100"/>
          <a:sy n="110" d="100"/>
        </p:scale>
        <p:origin x="164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D63CB-665A-364E-A5DC-68E24156460F}" type="datetime1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C8784-081C-C24E-B61C-8661EC1962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566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F94EC-F492-464E-8E0B-5BBB6F6AE3CE}" type="datetime1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5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D2451-8346-6649-A998-81E6ED84D1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331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D2451-8346-6649-A998-81E6ED84D11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945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Nadpis prezentaci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30757" y="545025"/>
            <a:ext cx="7772400" cy="744562"/>
          </a:xfrm>
        </p:spPr>
        <p:txBody>
          <a:bodyPr tIns="0" anchor="t">
            <a:normAutofit/>
          </a:bodyPr>
          <a:lstStyle>
            <a:lvl1pPr algn="l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30757" y="1179827"/>
            <a:ext cx="6400800" cy="717442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8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 Nadpis prezentacie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11547" y="2560448"/>
            <a:ext cx="8136531" cy="744562"/>
          </a:xfrm>
        </p:spPr>
        <p:txBody>
          <a:bodyPr tIns="0" anchor="t">
            <a:normAutofit/>
          </a:bodyPr>
          <a:lstStyle>
            <a:lvl1pPr algn="ctr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11547" y="3313932"/>
            <a:ext cx="8136531" cy="717442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8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. Nadpis prezentacie 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11547" y="2560448"/>
            <a:ext cx="8136531" cy="744562"/>
          </a:xfrm>
        </p:spPr>
        <p:txBody>
          <a:bodyPr tIns="0" anchor="t">
            <a:normAutofit/>
          </a:bodyPr>
          <a:lstStyle>
            <a:lvl1pPr algn="ctr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11547" y="3313932"/>
            <a:ext cx="8136531" cy="717442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2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. Nadpis a obsah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01620"/>
            <a:ext cx="8229600" cy="106951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 b="0" baseline="0">
                <a:solidFill>
                  <a:srgbClr val="5083A5"/>
                </a:solidFill>
                <a:latin typeface="Calibri"/>
                <a:cs typeface="Calibri"/>
              </a:defRPr>
            </a:lvl1pPr>
          </a:lstStyle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134"/>
            <a:ext cx="8229600" cy="46064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sk-SK" altLang="ko-KR" smtClean="0"/>
              <a:t>Upravte štýl predlohy textu.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073033"/>
            <a:ext cx="8229600" cy="3979412"/>
          </a:xfrm>
          <a:prstGeom prst="rect">
            <a:avLst/>
          </a:prstGeom>
        </p:spPr>
        <p:txBody>
          <a:bodyPr lIns="396000" anchor="t">
            <a:normAutofit/>
          </a:bodyPr>
          <a:lstStyle>
            <a:lvl1pPr marL="0" indent="0" algn="just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sk-SK" altLang="ko-KR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67736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. Nadpis a odrazk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5083A5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>
            <a:lvl1pPr marL="342900" indent="-342900">
              <a:buFont typeface="Arial"/>
              <a:buChar char="•"/>
              <a:defRPr sz="3200"/>
            </a:lvl1pPr>
            <a:lvl2pPr marL="742950" indent="-285750">
              <a:buFont typeface="Arial"/>
              <a:buChar char="•"/>
              <a:defRPr sz="2400"/>
            </a:lvl2pPr>
            <a:lvl3pPr>
              <a:defRPr sz="1800"/>
            </a:lvl3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</p:txBody>
      </p:sp>
    </p:spTree>
    <p:extLst>
      <p:ext uri="{BB962C8B-B14F-4D97-AF65-F5344CB8AC3E}">
        <p14:creationId xmlns:p14="http://schemas.microsoft.com/office/powerpoint/2010/main" val="173831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. Obrazok s popisom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9709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7"/>
            <a:ext cx="5486400" cy="966337"/>
          </a:xfrm>
        </p:spPr>
        <p:txBody>
          <a:bodyPr>
            <a:normAutofit/>
          </a:bodyPr>
          <a:lstStyle>
            <a:lvl1pPr marL="0" indent="0" algn="just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9096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1346-FBA0-C849-B845-EFC70EDE9F45}" type="datetime1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020-F9D4-4B47-89FC-83B8E15DED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2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0" r:id="rId4"/>
    <p:sldLayoutId id="2147483650" r:id="rId5"/>
    <p:sldLayoutId id="2147483657" r:id="rId6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ilan.andrejkovic2@minv.sk" TargetMode="External"/><Relationship Id="rId2" Type="http://schemas.openxmlformats.org/officeDocument/2006/relationships/hyperlink" Target="http://www.minv.sk/?ro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tarina.henyigova@minv.s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38231"/>
            <a:ext cx="9143999" cy="1304828"/>
          </a:xfrm>
        </p:spPr>
        <p:txBody>
          <a:bodyPr>
            <a:normAutofit fontScale="40000" lnSpcReduction="20000"/>
          </a:bodyPr>
          <a:lstStyle/>
          <a:p>
            <a:endParaRPr lang="sk-SK" b="1" dirty="0" smtClean="0">
              <a:solidFill>
                <a:srgbClr val="5083A5"/>
              </a:solidFill>
            </a:endParaRPr>
          </a:p>
          <a:p>
            <a:endParaRPr lang="sk-SK" b="1" dirty="0">
              <a:solidFill>
                <a:srgbClr val="5083A5"/>
              </a:solidFill>
            </a:endParaRPr>
          </a:p>
          <a:p>
            <a:r>
              <a:rPr lang="sk-SK" sz="6400" b="1" dirty="0" smtClean="0">
                <a:solidFill>
                  <a:srgbClr val="5083A5"/>
                </a:solidFill>
              </a:rPr>
              <a:t>Záverečné pracovné stretnutie k témam </a:t>
            </a:r>
          </a:p>
          <a:p>
            <a:r>
              <a:rPr lang="sk-SK" sz="6400" b="1" dirty="0" smtClean="0">
                <a:solidFill>
                  <a:srgbClr val="5083A5"/>
                </a:solidFill>
              </a:rPr>
              <a:t>Financovania MNO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11547" y="4350545"/>
            <a:ext cx="8136531" cy="726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Bratislava, 17.01.2018</a:t>
            </a:r>
            <a:r>
              <a:rPr lang="sk-SK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sk-SK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k-SK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Milan  Andrejkovič, Katarína Henyigová</a:t>
            </a:r>
            <a:endParaRPr lang="sk-SK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k-SK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Úrad splnomocnenca vlády SR pre rozvoj občianskej spoločnosti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3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01620"/>
            <a:ext cx="8229600" cy="694667"/>
          </a:xfrm>
        </p:spPr>
        <p:txBody>
          <a:bodyPr>
            <a:normAutofit/>
          </a:bodyPr>
          <a:lstStyle/>
          <a:p>
            <a:pPr algn="ctr"/>
            <a:r>
              <a:rPr lang="sk-SK" sz="2400" b="1" dirty="0" smtClean="0"/>
              <a:t>Program: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218363" y="1491904"/>
            <a:ext cx="8620837" cy="4681311"/>
          </a:xfrm>
        </p:spPr>
        <p:txBody>
          <a:bodyPr>
            <a:normAutofit/>
          </a:bodyPr>
          <a:lstStyle/>
          <a:p>
            <a:pPr lvl="1" indent="0">
              <a:buNone/>
            </a:pPr>
            <a:endParaRPr lang="sk-SK" b="1" i="1" dirty="0"/>
          </a:p>
          <a:p>
            <a:endParaRPr lang="en-US" dirty="0"/>
          </a:p>
        </p:txBody>
      </p:sp>
      <p:sp>
        <p:nvSpPr>
          <p:cNvPr id="3" name="BlokTextu 2"/>
          <p:cNvSpPr txBox="1"/>
          <p:nvPr/>
        </p:nvSpPr>
        <p:spPr>
          <a:xfrm>
            <a:off x="106220" y="1647179"/>
            <a:ext cx="84684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Program </a:t>
            </a:r>
            <a:r>
              <a:rPr lang="sk-SK" b="1" dirty="0">
                <a:solidFill>
                  <a:srgbClr val="FF0000"/>
                </a:solidFill>
              </a:rPr>
              <a:t>stretnutia:</a:t>
            </a:r>
          </a:p>
          <a:p>
            <a:pPr marL="342900" indent="-342900">
              <a:buAutoNum type="arabicPeriod"/>
            </a:pPr>
            <a:endParaRPr lang="sk-SK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sk-SK" b="1" dirty="0" smtClean="0">
                <a:solidFill>
                  <a:schemeClr val="tx2"/>
                </a:solidFill>
              </a:rPr>
              <a:t>úvodné </a:t>
            </a:r>
            <a:r>
              <a:rPr lang="sk-SK" b="1" dirty="0">
                <a:solidFill>
                  <a:schemeClr val="tx2"/>
                </a:solidFill>
              </a:rPr>
              <a:t>slovo p. splnomocnenca Martina </a:t>
            </a:r>
            <a:r>
              <a:rPr lang="sk-SK" b="1" dirty="0" err="1" smtClean="0">
                <a:solidFill>
                  <a:schemeClr val="tx2"/>
                </a:solidFill>
              </a:rPr>
              <a:t>Giertla</a:t>
            </a:r>
            <a:r>
              <a:rPr lang="sk-SK" b="1" dirty="0" smtClean="0">
                <a:solidFill>
                  <a:schemeClr val="tx2"/>
                </a:solidFill>
              </a:rPr>
              <a:t/>
            </a:r>
            <a:br>
              <a:rPr lang="sk-SK" b="1" dirty="0" smtClean="0">
                <a:solidFill>
                  <a:schemeClr val="tx2"/>
                </a:solidFill>
              </a:rPr>
            </a:br>
            <a:endParaRPr lang="sk-SK" b="1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sk-SK" b="1" dirty="0" smtClean="0">
                <a:solidFill>
                  <a:schemeClr val="tx2"/>
                </a:solidFill>
              </a:rPr>
              <a:t>zhrnutie </a:t>
            </a:r>
            <a:r>
              <a:rPr lang="sk-SK" b="1" dirty="0">
                <a:solidFill>
                  <a:schemeClr val="tx2"/>
                </a:solidFill>
              </a:rPr>
              <a:t>práce v roku </a:t>
            </a:r>
            <a:r>
              <a:rPr lang="sk-SK" b="1" dirty="0" smtClean="0">
                <a:solidFill>
                  <a:schemeClr val="tx2"/>
                </a:solidFill>
              </a:rPr>
              <a:t>2017</a:t>
            </a:r>
            <a:r>
              <a:rPr lang="sk-SK" b="1" dirty="0" smtClean="0">
                <a:solidFill>
                  <a:schemeClr val="tx2"/>
                </a:solidFill>
              </a:rPr>
              <a:t/>
            </a:r>
            <a:br>
              <a:rPr lang="sk-SK" b="1" dirty="0" smtClean="0">
                <a:solidFill>
                  <a:schemeClr val="tx2"/>
                </a:solidFill>
              </a:rPr>
            </a:br>
            <a:endParaRPr lang="sk-SK" b="1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sk-SK" b="1" dirty="0" smtClean="0">
                <a:solidFill>
                  <a:schemeClr val="tx2"/>
                </a:solidFill>
              </a:rPr>
              <a:t>informácie </a:t>
            </a:r>
            <a:r>
              <a:rPr lang="sk-SK" b="1" dirty="0">
                <a:solidFill>
                  <a:schemeClr val="tx2"/>
                </a:solidFill>
              </a:rPr>
              <a:t>z jesenných workshopov s MNO a z Rady vlády SR pre MNO o výstupoch práce Pracovných </a:t>
            </a:r>
            <a:r>
              <a:rPr lang="sk-SK" b="1" dirty="0" smtClean="0">
                <a:solidFill>
                  <a:schemeClr val="tx2"/>
                </a:solidFill>
              </a:rPr>
              <a:t>skupín</a:t>
            </a:r>
            <a:r>
              <a:rPr lang="sk-SK" b="1" dirty="0" smtClean="0">
                <a:solidFill>
                  <a:srgbClr val="FF0000"/>
                </a:solidFill>
              </a:rPr>
              <a:t/>
            </a:r>
            <a:br>
              <a:rPr lang="sk-SK" b="1" dirty="0" smtClean="0">
                <a:solidFill>
                  <a:srgbClr val="FF0000"/>
                </a:solidFill>
              </a:rPr>
            </a:br>
            <a:endParaRPr lang="sk-SK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sk-SK" b="1" dirty="0" smtClean="0">
                <a:solidFill>
                  <a:schemeClr val="tx2"/>
                </a:solidFill>
              </a:rPr>
              <a:t>predstavenie </a:t>
            </a:r>
            <a:r>
              <a:rPr lang="sk-SK" b="1" dirty="0">
                <a:solidFill>
                  <a:schemeClr val="tx2"/>
                </a:solidFill>
              </a:rPr>
              <a:t>plánu ďalšej činností na rok 2018 v témach Financovania MNO:</a:t>
            </a:r>
          </a:p>
          <a:p>
            <a:r>
              <a:rPr lang="sk-SK" b="1" dirty="0" smtClean="0">
                <a:solidFill>
                  <a:schemeClr val="tx2"/>
                </a:solidFill>
              </a:rPr>
              <a:t>	1</a:t>
            </a:r>
            <a:r>
              <a:rPr lang="sk-SK" b="1" dirty="0">
                <a:solidFill>
                  <a:schemeClr val="tx2"/>
                </a:solidFill>
              </a:rPr>
              <a:t>.	obsahový plán práce</a:t>
            </a:r>
          </a:p>
          <a:p>
            <a:r>
              <a:rPr lang="sk-SK" b="1" dirty="0" smtClean="0">
                <a:solidFill>
                  <a:schemeClr val="tx2"/>
                </a:solidFill>
              </a:rPr>
              <a:t>	2</a:t>
            </a:r>
            <a:r>
              <a:rPr lang="sk-SK" b="1" dirty="0">
                <a:solidFill>
                  <a:schemeClr val="tx2"/>
                </a:solidFill>
              </a:rPr>
              <a:t>.	časový harmonogram činností na rok </a:t>
            </a:r>
            <a:r>
              <a:rPr lang="sk-SK" b="1" dirty="0" smtClean="0">
                <a:solidFill>
                  <a:schemeClr val="tx2"/>
                </a:solidFill>
              </a:rPr>
              <a:t>2018</a:t>
            </a:r>
          </a:p>
          <a:p>
            <a:endParaRPr lang="sk-SK" b="1" dirty="0">
              <a:solidFill>
                <a:srgbClr val="FF0000"/>
              </a:solidFill>
            </a:endParaRPr>
          </a:p>
          <a:p>
            <a:r>
              <a:rPr lang="sk-SK" b="1" dirty="0" smtClean="0">
                <a:solidFill>
                  <a:schemeClr val="tx2"/>
                </a:solidFill>
              </a:rPr>
              <a:t>5.	výzva </a:t>
            </a:r>
            <a:r>
              <a:rPr lang="sk-SK" b="1" dirty="0">
                <a:solidFill>
                  <a:schemeClr val="tx2"/>
                </a:solidFill>
              </a:rPr>
              <a:t>na pokračovanie v spolupráci</a:t>
            </a:r>
          </a:p>
          <a:p>
            <a:endParaRPr lang="sk-SK" b="1" dirty="0">
              <a:solidFill>
                <a:srgbClr val="FF0000"/>
              </a:solidFill>
            </a:endParaRPr>
          </a:p>
          <a:p>
            <a:endParaRPr lang="sk-SK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20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01620"/>
            <a:ext cx="8229600" cy="694667"/>
          </a:xfrm>
        </p:spPr>
        <p:txBody>
          <a:bodyPr>
            <a:normAutofit/>
          </a:bodyPr>
          <a:lstStyle/>
          <a:p>
            <a:pPr algn="ctr"/>
            <a:r>
              <a:rPr lang="sk-SK" sz="2400" b="1" dirty="0" smtClean="0"/>
              <a:t>Zhrnutie práce v  roku 2017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218363" y="1371134"/>
            <a:ext cx="8620837" cy="4681311"/>
          </a:xfrm>
        </p:spPr>
        <p:txBody>
          <a:bodyPr>
            <a:normAutofit/>
          </a:bodyPr>
          <a:lstStyle/>
          <a:p>
            <a:pPr lvl="1" indent="0">
              <a:buNone/>
            </a:pPr>
            <a:endParaRPr lang="sk-SK" b="1" i="1" dirty="0"/>
          </a:p>
          <a:p>
            <a:endParaRPr lang="en-US" dirty="0"/>
          </a:p>
        </p:txBody>
      </p:sp>
      <p:sp>
        <p:nvSpPr>
          <p:cNvPr id="3" name="BlokTextu 2"/>
          <p:cNvSpPr txBox="1"/>
          <p:nvPr/>
        </p:nvSpPr>
        <p:spPr>
          <a:xfrm>
            <a:off x="218363" y="901115"/>
            <a:ext cx="8468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b="1" dirty="0">
              <a:solidFill>
                <a:srgbClr val="FF0000"/>
              </a:solidFill>
            </a:endParaRPr>
          </a:p>
          <a:p>
            <a:endParaRPr lang="sk-SK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969"/>
              </p:ext>
            </p:extLst>
          </p:nvPr>
        </p:nvGraphicFramePr>
        <p:xfrm>
          <a:off x="337782" y="931728"/>
          <a:ext cx="8229600" cy="4975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5062"/>
                <a:gridCol w="7014538"/>
              </a:tblGrid>
              <a:tr h="176673">
                <a:tc>
                  <a:txBody>
                    <a:bodyPr/>
                    <a:lstStyle/>
                    <a:p>
                      <a:pPr marR="2857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 dirty="0">
                          <a:effectLst/>
                        </a:rPr>
                        <a:t>Časové obdobie</a:t>
                      </a:r>
                      <a:endParaRPr lang="sk-S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>
                          <a:effectLst/>
                        </a:rPr>
                        <a:t>Činnosť</a:t>
                      </a:r>
                      <a:endParaRPr lang="sk-SK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</a:tr>
              <a:tr h="469731">
                <a:tc>
                  <a:txBody>
                    <a:bodyPr/>
                    <a:lstStyle/>
                    <a:p>
                      <a:pPr marR="2857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>
                          <a:effectLst/>
                        </a:rPr>
                        <a:t>3/2017 – 4/2017</a:t>
                      </a:r>
                      <a:endParaRPr lang="sk-SK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marR="2857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 dirty="0">
                          <a:effectLst/>
                        </a:rPr>
                        <a:t>Jarné </a:t>
                      </a:r>
                      <a:r>
                        <a:rPr lang="sk-SK" sz="1000" dirty="0" err="1">
                          <a:effectLst/>
                        </a:rPr>
                        <a:t>workshopy</a:t>
                      </a:r>
                      <a:r>
                        <a:rPr lang="sk-SK" sz="1000" dirty="0">
                          <a:effectLst/>
                        </a:rPr>
                        <a:t> (WS) </a:t>
                      </a:r>
                    </a:p>
                    <a:p>
                      <a:pPr marL="342900" marR="28575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alibri"/>
                        <a:buChar char="-"/>
                      </a:pPr>
                      <a:r>
                        <a:rPr lang="sk-SK" sz="1000" dirty="0">
                          <a:effectLst/>
                        </a:rPr>
                        <a:t>zmapovanie a identifikácia problémových oblastí financovania </a:t>
                      </a:r>
                      <a:endParaRPr lang="sk-S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</a:tr>
              <a:tr h="176673">
                <a:tc>
                  <a:txBody>
                    <a:bodyPr/>
                    <a:lstStyle/>
                    <a:p>
                      <a:pPr marR="2857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>
                          <a:effectLst/>
                        </a:rPr>
                        <a:t>4/2017 – 5/2017</a:t>
                      </a:r>
                      <a:endParaRPr lang="sk-SK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marR="2857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>
                          <a:effectLst/>
                        </a:rPr>
                        <a:t>Sumarizácia problémových oblastí na základe podnetov z WS</a:t>
                      </a:r>
                      <a:endParaRPr lang="sk-SK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</a:tr>
              <a:tr h="469731">
                <a:tc>
                  <a:txBody>
                    <a:bodyPr/>
                    <a:lstStyle/>
                    <a:p>
                      <a:pPr marR="2857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>
                          <a:effectLst/>
                        </a:rPr>
                        <a:t>5/2017</a:t>
                      </a:r>
                      <a:endParaRPr lang="sk-SK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marR="2857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>
                          <a:effectLst/>
                        </a:rPr>
                        <a:t>Slovensko – česká konferencia o fundraisingu v BA </a:t>
                      </a:r>
                    </a:p>
                    <a:p>
                      <a:pPr marL="342900" marR="28575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alibri"/>
                        <a:buChar char="-"/>
                      </a:pPr>
                      <a:r>
                        <a:rPr lang="sk-SK" sz="1000">
                          <a:effectLst/>
                        </a:rPr>
                        <a:t> prezentácia výstupov WS</a:t>
                      </a:r>
                      <a:endParaRPr lang="sk-SK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</a:tr>
              <a:tr h="646404">
                <a:tc>
                  <a:txBody>
                    <a:bodyPr/>
                    <a:lstStyle/>
                    <a:p>
                      <a:pPr marR="2857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>
                          <a:effectLst/>
                        </a:rPr>
                        <a:t>6/2017 </a:t>
                      </a:r>
                      <a:endParaRPr lang="sk-SK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marR="2857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>
                          <a:effectLst/>
                        </a:rPr>
                        <a:t>Rada vlády SR pre MNO</a:t>
                      </a:r>
                    </a:p>
                    <a:p>
                      <a:pPr marL="342900" marR="2857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1000">
                          <a:effectLst/>
                        </a:rPr>
                        <a:t>prezentácia výstupov z WS a informácia pre členov RV o začiatku činnosti  Pracovných skupín (PS)</a:t>
                      </a:r>
                    </a:p>
                    <a:p>
                      <a:pPr marL="342900" marR="28575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alibri"/>
                        <a:buChar char="-"/>
                      </a:pPr>
                      <a:r>
                        <a:rPr lang="sk-SK" sz="1000">
                          <a:effectLst/>
                        </a:rPr>
                        <a:t>výzva na aktívne zapojenie neziskového sektora a verejnej správy</a:t>
                      </a:r>
                      <a:endParaRPr lang="sk-SK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</a:tr>
              <a:tr h="353346">
                <a:tc>
                  <a:txBody>
                    <a:bodyPr/>
                    <a:lstStyle/>
                    <a:p>
                      <a:pPr marR="2857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>
                          <a:effectLst/>
                        </a:rPr>
                        <a:t>7/2017 – 10/2017</a:t>
                      </a:r>
                      <a:endParaRPr lang="sk-SK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marL="342900" marR="2857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1000">
                          <a:effectLst/>
                        </a:rPr>
                        <a:t>tvorba PS, rozdelenie na 4 PS podľa členenia na Verejné a Súkromné zdroje financovania</a:t>
                      </a:r>
                    </a:p>
                    <a:p>
                      <a:pPr marL="342900" marR="28575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alibri"/>
                        <a:buChar char="-"/>
                      </a:pPr>
                      <a:r>
                        <a:rPr lang="sk-SK" sz="1000">
                          <a:effectLst/>
                        </a:rPr>
                        <a:t>práca v PS </a:t>
                      </a:r>
                      <a:endParaRPr lang="sk-SK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</a:tr>
              <a:tr h="1409192">
                <a:tc>
                  <a:txBody>
                    <a:bodyPr/>
                    <a:lstStyle/>
                    <a:p>
                      <a:pPr marR="2857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>
                          <a:effectLst/>
                        </a:rPr>
                        <a:t>10/2017</a:t>
                      </a:r>
                      <a:endParaRPr lang="sk-SK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marR="2857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 dirty="0">
                          <a:effectLst/>
                        </a:rPr>
                        <a:t>Jesenné WS </a:t>
                      </a:r>
                    </a:p>
                    <a:p>
                      <a:pPr marL="342900" marR="28575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alibri"/>
                        <a:buChar char="-"/>
                      </a:pPr>
                      <a:r>
                        <a:rPr lang="sk-SK" sz="1000" dirty="0">
                          <a:effectLst/>
                        </a:rPr>
                        <a:t>sprostredkovanie informácií a výstupov o výsledkoch činnosti PS návrhy výstupov, úloh</a:t>
                      </a:r>
                    </a:p>
                    <a:p>
                      <a:pPr marR="2857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 dirty="0">
                          <a:effectLst/>
                        </a:rPr>
                        <a:t>Rada vlády SR pre MNO</a:t>
                      </a:r>
                    </a:p>
                    <a:p>
                      <a:pPr marL="342900" marR="2857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1000" dirty="0">
                          <a:effectLst/>
                        </a:rPr>
                        <a:t>informácie členom RV o priebehu jesenných WS a realizovaných aktivitách</a:t>
                      </a:r>
                    </a:p>
                    <a:p>
                      <a:pPr marL="342900" marR="2857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1000" dirty="0">
                          <a:effectLst/>
                        </a:rPr>
                        <a:t>prezentácia výstupov PS a ich akceptácia z prostredia MNO</a:t>
                      </a:r>
                    </a:p>
                    <a:p>
                      <a:pPr marL="342900" marR="28575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alibri"/>
                        <a:buChar char="-"/>
                      </a:pPr>
                      <a:r>
                        <a:rPr lang="sk-SK" sz="1000" dirty="0">
                          <a:effectLst/>
                        </a:rPr>
                        <a:t>žiadosť o podporu RV pre MNO v ďalšom legislatívnom procese</a:t>
                      </a:r>
                      <a:endParaRPr lang="sk-S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</a:tr>
              <a:tr h="176673">
                <a:tc>
                  <a:txBody>
                    <a:bodyPr/>
                    <a:lstStyle/>
                    <a:p>
                      <a:pPr marR="2857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>
                          <a:effectLst/>
                        </a:rPr>
                        <a:t>10/2017 – 12/2017</a:t>
                      </a:r>
                      <a:endParaRPr lang="sk-SK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marR="2857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 dirty="0">
                          <a:effectLst/>
                        </a:rPr>
                        <a:t>Analýza výstupov z pohľadu stavu ich rozpracovanosti, z hľadiska metodického, legislatívneho a nelegislatívneho procesu</a:t>
                      </a:r>
                      <a:endParaRPr lang="sk-S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</a:tr>
              <a:tr h="1051536">
                <a:tc>
                  <a:txBody>
                    <a:bodyPr/>
                    <a:lstStyle/>
                    <a:p>
                      <a:pPr marR="2857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>
                          <a:effectLst/>
                        </a:rPr>
                        <a:t>12/2017</a:t>
                      </a:r>
                      <a:endParaRPr lang="sk-SK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marL="342900" marR="2857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1000" dirty="0">
                          <a:effectLst/>
                        </a:rPr>
                        <a:t>príprava harmonogramu práce na rok 2018 z hľadiska časového, obsahového a finančného</a:t>
                      </a:r>
                    </a:p>
                    <a:p>
                      <a:pPr marL="342900" marR="2857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1000" dirty="0">
                          <a:effectLst/>
                        </a:rPr>
                        <a:t>identifikácia neuzavretých tém – pokračovanie v diskusii</a:t>
                      </a:r>
                    </a:p>
                    <a:p>
                      <a:pPr marL="342900" marR="28575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alibri"/>
                        <a:buChar char="-"/>
                      </a:pPr>
                      <a:r>
                        <a:rPr lang="sk-SK" sz="1000" dirty="0">
                          <a:effectLst/>
                        </a:rPr>
                        <a:t>výskum v oblasti </a:t>
                      </a:r>
                      <a:r>
                        <a:rPr lang="sk-SK" sz="1000" dirty="0" err="1">
                          <a:effectLst/>
                        </a:rPr>
                        <a:t>socio-ekonomického</a:t>
                      </a:r>
                      <a:r>
                        <a:rPr lang="sk-SK" sz="1000" dirty="0">
                          <a:effectLst/>
                        </a:rPr>
                        <a:t> prínosu</a:t>
                      </a:r>
                      <a:endParaRPr lang="sk-S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4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83177"/>
            <a:ext cx="9165001" cy="1807667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854015" y="301925"/>
            <a:ext cx="7116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chemeClr val="tx2"/>
                </a:solidFill>
              </a:rPr>
              <a:t>Harmonogram:</a:t>
            </a:r>
            <a:endParaRPr lang="sk-S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6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01620"/>
            <a:ext cx="8229600" cy="694667"/>
          </a:xfrm>
        </p:spPr>
        <p:txBody>
          <a:bodyPr>
            <a:normAutofit/>
          </a:bodyPr>
          <a:lstStyle/>
          <a:p>
            <a:pPr algn="ctr"/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218363" y="1371134"/>
            <a:ext cx="8620837" cy="4681311"/>
          </a:xfrm>
        </p:spPr>
        <p:txBody>
          <a:bodyPr>
            <a:normAutofit/>
          </a:bodyPr>
          <a:lstStyle/>
          <a:p>
            <a:pPr lvl="1" indent="0">
              <a:buNone/>
            </a:pPr>
            <a:endParaRPr lang="sk-SK" b="1" i="1" dirty="0"/>
          </a:p>
          <a:p>
            <a:endParaRPr lang="en-US" dirty="0"/>
          </a:p>
        </p:txBody>
      </p:sp>
      <p:sp>
        <p:nvSpPr>
          <p:cNvPr id="3" name="BlokTextu 2"/>
          <p:cNvSpPr txBox="1"/>
          <p:nvPr/>
        </p:nvSpPr>
        <p:spPr>
          <a:xfrm>
            <a:off x="457201" y="4124047"/>
            <a:ext cx="8131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b="1" dirty="0">
              <a:solidFill>
                <a:srgbClr val="FF0000"/>
              </a:solidFill>
            </a:endParaRPr>
          </a:p>
          <a:p>
            <a:endParaRPr lang="sk-SK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140432"/>
              </p:ext>
            </p:extLst>
          </p:nvPr>
        </p:nvGraphicFramePr>
        <p:xfrm>
          <a:off x="572567" y="470018"/>
          <a:ext cx="8114233" cy="5359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1"/>
                <a:gridCol w="866585"/>
                <a:gridCol w="782754"/>
                <a:gridCol w="1709158"/>
                <a:gridCol w="1162228"/>
                <a:gridCol w="2042445"/>
                <a:gridCol w="636662"/>
              </a:tblGrid>
              <a:tr h="38379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Financovanie MNO - harmonogram prác v roku 2018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6390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u="none" strike="noStrike" dirty="0">
                          <a:effectLst/>
                        </a:rPr>
                        <a:t>Oblasť </a:t>
                      </a:r>
                      <a:endParaRPr lang="sk-SK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u="none" strike="noStrike" dirty="0">
                          <a:effectLst/>
                        </a:rPr>
                        <a:t>Podoblasť</a:t>
                      </a:r>
                      <a:endParaRPr lang="sk-SK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u="none" strike="noStrike" dirty="0">
                          <a:effectLst/>
                        </a:rPr>
                        <a:t>Ucelená časť</a:t>
                      </a:r>
                      <a:endParaRPr lang="sk-SK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u="none" strike="noStrike" dirty="0">
                          <a:effectLst/>
                        </a:rPr>
                        <a:t>Úloha</a:t>
                      </a:r>
                      <a:endParaRPr lang="sk-SK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u="none" strike="noStrike" dirty="0">
                          <a:effectLst/>
                        </a:rPr>
                        <a:t>Proces</a:t>
                      </a:r>
                      <a:endParaRPr lang="sk-SK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u="none" strike="noStrike" dirty="0">
                          <a:effectLst/>
                        </a:rPr>
                        <a:t>Obsah práce ÚSV ROS </a:t>
                      </a:r>
                      <a:endParaRPr lang="sk-SK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u="none" strike="noStrike" dirty="0">
                          <a:effectLst/>
                        </a:rPr>
                        <a:t>Dátum ukončenia</a:t>
                      </a:r>
                      <a:endParaRPr lang="sk-SK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ctr"/>
                </a:tc>
              </a:tr>
              <a:tr h="244774">
                <a:tc rowSpan="13">
                  <a:txBody>
                    <a:bodyPr/>
                    <a:lstStyle/>
                    <a:p>
                      <a:pPr algn="l" fontAlgn="ctr"/>
                      <a:r>
                        <a:rPr lang="sk-SK" sz="900" u="none" strike="noStrike" dirty="0">
                          <a:effectLst/>
                        </a:rPr>
                        <a:t>Verejné zdroje</a:t>
                      </a:r>
                      <a:endParaRPr lang="sk-SK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ctr"/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sk-SK" sz="900" u="none" strike="noStrike" dirty="0">
                          <a:effectLst/>
                        </a:rPr>
                        <a:t>Priama podpora  (začiatok február)</a:t>
                      </a:r>
                      <a:endParaRPr lang="sk-SK" sz="9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ctr"/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sk-SK" sz="900" u="none" strike="noStrike" dirty="0">
                          <a:effectLst/>
                        </a:rPr>
                        <a:t>Dotácie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 dirty="0">
                          <a:effectLst/>
                        </a:rPr>
                        <a:t>časový harmonogram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uzavretý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tvorba legislatívnych návrhov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30.4.2018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</a:tr>
              <a:tr h="36390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 dirty="0">
                          <a:effectLst/>
                        </a:rPr>
                        <a:t>hodnotiace komisie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uzavretý*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tvorba legislatívnych návrhov + konzultácie s paralelne bežiacimi procesmi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30.4.2018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</a:tr>
              <a:tr h="36390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 dirty="0">
                          <a:effectLst/>
                        </a:rPr>
                        <a:t>hodnotenie projektov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uzavretý*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tvorba legislatívnych návrhov + konzultácie s paralelne bežiacimi procesmi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30.4.2018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</a:tr>
              <a:tr h="36390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oprávnenosť prijímateľov, výdavkov, aktivít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uzavretý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tvorba legislatívnych návrhov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30.4.2018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</a:tr>
              <a:tr h="48304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zverejňovanie informácií o podporených projektoch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uzavretý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tvorba legislatívnych návrhov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30.4.2018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</a:tr>
              <a:tr h="36390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zálohové platby, refundácie, spolufinancovanie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pokračujúci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práca v PS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30.4.2018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</a:tr>
              <a:tr h="24477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úpravy rozpočtu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pokračujúci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práca v PS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30.4.2018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</a:tr>
              <a:tr h="36390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sk-SK" sz="900" u="none" strike="noStrike" dirty="0">
                          <a:effectLst/>
                        </a:rPr>
                        <a:t>Nepriama podpora (začiatok </a:t>
                      </a:r>
                      <a:r>
                        <a:rPr lang="sk-SK" sz="900" u="none" strike="noStrike" dirty="0" smtClean="0">
                          <a:effectLst/>
                        </a:rPr>
                        <a:t>marec)</a:t>
                      </a:r>
                      <a:endParaRPr lang="sk-SK" sz="9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sk-SK" sz="900" u="none" strike="noStrike">
                          <a:effectLst/>
                        </a:rPr>
                        <a:t>Priame dane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 dirty="0">
                          <a:effectLst/>
                        </a:rPr>
                        <a:t>odpočítateľné položky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uzavretý*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tvorba legislatívnych návrhov + konzultácie s paralelne bežiacimi procesmi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 smtClean="0">
                          <a:effectLst/>
                        </a:rPr>
                        <a:t>31.5.2018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</a:tr>
              <a:tr h="36390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superodp. položka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uzavretý*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tvorba legislatívnych návrhov + konzultácie s paralelne bežiacimi procesmi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 smtClean="0">
                          <a:effectLst/>
                        </a:rPr>
                        <a:t>31.5.2018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25" marR="5825" marT="5825" marB="0" anchor="b"/>
                </a:tc>
              </a:tr>
              <a:tr h="36390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sk-SK" sz="900" u="none" strike="noStrike">
                          <a:effectLst/>
                        </a:rPr>
                        <a:t>Nepriame dane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odpustenie/zníženie daní a poplatkov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uzavretý*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tvorba legislatívnych návrhov + konzultácie s paralelne bežiacimi procesmi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 smtClean="0">
                          <a:effectLst/>
                        </a:rPr>
                        <a:t>31.5.2018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25" marR="5825" marT="5825" marB="0" anchor="b"/>
                </a:tc>
              </a:tr>
              <a:tr h="36390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DPH, spotrebné dane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uzavretý*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tvorba legislatívnych návrhov + konzultácie s paralelne bežiacimi procesmi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 smtClean="0">
                          <a:effectLst/>
                        </a:rPr>
                        <a:t>31.5.2018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25" marR="5825" marT="5825" marB="0" anchor="b"/>
                </a:tc>
              </a:tr>
              <a:tr h="36390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miestne dane a popl.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uzavretý*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tvorba legislatívnych návrhov + konzultácie s paralelne bežiacimi procesmi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 smtClean="0">
                          <a:effectLst/>
                        </a:rPr>
                        <a:t>31.5.2018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25" marR="5825" marT="5825" marB="0" anchor="b"/>
                </a:tc>
              </a:tr>
              <a:tr h="36390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daňový/odvodový zápočet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uzavretý*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tvorba legislatívnych návrhov + konzultácie s paralelne bežiacimi procesmi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5" marR="5825" marT="58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 smtClean="0">
                          <a:effectLst/>
                        </a:rPr>
                        <a:t>31.5.2018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25" marR="5825" marT="58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4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graphicFrame>
        <p:nvGraphicFramePr>
          <p:cNvPr id="9" name="Zástupný symbol obsahu 8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072208796"/>
              </p:ext>
            </p:extLst>
          </p:nvPr>
        </p:nvGraphicFramePr>
        <p:xfrm>
          <a:off x="468312" y="301622"/>
          <a:ext cx="8229602" cy="5696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9985"/>
                <a:gridCol w="711614"/>
                <a:gridCol w="1121838"/>
                <a:gridCol w="1230673"/>
                <a:gridCol w="1669814"/>
                <a:gridCol w="2016807"/>
                <a:gridCol w="758871"/>
              </a:tblGrid>
              <a:tr h="616713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u="none" strike="noStrike" dirty="0">
                          <a:effectLst/>
                        </a:rPr>
                        <a:t>Oblasť </a:t>
                      </a:r>
                      <a:endParaRPr lang="sk-SK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u="none" strike="noStrike" dirty="0">
                          <a:effectLst/>
                        </a:rPr>
                        <a:t>Podoblasť</a:t>
                      </a:r>
                      <a:endParaRPr lang="sk-SK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u="none" strike="noStrike" dirty="0">
                          <a:effectLst/>
                        </a:rPr>
                        <a:t>Ucelená časť</a:t>
                      </a:r>
                      <a:endParaRPr lang="sk-SK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u="none" strike="noStrike" dirty="0">
                          <a:effectLst/>
                        </a:rPr>
                        <a:t>Úloha</a:t>
                      </a:r>
                      <a:endParaRPr lang="sk-SK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u="none" strike="noStrike" dirty="0">
                          <a:effectLst/>
                        </a:rPr>
                        <a:t>Proces</a:t>
                      </a:r>
                      <a:endParaRPr lang="sk-SK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u="none" strike="noStrike" dirty="0">
                          <a:effectLst/>
                        </a:rPr>
                        <a:t>Obsah práce ÚSV ROS </a:t>
                      </a:r>
                      <a:endParaRPr lang="sk-SK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u="none" strike="noStrike" dirty="0">
                          <a:effectLst/>
                        </a:rPr>
                        <a:t>Dátum ukončenia</a:t>
                      </a:r>
                      <a:endParaRPr lang="sk-SK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ctr"/>
                </a:tc>
              </a:tr>
              <a:tr h="362558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>
                          <a:effectLst/>
                        </a:rPr>
                        <a:t>Súkromné zdroje</a:t>
                      </a:r>
                      <a:endParaRPr lang="sk-SK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sk-SK" sz="900" u="none" strike="noStrike" dirty="0">
                          <a:effectLst/>
                        </a:rPr>
                        <a:t>Na činnosť (začiatok </a:t>
                      </a:r>
                      <a:r>
                        <a:rPr lang="sk-SK" sz="900" u="none" strike="noStrike" dirty="0" smtClean="0">
                          <a:effectLst/>
                        </a:rPr>
                        <a:t>apríl)</a:t>
                      </a:r>
                      <a:endParaRPr lang="sk-SK" sz="9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 dirty="0">
                          <a:effectLst/>
                        </a:rPr>
                        <a:t>Verejné zbierky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 dirty="0">
                          <a:effectLst/>
                        </a:rPr>
                        <a:t> 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pokračujúci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práca v PS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 smtClean="0">
                          <a:effectLst/>
                        </a:rPr>
                        <a:t>29.6.2018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</a:tr>
              <a:tr h="61671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 dirty="0">
                          <a:effectLst/>
                        </a:rPr>
                        <a:t>Dary, granty, reklama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 dirty="0">
                          <a:effectLst/>
                        </a:rPr>
                        <a:t> 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uzavretý*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tvorba legislatívnych návrhov + konzultácie s paralelne bežiacimi procesmi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 smtClean="0">
                          <a:effectLst/>
                        </a:rPr>
                        <a:t>29.6.2018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63" marR="7463" marT="7463" marB="0" anchor="b"/>
                </a:tc>
              </a:tr>
              <a:tr h="61671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Asignácia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 dirty="0">
                          <a:effectLst/>
                        </a:rPr>
                        <a:t> 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uzavretý*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tvorba legislatívnych návrhov + konzultácie s paralelne bežiacimi procesmi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 smtClean="0">
                          <a:effectLst/>
                        </a:rPr>
                        <a:t>29.6.2018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63" marR="7463" marT="7463" marB="0" anchor="b"/>
                </a:tc>
              </a:tr>
              <a:tr h="36255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Nové zdroje 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uzavretý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tvorba legislatívnych návrhov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 smtClean="0">
                          <a:effectLst/>
                        </a:rPr>
                        <a:t>29.6.2018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63" marR="7463" marT="7463" marB="0" anchor="b"/>
                </a:tc>
              </a:tr>
              <a:tr h="36548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sk-SK" sz="900" u="none" strike="noStrike">
                          <a:effectLst/>
                        </a:rPr>
                        <a:t>Z činnosti (začiatok máj)</a:t>
                      </a:r>
                      <a:endParaRPr lang="sk-SK" sz="9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Hlavná činnosť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pokračujúci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práca v PS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31.7.2018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</a:tr>
              <a:tr h="36548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Podnikateľská činnosť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pokračujúci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práca v PS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31.7.2018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</a:tr>
              <a:tr h="36548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Iná zárobková činnosť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pokračujúci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práca v PS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31.7.2018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</a:tr>
              <a:tr h="36548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Sociálne podnikanie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bez nás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sledovanie a konzultácie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31.7.2018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</a:tr>
              <a:tr h="41480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>
                          <a:effectLst/>
                        </a:rPr>
                        <a:t>Ostatné témy</a:t>
                      </a:r>
                      <a:endParaRPr lang="sk-SK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sk-SK" sz="900" u="none" strike="noStrike" dirty="0">
                          <a:effectLst/>
                        </a:rPr>
                        <a:t>priebežne február až júl</a:t>
                      </a:r>
                      <a:endParaRPr lang="sk-SK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reporting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pokračujúci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práca v PS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31.12.2018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</a:tr>
              <a:tr h="41480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účtovníctvo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pokračujúci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práca v PS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31.12.2018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</a:tr>
              <a:tr h="41480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štátna pomoc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pokračujúci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práca v PS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31.12.2018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</a:tr>
              <a:tr h="41480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verejná prospešnosť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pokračujúci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práca v PS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31.12.2018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3" marR="7463" marT="746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22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46" y="2687590"/>
            <a:ext cx="8136531" cy="744562"/>
          </a:xfrm>
        </p:spPr>
        <p:txBody>
          <a:bodyPr>
            <a:normAutofit/>
          </a:bodyPr>
          <a:lstStyle/>
          <a:p>
            <a:r>
              <a:rPr lang="sk-SK" sz="3200" dirty="0" smtClean="0"/>
              <a:t>Kontakty: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46" y="3851974"/>
            <a:ext cx="8136531" cy="1951131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>
                <a:hlinkClick r:id="rId2"/>
              </a:rPr>
              <a:t>www.minv.sk/?ros</a:t>
            </a:r>
            <a:endParaRPr lang="sk-SK" dirty="0" smtClean="0"/>
          </a:p>
          <a:p>
            <a:pPr algn="l"/>
            <a:endParaRPr lang="sk-SK" dirty="0" smtClean="0"/>
          </a:p>
          <a:p>
            <a:pPr algn="l"/>
            <a:r>
              <a:rPr lang="sk-SK" dirty="0" smtClean="0"/>
              <a:t>Milan Andrejkovič: </a:t>
            </a:r>
            <a:r>
              <a:rPr lang="sk-SK" dirty="0" smtClean="0">
                <a:hlinkClick r:id="rId3"/>
              </a:rPr>
              <a:t>milan.andrejkovic2@minv.sk</a:t>
            </a:r>
            <a:endParaRPr lang="sk-SK" dirty="0" smtClean="0"/>
          </a:p>
          <a:p>
            <a:pPr algn="l"/>
            <a:r>
              <a:rPr lang="sk-SK" dirty="0" smtClean="0"/>
              <a:t>Katarína Henyigová: </a:t>
            </a:r>
            <a:r>
              <a:rPr lang="sk-SK" dirty="0" err="1" smtClean="0">
                <a:hlinkClick r:id="rId4"/>
              </a:rPr>
              <a:t>katarina.henyigova@minv.sk</a:t>
            </a:r>
            <a:r>
              <a:rPr lang="sk-SK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GovWeek_prezentacia 2016-10-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40442194E81441B202D6BF47FB1073" ma:contentTypeVersion="0" ma:contentTypeDescription="Umožňuje vytvoriť nový dokument." ma:contentTypeScope="" ma:versionID="c52dbdecfee6270b5fcc5f30c56cc7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03bc20b3b442f8046c3eea305e142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9EE37D-F4EE-4E71-9006-03C62319FA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CAA68B-4C53-4400-987D-6C54B0FF90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8601498-0F12-4511-A570-8F68498BCF97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OpenGovWeek_prezentacia 2016-10-19</Template>
  <TotalTime>1653</TotalTime>
  <Words>453</Words>
  <Application>Microsoft Office PowerPoint</Application>
  <PresentationFormat>Prezentácia na obrazovke (4:3)</PresentationFormat>
  <Paragraphs>194</Paragraphs>
  <Slides>7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맑은 고딕</vt:lpstr>
      <vt:lpstr>Arial</vt:lpstr>
      <vt:lpstr>Calibri</vt:lpstr>
      <vt:lpstr>Times New Roman</vt:lpstr>
      <vt:lpstr>OpenGovWeek_prezentacia 2016-10-19</vt:lpstr>
      <vt:lpstr>Prezentácia programu PowerPoint</vt:lpstr>
      <vt:lpstr>Program:</vt:lpstr>
      <vt:lpstr>Zhrnutie práce v  roku 2017</vt:lpstr>
      <vt:lpstr>Prezentácia programu PowerPoint</vt:lpstr>
      <vt:lpstr>Prezentácia programu PowerPoint</vt:lpstr>
      <vt:lpstr>Prezentácia programu PowerPoint</vt:lpstr>
      <vt:lpstr>Kontakty:</vt:lpstr>
    </vt:vector>
  </TitlesOfParts>
  <Company>MVSR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Governmet Week</dc:title>
  <dc:creator>Milan Andrejkovič</dc:creator>
  <cp:lastModifiedBy>Milan Andrejkovič</cp:lastModifiedBy>
  <cp:revision>81</cp:revision>
  <cp:lastPrinted>2017-04-05T13:39:35Z</cp:lastPrinted>
  <dcterms:created xsi:type="dcterms:W3CDTF">2016-10-07T07:38:52Z</dcterms:created>
  <dcterms:modified xsi:type="dcterms:W3CDTF">2018-01-16T15:43:11Z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0x0101008240442194E81441B202D6BF47FB1073</vt:lpwstr>
  </property>
</Properties>
</file>