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3" r:id="rId6"/>
    <p:sldId id="259" r:id="rId7"/>
    <p:sldId id="261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0BC2-A0D6-4B5C-BA28-16E6779B0A1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900F3-9636-417F-B38D-73682E1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altLang="en-US" sz="1200" dirty="0" smtClean="0"/>
              <a:t>National Center for Biotechnology Information</a:t>
            </a:r>
          </a:p>
          <a:p>
            <a:r>
              <a:rPr lang="en-US" altLang="en-US" sz="1200" dirty="0" smtClean="0"/>
              <a:t>US National Library of Medicine</a:t>
            </a:r>
          </a:p>
          <a:p>
            <a:r>
              <a:rPr lang="en-US" altLang="en-US" sz="1200" dirty="0" smtClean="0"/>
              <a:t>National Institutes of Health </a:t>
            </a:r>
            <a:endParaRPr lang="sk-SK" alt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00F3-9636-417F-B38D-73682E18EA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3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8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1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6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9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1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9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5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D84C-A8F1-476F-AC4C-985B44AF76B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F74A-CE82-48A1-977B-75DFA819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9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098" y="1412776"/>
            <a:ext cx="77618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Otvorený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prístup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publikovaným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výsledkom</a:t>
            </a:r>
            <a:endParaRPr lang="sk-SK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čítaní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publikácií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4119463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Ján Sedlák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6309320"/>
            <a:ext cx="6647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OPEN GOVERNMENT </a:t>
            </a:r>
            <a:r>
              <a:rPr lang="en-US" b="1" dirty="0" smtClean="0"/>
              <a:t>WEEK</a:t>
            </a:r>
            <a:r>
              <a:rPr lang="sk-SK" b="1" dirty="0" smtClean="0"/>
              <a:t>, </a:t>
            </a:r>
            <a:r>
              <a:rPr lang="en-US" b="1" dirty="0"/>
              <a:t>17. – 20. </a:t>
            </a:r>
            <a:r>
              <a:rPr lang="en-US" b="1" dirty="0" err="1"/>
              <a:t>október</a:t>
            </a:r>
            <a:r>
              <a:rPr lang="en-US" b="1" dirty="0"/>
              <a:t> </a:t>
            </a:r>
            <a:r>
              <a:rPr lang="en-US" b="1" dirty="0" smtClean="0"/>
              <a:t>2016</a:t>
            </a:r>
            <a:r>
              <a:rPr lang="sk-SK" b="1" dirty="0" smtClean="0"/>
              <a:t>, Bratislava</a:t>
            </a:r>
          </a:p>
          <a:p>
            <a:r>
              <a:rPr lang="sk-SK" b="1" dirty="0" smtClean="0"/>
              <a:t>19. október 2016 - </a:t>
            </a:r>
            <a:r>
              <a:rPr lang="en-US" b="1" dirty="0" smtClean="0"/>
              <a:t>OTVORENÉ </a:t>
            </a:r>
            <a:r>
              <a:rPr lang="en-US" b="1" dirty="0"/>
              <a:t>VZDELÁVANIE A OTVORENÁ VEDA </a:t>
            </a:r>
            <a:r>
              <a:rPr lang="en-US" dirty="0"/>
              <a:t>	</a:t>
            </a:r>
          </a:p>
          <a:p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484784"/>
            <a:ext cx="47841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 smtClean="0"/>
              <a:t>vedecké časopisy, knižnice,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 smtClean="0"/>
              <a:t>počítače, CD-ROM, databázy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 smtClean="0"/>
              <a:t>Internet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4077072"/>
            <a:ext cx="719414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U.S. National Library of Medicine </a:t>
            </a:r>
            <a:r>
              <a:rPr lang="sk-SK" sz="2800" dirty="0" smtClean="0"/>
              <a:t> - </a:t>
            </a:r>
            <a:r>
              <a:rPr lang="sk-SK" sz="2800" b="1" dirty="0" smtClean="0"/>
              <a:t>MEDLINE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PubMed</a:t>
            </a:r>
            <a:r>
              <a:rPr lang="en-US" sz="2800" dirty="0" smtClean="0"/>
              <a:t> </a:t>
            </a:r>
            <a:r>
              <a:rPr lang="sk-SK" sz="2800" dirty="0" smtClean="0"/>
              <a:t> </a:t>
            </a:r>
            <a:r>
              <a:rPr lang="en-US" sz="2800" dirty="0" smtClean="0"/>
              <a:t>&gt; 26 mil </a:t>
            </a:r>
            <a:r>
              <a:rPr lang="sk-SK" sz="2800" dirty="0" smtClean="0"/>
              <a:t>citácii</a:t>
            </a:r>
            <a:r>
              <a:rPr lang="en-US" sz="2800" dirty="0" smtClean="0"/>
              <a:t> </a:t>
            </a:r>
            <a:r>
              <a:rPr lang="sk-SK" sz="2800" dirty="0" smtClean="0"/>
              <a:t>z </a:t>
            </a:r>
            <a:r>
              <a:rPr lang="en-US" sz="2800" dirty="0" smtClean="0"/>
              <a:t>MEDLINE, life science </a:t>
            </a:r>
            <a:endParaRPr lang="sk-SK" sz="28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		časopisov a online kníh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253326" y="260648"/>
            <a:ext cx="2614818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Ohliadnutie ...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94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85561" y="692696"/>
            <a:ext cx="51067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www.ncbi.nlm.nih.gov/pubmed</a:t>
            </a:r>
            <a:r>
              <a:rPr lang="sk-SK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6818" y="4653136"/>
            <a:ext cx="58779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Martin Marc </a:t>
            </a:r>
            <a:r>
              <a:rPr lang="en-US" sz="2800" dirty="0" smtClean="0"/>
              <a:t>Cummings</a:t>
            </a:r>
            <a:r>
              <a:rPr lang="sk-SK" sz="2800" dirty="0" smtClean="0"/>
              <a:t>: 1964 – 1984</a:t>
            </a:r>
          </a:p>
          <a:p>
            <a:r>
              <a:rPr lang="sk-SK" sz="2800" dirty="0"/>
              <a:t>Donald A.B. </a:t>
            </a:r>
            <a:r>
              <a:rPr lang="sk-SK" sz="2800" dirty="0" smtClean="0"/>
              <a:t>Lindberg: 1984 – 2015</a:t>
            </a:r>
          </a:p>
          <a:p>
            <a:r>
              <a:rPr lang="sk-SK" sz="2800" dirty="0"/>
              <a:t>Betsy L. </a:t>
            </a:r>
            <a:r>
              <a:rPr lang="sk-SK" sz="2800" dirty="0" smtClean="0"/>
              <a:t>Humphreys: 2015 </a:t>
            </a:r>
            <a:r>
              <a:rPr lang="sk-SK" sz="2800" dirty="0"/>
              <a:t>–</a:t>
            </a:r>
            <a:r>
              <a:rPr lang="sk-SK" sz="2800" dirty="0" smtClean="0"/>
              <a:t> 2016</a:t>
            </a:r>
          </a:p>
          <a:p>
            <a:r>
              <a:rPr lang="en-US" sz="2800" dirty="0" smtClean="0"/>
              <a:t>Patricia </a:t>
            </a:r>
            <a:r>
              <a:rPr lang="en-US" sz="2800" dirty="0" err="1"/>
              <a:t>Flatley</a:t>
            </a:r>
            <a:r>
              <a:rPr lang="en-US" sz="2800" dirty="0"/>
              <a:t> </a:t>
            </a:r>
            <a:r>
              <a:rPr lang="en-US" sz="2800" dirty="0" smtClean="0"/>
              <a:t>Brennan</a:t>
            </a:r>
            <a:r>
              <a:rPr lang="sk-SK" sz="2800" dirty="0" smtClean="0"/>
              <a:t>: od 12. 9. 2016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484784"/>
            <a:ext cx="635032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1879 – Index Medicus</a:t>
            </a:r>
          </a:p>
          <a:p>
            <a:r>
              <a:rPr lang="sk-SK" sz="2400" dirty="0" smtClean="0"/>
              <a:t>1968 – NLM sa stáva súčasťou NIH</a:t>
            </a:r>
          </a:p>
          <a:p>
            <a:r>
              <a:rPr lang="sk-SK" sz="2400" dirty="0" smtClean="0"/>
              <a:t>1971 – MEDLINE – online prístup do MEDLARS db</a:t>
            </a:r>
          </a:p>
          <a:p>
            <a:r>
              <a:rPr lang="sk-SK" sz="2400" dirty="0" smtClean="0"/>
              <a:t>1988 – založenie NCBI</a:t>
            </a:r>
          </a:p>
          <a:p>
            <a:r>
              <a:rPr lang="sk-SK" sz="2400" dirty="0" smtClean="0"/>
              <a:t>1993 – NLM na webe</a:t>
            </a:r>
          </a:p>
          <a:p>
            <a:r>
              <a:rPr lang="sk-SK" sz="2400" dirty="0" smtClean="0"/>
              <a:t>1997 – voľný prístup do MEDLINE</a:t>
            </a:r>
          </a:p>
          <a:p>
            <a:r>
              <a:rPr lang="sk-SK" sz="2400" dirty="0" smtClean="0"/>
              <a:t>2000 – ClinicalTrials.gov</a:t>
            </a:r>
          </a:p>
          <a:p>
            <a:r>
              <a:rPr lang="sk-SK" sz="2400" dirty="0" smtClean="0"/>
              <a:t>2000 – PubMed Central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09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4075"/>
            <a:ext cx="9036496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6844" y="44624"/>
            <a:ext cx="8107604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Center for Biotechnology Information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60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91714" y="1262365"/>
            <a:ext cx="811273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altLang="en-US" sz="2400" dirty="0"/>
              <a:t>At the request of the NIH and to ensure long-term </a:t>
            </a:r>
            <a:r>
              <a:rPr lang="sk-SK" altLang="en-US" sz="2400" dirty="0" smtClean="0"/>
              <a:t>funding</a:t>
            </a:r>
          </a:p>
          <a:p>
            <a:pPr algn="ctr"/>
            <a:r>
              <a:rPr lang="sk-SK" altLang="en-US" sz="2400" dirty="0" smtClean="0"/>
              <a:t>for </a:t>
            </a:r>
            <a:r>
              <a:rPr lang="sk-SK" altLang="en-US" sz="2400" dirty="0"/>
              <a:t>the OMIM </a:t>
            </a:r>
            <a:r>
              <a:rPr lang="sk-SK" altLang="en-US" sz="2400" dirty="0" smtClean="0"/>
              <a:t>project, we </a:t>
            </a:r>
            <a:r>
              <a:rPr lang="sk-SK" altLang="en-US" sz="2400" dirty="0"/>
              <a:t>must diversify our revenue </a:t>
            </a:r>
            <a:r>
              <a:rPr lang="sk-SK" altLang="en-US" sz="2400" dirty="0" smtClean="0"/>
              <a:t>stream.</a:t>
            </a:r>
          </a:p>
          <a:p>
            <a:pPr algn="ctr"/>
            <a:r>
              <a:rPr lang="sk-SK" altLang="en-US" sz="2400" dirty="0" smtClean="0"/>
              <a:t>We </a:t>
            </a:r>
            <a:r>
              <a:rPr lang="sk-SK" altLang="en-US" sz="2400" dirty="0"/>
              <a:t>are determined to keep this </a:t>
            </a:r>
            <a:r>
              <a:rPr lang="sk-SK" altLang="en-US" sz="2400" dirty="0" smtClean="0"/>
              <a:t>website freely accessible.</a:t>
            </a:r>
          </a:p>
          <a:p>
            <a:pPr algn="ctr"/>
            <a:r>
              <a:rPr lang="sk-SK" altLang="en-US" sz="2400" dirty="0" smtClean="0"/>
              <a:t>Unfortunately</a:t>
            </a:r>
            <a:r>
              <a:rPr lang="sk-SK" altLang="en-US" sz="2400" dirty="0"/>
              <a:t>, it is not free to produce. Expert </a:t>
            </a:r>
            <a:r>
              <a:rPr lang="sk-SK" altLang="en-US" sz="2400" dirty="0" smtClean="0"/>
              <a:t>curators</a:t>
            </a:r>
          </a:p>
          <a:p>
            <a:pPr algn="ctr"/>
            <a:r>
              <a:rPr lang="sk-SK" altLang="en-US" sz="2400" dirty="0" smtClean="0"/>
              <a:t>Review the </a:t>
            </a:r>
            <a:r>
              <a:rPr lang="sk-SK" altLang="en-US" sz="2400" dirty="0"/>
              <a:t>literature and organize it to facilitate your </a:t>
            </a:r>
            <a:r>
              <a:rPr lang="sk-SK" altLang="en-US" sz="2400" dirty="0" smtClean="0"/>
              <a:t>work.</a:t>
            </a:r>
          </a:p>
          <a:p>
            <a:pPr algn="ctr"/>
            <a:r>
              <a:rPr lang="sk-SK" altLang="en-US" sz="2400" dirty="0" smtClean="0"/>
              <a:t>Over </a:t>
            </a:r>
            <a:r>
              <a:rPr lang="sk-SK" altLang="en-US" sz="2400" dirty="0"/>
              <a:t>90% of the </a:t>
            </a:r>
            <a:r>
              <a:rPr lang="sk-SK" altLang="en-US" sz="2400" dirty="0" smtClean="0"/>
              <a:t>OMIM’s operating </a:t>
            </a:r>
            <a:r>
              <a:rPr lang="sk-SK" altLang="en-US" sz="2400" dirty="0"/>
              <a:t>expenses go to </a:t>
            </a:r>
            <a:r>
              <a:rPr lang="sk-SK" altLang="en-US" sz="2400" dirty="0" smtClean="0"/>
              <a:t>salary</a:t>
            </a:r>
          </a:p>
          <a:p>
            <a:pPr algn="ctr"/>
            <a:r>
              <a:rPr lang="sk-SK" altLang="en-US" sz="2400" dirty="0" smtClean="0"/>
              <a:t>support </a:t>
            </a:r>
            <a:r>
              <a:rPr lang="sk-SK" altLang="en-US" sz="2400" dirty="0"/>
              <a:t>for MD and PhD science writers </a:t>
            </a:r>
            <a:r>
              <a:rPr lang="sk-SK" altLang="en-US" sz="2400" dirty="0" smtClean="0"/>
              <a:t>and biocurators</a:t>
            </a:r>
            <a:r>
              <a:rPr lang="sk-SK" altLang="en-US" sz="2400" dirty="0"/>
              <a:t>. </a:t>
            </a:r>
            <a:endParaRPr lang="en-US" altLang="en-US" sz="2400" dirty="0"/>
          </a:p>
          <a:p>
            <a:pPr algn="ctr"/>
            <a:endParaRPr lang="en-US" altLang="en-US" sz="2400" dirty="0"/>
          </a:p>
          <a:p>
            <a:pPr algn="ctr"/>
            <a:r>
              <a:rPr lang="sk-SK" altLang="en-US" sz="2400" dirty="0"/>
              <a:t>Please consider making a donation now </a:t>
            </a:r>
            <a:r>
              <a:rPr lang="sk-SK" altLang="en-US" sz="2400" dirty="0" smtClean="0"/>
              <a:t>and </a:t>
            </a:r>
            <a:r>
              <a:rPr lang="sk-SK" altLang="en-US" sz="2400" dirty="0"/>
              <a:t>again in the future.</a:t>
            </a:r>
            <a:endParaRPr lang="en-US" altLang="en-US" sz="2400" dirty="0"/>
          </a:p>
          <a:p>
            <a:pPr algn="ctr"/>
            <a:r>
              <a:rPr lang="sk-SK" altLang="en-US" sz="2400" dirty="0"/>
              <a:t>We need long-term secure funding to provide you </a:t>
            </a:r>
            <a:r>
              <a:rPr lang="sk-SK" altLang="en-US" sz="2400" dirty="0" smtClean="0"/>
              <a:t>the</a:t>
            </a:r>
          </a:p>
          <a:p>
            <a:pPr algn="ctr"/>
            <a:r>
              <a:rPr lang="sk-SK" altLang="en-US" sz="2400" dirty="0" smtClean="0"/>
              <a:t>information that you </a:t>
            </a:r>
            <a:r>
              <a:rPr lang="sk-SK" altLang="en-US" sz="2400" dirty="0"/>
              <a:t>need at your fingertips. </a:t>
            </a:r>
          </a:p>
          <a:p>
            <a:pPr algn="ctr"/>
            <a:endParaRPr lang="en-US" altLang="en-US" sz="2400" dirty="0"/>
          </a:p>
          <a:p>
            <a:pPr algn="ctr"/>
            <a:r>
              <a:rPr lang="sk-SK" altLang="en-US" sz="2400" dirty="0"/>
              <a:t>Thank you in advance for your generous support, </a:t>
            </a:r>
            <a:br>
              <a:rPr lang="sk-SK" altLang="en-US" sz="2400" dirty="0"/>
            </a:br>
            <a:r>
              <a:rPr lang="sk-SK" altLang="en-US" sz="2400" dirty="0"/>
              <a:t>Ada Hamosh, MD, </a:t>
            </a:r>
            <a:r>
              <a:rPr lang="sk-SK" altLang="en-US" sz="2400" dirty="0" smtClean="0"/>
              <a:t>MPH</a:t>
            </a:r>
            <a:r>
              <a:rPr lang="en-US" altLang="en-US" sz="2400" dirty="0" smtClean="0"/>
              <a:t>, </a:t>
            </a:r>
            <a:r>
              <a:rPr lang="sk-SK" altLang="en-US" sz="2400" dirty="0" smtClean="0"/>
              <a:t>Scientific </a:t>
            </a:r>
            <a:r>
              <a:rPr lang="sk-SK" altLang="en-US" sz="2400" dirty="0"/>
              <a:t>Director, OMIM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81509" y="548680"/>
            <a:ext cx="5770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Online Mendelian Inheritance in Man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741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8" y="620688"/>
            <a:ext cx="2682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 or perish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1916832"/>
            <a:ext cx="571085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Thomson Reuters – master journal list</a:t>
            </a:r>
          </a:p>
          <a:p>
            <a:r>
              <a:rPr lang="en-US" sz="2800" dirty="0" smtClean="0"/>
              <a:t>Current Contents</a:t>
            </a:r>
          </a:p>
          <a:p>
            <a:r>
              <a:rPr lang="en-US" sz="2800" dirty="0" smtClean="0"/>
              <a:t>Web </a:t>
            </a:r>
            <a:r>
              <a:rPr lang="sk-SK" sz="2800" dirty="0" smtClean="0"/>
              <a:t>o</a:t>
            </a:r>
            <a:r>
              <a:rPr lang="en-US" sz="2800" dirty="0" smtClean="0"/>
              <a:t>f Science</a:t>
            </a:r>
          </a:p>
          <a:p>
            <a:endParaRPr lang="en-US" sz="2800" dirty="0"/>
          </a:p>
          <a:p>
            <a:r>
              <a:rPr lang="en-US" sz="2800" dirty="0" smtClean="0"/>
              <a:t>ELSEVIER</a:t>
            </a:r>
          </a:p>
          <a:p>
            <a:r>
              <a:rPr lang="en-US" sz="2800" dirty="0" smtClean="0"/>
              <a:t>Scopus – </a:t>
            </a:r>
            <a:r>
              <a:rPr lang="en-US" sz="2800" dirty="0" err="1" smtClean="0"/>
              <a:t>db</a:t>
            </a:r>
            <a:r>
              <a:rPr lang="en-US" sz="2800" dirty="0" smtClean="0"/>
              <a:t>, peer review </a:t>
            </a:r>
            <a:r>
              <a:rPr lang="sk-SK" sz="2800" dirty="0" smtClean="0"/>
              <a:t>časopisy</a:t>
            </a:r>
          </a:p>
          <a:p>
            <a:r>
              <a:rPr lang="en-US" sz="2800" dirty="0" err="1"/>
              <a:t>SCImago</a:t>
            </a:r>
            <a:r>
              <a:rPr lang="en-US" sz="2800" dirty="0"/>
              <a:t> Journal &amp; Country Rank</a:t>
            </a:r>
          </a:p>
        </p:txBody>
      </p:sp>
    </p:spTree>
    <p:extLst>
      <p:ext uri="{BB962C8B-B14F-4D97-AF65-F5344CB8AC3E}">
        <p14:creationId xmlns:p14="http://schemas.microsoft.com/office/powerpoint/2010/main" val="39653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4666" y="620688"/>
            <a:ext cx="2633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 publikovanie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844824"/>
            <a:ext cx="626126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autori</a:t>
            </a:r>
          </a:p>
          <a:p>
            <a:r>
              <a:rPr lang="sk-SK" sz="2800" dirty="0" smtClean="0"/>
              <a:t>zamestnávatelia (VŠ, SAV, rezortné ústavy,</a:t>
            </a:r>
          </a:p>
          <a:p>
            <a:r>
              <a:rPr lang="sk-SK" sz="2800" dirty="0" smtClean="0"/>
              <a:t>		podnikateľský sektor, NZO)</a:t>
            </a:r>
          </a:p>
          <a:p>
            <a:r>
              <a:rPr lang="sk-SK" sz="2800" dirty="0" smtClean="0"/>
              <a:t>grantové agentúry</a:t>
            </a:r>
          </a:p>
          <a:p>
            <a:r>
              <a:rPr lang="sk-SK" sz="2800" dirty="0" smtClean="0"/>
              <a:t>knižnice</a:t>
            </a:r>
          </a:p>
          <a:p>
            <a:r>
              <a:rPr lang="sk-SK" sz="2800" dirty="0" smtClean="0"/>
              <a:t>vlastníci časopisov</a:t>
            </a:r>
          </a:p>
          <a:p>
            <a:r>
              <a:rPr lang="sk-SK" sz="2800" dirty="0" smtClean="0"/>
              <a:t>čitatelia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36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4666" y="620688"/>
            <a:ext cx="2633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 publikovanie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132856"/>
            <a:ext cx="731604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ako pretransformovať predplatné na APC?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čia je to úloha?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stačí osveta a apel na autorov?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kto v SR sa prihlásil k napĺňaniu princípov OA?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sú vytvorené podmienky/nástroje pre OA?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01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4666" y="620688"/>
            <a:ext cx="267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Namiesto záveru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9418" y="2476053"/>
            <a:ext cx="56829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/>
              <a:t>v</a:t>
            </a:r>
            <a:r>
              <a:rPr lang="sk-SK" sz="2800" dirty="0" smtClean="0"/>
              <a:t>eda je tvorivá činnosť </a:t>
            </a:r>
            <a:r>
              <a:rPr lang="sk-SK" sz="2800" dirty="0" smtClean="0"/>
              <a:t>človeka</a:t>
            </a:r>
          </a:p>
          <a:p>
            <a:r>
              <a:rPr lang="sk-SK" sz="2800" dirty="0" smtClean="0"/>
              <a:t>prístup k poznatkom je nevyhnutným </a:t>
            </a:r>
          </a:p>
          <a:p>
            <a:r>
              <a:rPr lang="sk-SK" sz="2800" dirty="0" smtClean="0"/>
              <a:t>	predpokladom pre túto činnosť</a:t>
            </a:r>
          </a:p>
        </p:txBody>
      </p:sp>
    </p:spTree>
    <p:extLst>
      <p:ext uri="{BB962C8B-B14F-4D97-AF65-F5344CB8AC3E}">
        <p14:creationId xmlns:p14="http://schemas.microsoft.com/office/powerpoint/2010/main" val="16277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421C02-1D8E-4F4C-BA4E-6A1E7A063A9A}"/>
</file>

<file path=customXml/itemProps2.xml><?xml version="1.0" encoding="utf-8"?>
<ds:datastoreItem xmlns:ds="http://schemas.openxmlformats.org/officeDocument/2006/customXml" ds:itemID="{5399B869-580A-4AA9-ACD6-4C666BE36DA2}"/>
</file>

<file path=customXml/itemProps3.xml><?xml version="1.0" encoding="utf-8"?>
<ds:datastoreItem xmlns:ds="http://schemas.openxmlformats.org/officeDocument/2006/customXml" ds:itemID="{6E9723BB-E02D-4071-9055-5F742628CCF3}"/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373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</dc:creator>
  <cp:lastModifiedBy>ja</cp:lastModifiedBy>
  <cp:revision>20</cp:revision>
  <dcterms:created xsi:type="dcterms:W3CDTF">2016-10-17T20:56:13Z</dcterms:created>
  <dcterms:modified xsi:type="dcterms:W3CDTF">2016-10-18T22:41:40Z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