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9" r:id="rId2"/>
    <p:sldId id="341" r:id="rId3"/>
    <p:sldId id="327" r:id="rId4"/>
    <p:sldId id="336" r:id="rId5"/>
    <p:sldId id="342" r:id="rId6"/>
    <p:sldId id="338" r:id="rId7"/>
    <p:sldId id="343" r:id="rId8"/>
    <p:sldId id="344" r:id="rId9"/>
    <p:sldId id="345" r:id="rId10"/>
    <p:sldId id="346" r:id="rId11"/>
    <p:sldId id="354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40" r:id="rId20"/>
    <p:sldId id="355" r:id="rId21"/>
    <p:sldId id="356" r:id="rId22"/>
    <p:sldId id="357" r:id="rId23"/>
    <p:sldId id="334" r:id="rId24"/>
  </p:sldIdLst>
  <p:sldSz cx="9144000" cy="6858000" type="screen4x3"/>
  <p:notesSz cx="9942513" cy="6810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CC3300"/>
    <a:srgbClr val="C5E1FB"/>
    <a:srgbClr val="FBC58F"/>
    <a:srgbClr val="C2E8DF"/>
    <a:srgbClr val="8AF2B4"/>
    <a:srgbClr val="0B2C6F"/>
    <a:srgbClr val="0B2B6B"/>
    <a:srgbClr val="0E1F68"/>
    <a:srgbClr val="10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224" autoAdjust="0"/>
  </p:normalViewPr>
  <p:slideViewPr>
    <p:cSldViewPr>
      <p:cViewPr>
        <p:scale>
          <a:sx n="74" d="100"/>
          <a:sy n="74" d="100"/>
        </p:scale>
        <p:origin x="-227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Tallennusmäärät</c:v>
          </c:tx>
          <c:invertIfNegative val="0"/>
          <c:cat>
            <c:numRef>
              <c:f>Taul1!$B$109:$H$109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Taul1!$B$115:$H$115</c:f>
              <c:numCache>
                <c:formatCode>General</c:formatCode>
                <c:ptCount val="7"/>
                <c:pt idx="0">
                  <c:v>330</c:v>
                </c:pt>
                <c:pt idx="1">
                  <c:v>470</c:v>
                </c:pt>
                <c:pt idx="2">
                  <c:v>1197</c:v>
                </c:pt>
                <c:pt idx="3">
                  <c:v>859</c:v>
                </c:pt>
                <c:pt idx="4">
                  <c:v>1138</c:v>
                </c:pt>
                <c:pt idx="5">
                  <c:v>2917</c:v>
                </c:pt>
                <c:pt idx="6">
                  <c:v>3973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812864"/>
        <c:axId val="119814400"/>
        <c:axId val="0"/>
      </c:bar3DChart>
      <c:catAx>
        <c:axId val="11981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814400"/>
        <c:crosses val="autoZero"/>
        <c:auto val="1"/>
        <c:lblAlgn val="ctr"/>
        <c:lblOffset val="100"/>
        <c:noMultiLvlLbl val="0"/>
      </c:catAx>
      <c:valAx>
        <c:axId val="11981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812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Taul1!$G$66:$G$70</c:f>
              <c:strCache>
                <c:ptCount val="5"/>
                <c:pt idx="0">
                  <c:v>Aalto</c:v>
                </c:pt>
                <c:pt idx="1">
                  <c:v>Hanken</c:v>
                </c:pt>
                <c:pt idx="2">
                  <c:v>Helsinki</c:v>
                </c:pt>
                <c:pt idx="3">
                  <c:v>Jyväskylä</c:v>
                </c:pt>
                <c:pt idx="4">
                  <c:v>Tampere</c:v>
                </c:pt>
              </c:strCache>
            </c:strRef>
          </c:cat>
          <c:val>
            <c:numRef>
              <c:f>Taul1!$K$66:$K$70</c:f>
              <c:numCache>
                <c:formatCode>0.00%</c:formatCode>
                <c:ptCount val="5"/>
                <c:pt idx="0">
                  <c:v>2.0500000000000001E-2</c:v>
                </c:pt>
                <c:pt idx="1">
                  <c:v>8.8599999999999998E-2</c:v>
                </c:pt>
                <c:pt idx="2">
                  <c:v>0.1106</c:v>
                </c:pt>
                <c:pt idx="3">
                  <c:v>0.30330000000000001</c:v>
                </c:pt>
                <c:pt idx="4">
                  <c:v>7.6600000000000001E-2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612160"/>
        <c:axId val="121613696"/>
        <c:axId val="0"/>
      </c:bar3DChart>
      <c:catAx>
        <c:axId val="121612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613696"/>
        <c:crosses val="autoZero"/>
        <c:auto val="1"/>
        <c:lblAlgn val="ctr"/>
        <c:lblOffset val="100"/>
        <c:noMultiLvlLbl val="0"/>
      </c:catAx>
      <c:valAx>
        <c:axId val="1216136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16121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Taul1!$G$128</c:f>
              <c:strCache>
                <c:ptCount val="1"/>
                <c:pt idx="0">
                  <c:v>publisher pdf</c:v>
                </c:pt>
              </c:strCache>
            </c:strRef>
          </c:tx>
          <c:invertIfNegative val="0"/>
          <c:cat>
            <c:strRef>
              <c:f>Taul1!$A$129:$A$132</c:f>
              <c:strCache>
                <c:ptCount val="4"/>
                <c:pt idx="0">
                  <c:v>Helda</c:v>
                </c:pt>
                <c:pt idx="1">
                  <c:v>JYX</c:v>
                </c:pt>
                <c:pt idx="2">
                  <c:v>AaltoDoc</c:v>
                </c:pt>
                <c:pt idx="3">
                  <c:v>TamPub</c:v>
                </c:pt>
              </c:strCache>
            </c:strRef>
          </c:cat>
          <c:val>
            <c:numRef>
              <c:f>Taul1!$G$129:$G$132</c:f>
              <c:numCache>
                <c:formatCode>0.00</c:formatCode>
                <c:ptCount val="4"/>
                <c:pt idx="0">
                  <c:v>87.235968617984298</c:v>
                </c:pt>
                <c:pt idx="1">
                  <c:v>55.05857294994675</c:v>
                </c:pt>
                <c:pt idx="2">
                  <c:v>85.951134380453752</c:v>
                </c:pt>
                <c:pt idx="3">
                  <c:v>91.446453407510432</c:v>
                </c:pt>
              </c:numCache>
            </c:numRef>
          </c:val>
        </c:ser>
        <c:ser>
          <c:idx val="1"/>
          <c:order val="1"/>
          <c:tx>
            <c:strRef>
              <c:f>Taul1!$H$128</c:f>
              <c:strCache>
                <c:ptCount val="1"/>
                <c:pt idx="0">
                  <c:v>final draft</c:v>
                </c:pt>
              </c:strCache>
            </c:strRef>
          </c:tx>
          <c:invertIfNegative val="0"/>
          <c:cat>
            <c:strRef>
              <c:f>Taul1!$A$129:$A$132</c:f>
              <c:strCache>
                <c:ptCount val="4"/>
                <c:pt idx="0">
                  <c:v>Helda</c:v>
                </c:pt>
                <c:pt idx="1">
                  <c:v>JYX</c:v>
                </c:pt>
                <c:pt idx="2">
                  <c:v>AaltoDoc</c:v>
                </c:pt>
                <c:pt idx="3">
                  <c:v>TamPub</c:v>
                </c:pt>
              </c:strCache>
            </c:strRef>
          </c:cat>
          <c:val>
            <c:numRef>
              <c:f>Taul1!$H$129:$H$132</c:f>
              <c:numCache>
                <c:formatCode>0.00</c:formatCode>
                <c:ptCount val="4"/>
                <c:pt idx="0">
                  <c:v>12.462281231140615</c:v>
                </c:pt>
                <c:pt idx="1">
                  <c:v>43.627973020944268</c:v>
                </c:pt>
                <c:pt idx="2">
                  <c:v>12.914485165794066</c:v>
                </c:pt>
                <c:pt idx="3">
                  <c:v>8.3449235048678716</c:v>
                </c:pt>
              </c:numCache>
            </c:numRef>
          </c:val>
        </c:ser>
        <c:ser>
          <c:idx val="2"/>
          <c:order val="2"/>
          <c:tx>
            <c:strRef>
              <c:f>Taul1!$I$128</c:f>
              <c:strCache>
                <c:ptCount val="1"/>
                <c:pt idx="0">
                  <c:v>pre print</c:v>
                </c:pt>
              </c:strCache>
            </c:strRef>
          </c:tx>
          <c:invertIfNegative val="0"/>
          <c:cat>
            <c:strRef>
              <c:f>Taul1!$A$129:$A$132</c:f>
              <c:strCache>
                <c:ptCount val="4"/>
                <c:pt idx="0">
                  <c:v>Helda</c:v>
                </c:pt>
                <c:pt idx="1">
                  <c:v>JYX</c:v>
                </c:pt>
                <c:pt idx="2">
                  <c:v>AaltoDoc</c:v>
                </c:pt>
                <c:pt idx="3">
                  <c:v>TamPub</c:v>
                </c:pt>
              </c:strCache>
            </c:strRef>
          </c:cat>
          <c:val>
            <c:numRef>
              <c:f>Taul1!$I$129:$I$132</c:f>
              <c:numCache>
                <c:formatCode>0.00</c:formatCode>
                <c:ptCount val="4"/>
                <c:pt idx="0">
                  <c:v>0.30175015087507545</c:v>
                </c:pt>
                <c:pt idx="1">
                  <c:v>1.3134540291089811</c:v>
                </c:pt>
                <c:pt idx="2">
                  <c:v>1.1343804537521813</c:v>
                </c:pt>
                <c:pt idx="3">
                  <c:v>0.20862308762169679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313152"/>
        <c:axId val="121314688"/>
        <c:axId val="0"/>
      </c:bar3DChart>
      <c:catAx>
        <c:axId val="12131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1314688"/>
        <c:crosses val="autoZero"/>
        <c:auto val="1"/>
        <c:lblAlgn val="ctr"/>
        <c:lblOffset val="100"/>
        <c:noMultiLvlLbl val="0"/>
      </c:catAx>
      <c:valAx>
        <c:axId val="1213146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1313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Taul2!$C$42</c:f>
              <c:strCache>
                <c:ptCount val="1"/>
                <c:pt idx="0">
                  <c:v>Openness all publ.</c:v>
                </c:pt>
              </c:strCache>
            </c:strRef>
          </c:tx>
          <c:cat>
            <c:strRef>
              <c:f>Taul2!$B$43:$B$47</c:f>
              <c:strCache>
                <c:ptCount val="5"/>
                <c:pt idx="0">
                  <c:v>1/2015</c:v>
                </c:pt>
                <c:pt idx="1">
                  <c:v>4/2015</c:v>
                </c:pt>
                <c:pt idx="2">
                  <c:v>2/2016</c:v>
                </c:pt>
                <c:pt idx="3">
                  <c:v>7/2016</c:v>
                </c:pt>
                <c:pt idx="4">
                  <c:v>10/2016</c:v>
                </c:pt>
              </c:strCache>
            </c:strRef>
          </c:cat>
          <c:val>
            <c:numRef>
              <c:f>Taul2!$C$43:$C$47</c:f>
              <c:numCache>
                <c:formatCode>0%</c:formatCode>
                <c:ptCount val="5"/>
                <c:pt idx="0">
                  <c:v>0.35</c:v>
                </c:pt>
                <c:pt idx="1">
                  <c:v>0.39</c:v>
                </c:pt>
                <c:pt idx="2">
                  <c:v>0.47</c:v>
                </c:pt>
                <c:pt idx="3">
                  <c:v>0.48</c:v>
                </c:pt>
                <c:pt idx="4">
                  <c:v>0.49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Taul2!$D$42</c:f>
              <c:strCache>
                <c:ptCount val="1"/>
                <c:pt idx="0">
                  <c:v>Green OA all publ.</c:v>
                </c:pt>
              </c:strCache>
            </c:strRef>
          </c:tx>
          <c:cat>
            <c:strRef>
              <c:f>Taul2!$B$43:$B$47</c:f>
              <c:strCache>
                <c:ptCount val="5"/>
                <c:pt idx="0">
                  <c:v>1/2015</c:v>
                </c:pt>
                <c:pt idx="1">
                  <c:v>4/2015</c:v>
                </c:pt>
                <c:pt idx="2">
                  <c:v>2/2016</c:v>
                </c:pt>
                <c:pt idx="3">
                  <c:v>7/2016</c:v>
                </c:pt>
                <c:pt idx="4">
                  <c:v>10/2016</c:v>
                </c:pt>
              </c:strCache>
            </c:strRef>
          </c:cat>
          <c:val>
            <c:numRef>
              <c:f>Taul2!$D$43:$D$47</c:f>
              <c:numCache>
                <c:formatCode>0%</c:formatCode>
                <c:ptCount val="5"/>
                <c:pt idx="0">
                  <c:v>0.18</c:v>
                </c:pt>
                <c:pt idx="1">
                  <c:v>0.23</c:v>
                </c:pt>
                <c:pt idx="2">
                  <c:v>0.32</c:v>
                </c:pt>
                <c:pt idx="3">
                  <c:v>0.39</c:v>
                </c:pt>
                <c:pt idx="4">
                  <c:v>0.41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Taul2!$E$42</c:f>
              <c:strCache>
                <c:ptCount val="1"/>
                <c:pt idx="0">
                  <c:v>Openness peer rev. Articles</c:v>
                </c:pt>
              </c:strCache>
            </c:strRef>
          </c:tx>
          <c:cat>
            <c:strRef>
              <c:f>Taul2!$B$43:$B$47</c:f>
              <c:strCache>
                <c:ptCount val="5"/>
                <c:pt idx="0">
                  <c:v>1/2015</c:v>
                </c:pt>
                <c:pt idx="1">
                  <c:v>4/2015</c:v>
                </c:pt>
                <c:pt idx="2">
                  <c:v>2/2016</c:v>
                </c:pt>
                <c:pt idx="3">
                  <c:v>7/2016</c:v>
                </c:pt>
                <c:pt idx="4">
                  <c:v>10/2016</c:v>
                </c:pt>
              </c:strCache>
            </c:strRef>
          </c:cat>
          <c:val>
            <c:numRef>
              <c:f>Taul2!$E$43:$E$47</c:f>
              <c:numCache>
                <c:formatCode>0%</c:formatCode>
                <c:ptCount val="5"/>
                <c:pt idx="0">
                  <c:v>0.32</c:v>
                </c:pt>
                <c:pt idx="1">
                  <c:v>0.36</c:v>
                </c:pt>
                <c:pt idx="2">
                  <c:v>0.46</c:v>
                </c:pt>
                <c:pt idx="3">
                  <c:v>0.49</c:v>
                </c:pt>
                <c:pt idx="4" formatCode="0.00%">
                  <c:v>0.505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Taul2!$F$42</c:f>
              <c:strCache>
                <c:ptCount val="1"/>
                <c:pt idx="0">
                  <c:v>Green OA peer rev. articles</c:v>
                </c:pt>
              </c:strCache>
            </c:strRef>
          </c:tx>
          <c:cat>
            <c:strRef>
              <c:f>Taul2!$B$43:$B$47</c:f>
              <c:strCache>
                <c:ptCount val="5"/>
                <c:pt idx="0">
                  <c:v>1/2015</c:v>
                </c:pt>
                <c:pt idx="1">
                  <c:v>4/2015</c:v>
                </c:pt>
                <c:pt idx="2">
                  <c:v>2/2016</c:v>
                </c:pt>
                <c:pt idx="3">
                  <c:v>7/2016</c:v>
                </c:pt>
                <c:pt idx="4">
                  <c:v>10/2016</c:v>
                </c:pt>
              </c:strCache>
            </c:strRef>
          </c:cat>
          <c:val>
            <c:numRef>
              <c:f>Taul2!$F$43:$F$47</c:f>
              <c:numCache>
                <c:formatCode>0%</c:formatCode>
                <c:ptCount val="5"/>
                <c:pt idx="0">
                  <c:v>0.16</c:v>
                </c:pt>
                <c:pt idx="1">
                  <c:v>0.27</c:v>
                </c:pt>
                <c:pt idx="2">
                  <c:v>0.36</c:v>
                </c:pt>
                <c:pt idx="3">
                  <c:v>0.45</c:v>
                </c:pt>
                <c:pt idx="4">
                  <c:v>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72576"/>
        <c:axId val="91675264"/>
      </c:lineChart>
      <c:catAx>
        <c:axId val="91672576"/>
        <c:scaling>
          <c:orientation val="minMax"/>
        </c:scaling>
        <c:delete val="0"/>
        <c:axPos val="b"/>
        <c:majorTickMark val="out"/>
        <c:minorTickMark val="none"/>
        <c:tickLblPos val="nextTo"/>
        <c:crossAx val="91675264"/>
        <c:crosses val="autoZero"/>
        <c:auto val="1"/>
        <c:lblAlgn val="ctr"/>
        <c:lblOffset val="100"/>
        <c:noMultiLvlLbl val="0"/>
      </c:catAx>
      <c:valAx>
        <c:axId val="916752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672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Taul2!$F$42</c:f>
              <c:strCache>
                <c:ptCount val="1"/>
                <c:pt idx="0">
                  <c:v>Green OA peer rev. articles</c:v>
                </c:pt>
              </c:strCache>
            </c:strRef>
          </c:tx>
          <c:invertIfNegative val="0"/>
          <c:cat>
            <c:strRef>
              <c:f>Taul2!$B$43:$B$47</c:f>
              <c:strCache>
                <c:ptCount val="5"/>
                <c:pt idx="0">
                  <c:v>1/2015</c:v>
                </c:pt>
                <c:pt idx="1">
                  <c:v>4/2015</c:v>
                </c:pt>
                <c:pt idx="2">
                  <c:v>2/2016</c:v>
                </c:pt>
                <c:pt idx="3">
                  <c:v>7/2016</c:v>
                </c:pt>
                <c:pt idx="4">
                  <c:v>10/2016</c:v>
                </c:pt>
              </c:strCache>
            </c:strRef>
          </c:cat>
          <c:val>
            <c:numRef>
              <c:f>Taul2!$F$43:$F$47</c:f>
              <c:numCache>
                <c:formatCode>0%</c:formatCode>
                <c:ptCount val="5"/>
                <c:pt idx="0">
                  <c:v>0.16</c:v>
                </c:pt>
                <c:pt idx="1">
                  <c:v>0.27</c:v>
                </c:pt>
                <c:pt idx="2">
                  <c:v>0.36</c:v>
                </c:pt>
                <c:pt idx="3">
                  <c:v>0.45</c:v>
                </c:pt>
                <c:pt idx="4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642432"/>
        <c:axId val="60645760"/>
        <c:axId val="0"/>
      </c:bar3DChart>
      <c:catAx>
        <c:axId val="6064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60645760"/>
        <c:crosses val="autoZero"/>
        <c:auto val="1"/>
        <c:lblAlgn val="ctr"/>
        <c:lblOffset val="100"/>
        <c:noMultiLvlLbl val="0"/>
      </c:catAx>
      <c:valAx>
        <c:axId val="60645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0642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34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31774" y="0"/>
            <a:ext cx="4308423" cy="34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4E523-0BE6-4FDB-A592-9A1A81005C65}" type="datetimeFigureOut">
              <a:rPr lang="fi-FI" smtClean="0"/>
              <a:t>17.10.2016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6468932"/>
            <a:ext cx="4308423" cy="340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31774" y="6468932"/>
            <a:ext cx="4308423" cy="3403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18BF-4538-4792-88B5-66D0C6FA16A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113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790" y="0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34929"/>
            <a:ext cx="7954010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8674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790" y="6468674"/>
            <a:ext cx="4308423" cy="34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DCD95B-781C-4B3B-8694-C2925C53B66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5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5187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53049-CAC0-7643-A409-56446518CC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9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6084168" y="44624"/>
            <a:ext cx="3051175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marL="0" marR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0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 smtClean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 b="10621"/>
          <a:stretch/>
        </p:blipFill>
        <p:spPr>
          <a:xfrm>
            <a:off x="3093570" y="720000"/>
            <a:ext cx="6049918" cy="612961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1588"/>
            <a:ext cx="4195909" cy="2275284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742" y="4216845"/>
            <a:ext cx="5508612" cy="1084363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  <a:latin typeface="Palatino" pitchFamily="18" charset="0"/>
              </a:defRPr>
            </a:lvl1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2492896"/>
            <a:ext cx="7200800" cy="1470025"/>
          </a:xfrm>
        </p:spPr>
        <p:txBody>
          <a:bodyPr>
            <a:normAutofit/>
          </a:bodyPr>
          <a:lstStyle>
            <a:lvl1pPr algn="ctr">
              <a:tabLst>
                <a:tab pos="6008688" algn="l"/>
                <a:tab pos="6096000" algn="l"/>
              </a:tabLst>
              <a:defRPr sz="4400" b="0" cap="all" baseline="0">
                <a:solidFill>
                  <a:srgbClr val="606060"/>
                </a:solidFill>
                <a:latin typeface="Palatino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43608" y="6381328"/>
            <a:ext cx="247491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DA84DB46-6887-4F3D-9DE5-C972AD323AD3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-36512" y="1588"/>
            <a:ext cx="9180000" cy="6856412"/>
          </a:xfrm>
          <a:prstGeom prst="rect">
            <a:avLst/>
          </a:prstGeom>
          <a:noFill/>
          <a:ln w="15875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BF4E9-4865-4578-AD64-A4F0909E0665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43608" y="485775"/>
            <a:ext cx="557944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CF5916A9-3228-4A96-9219-DE944B12E2C5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347864" y="6408738"/>
            <a:ext cx="3095799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660232" y="6381750"/>
            <a:ext cx="2088232" cy="476250"/>
          </a:xfrm>
        </p:spPr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846666" y="7199"/>
            <a:ext cx="8290800" cy="6842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6129337" y="44624"/>
            <a:ext cx="3051175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marL="0" marR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0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3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 smtClean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4" b="10621"/>
          <a:stretch/>
        </p:blipFill>
        <p:spPr>
          <a:xfrm>
            <a:off x="3074400" y="712800"/>
            <a:ext cx="6049918" cy="6129611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874" y="0"/>
            <a:ext cx="4195909" cy="2275284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1989584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CC354A15-D5C3-4BEC-91BA-6E7B8D0DF168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2" name="Otsikko 1"/>
          <p:cNvSpPr>
            <a:spLocks noGrp="1"/>
          </p:cNvSpPr>
          <p:nvPr>
            <p:ph type="title"/>
          </p:nvPr>
        </p:nvSpPr>
        <p:spPr>
          <a:xfrm>
            <a:off x="1115616" y="2060848"/>
            <a:ext cx="7704856" cy="1143000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23" name="Sisällön paikkamerkki 2"/>
          <p:cNvSpPr>
            <a:spLocks noGrp="1"/>
          </p:cNvSpPr>
          <p:nvPr>
            <p:ph idx="1"/>
          </p:nvPr>
        </p:nvSpPr>
        <p:spPr>
          <a:xfrm>
            <a:off x="1115616" y="3419872"/>
            <a:ext cx="7704856" cy="2735858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456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8072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48072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115616" y="6408738"/>
            <a:ext cx="1944216" cy="476250"/>
          </a:xfrm>
        </p:spPr>
        <p:txBody>
          <a:bodyPr/>
          <a:lstStyle>
            <a:lvl1pPr>
              <a:defRPr/>
            </a:lvl1pPr>
          </a:lstStyle>
          <a:p>
            <a:fld id="{2C644CA3-5FB6-4B76-BF09-A33E90CA7BDD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419872" y="6387678"/>
            <a:ext cx="2951783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87624" y="1844824"/>
            <a:ext cx="3701528" cy="4248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76056" y="1844824"/>
            <a:ext cx="3764266" cy="4248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82DC21-2860-459A-A86D-D9B24AA38F4C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48872" cy="1080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43608" y="1700808"/>
            <a:ext cx="367240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43608" y="2924944"/>
            <a:ext cx="367240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76056" y="1700808"/>
            <a:ext cx="3816424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76056" y="2924944"/>
            <a:ext cx="3816424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C7A54F95-8A92-4DFB-B0F2-F5B1282A4921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C0AB69-A809-4C53-9BA7-DD8F783CC27A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8BC7AA7C-0D85-4E6F-83CE-2ADDC51A3A61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419872" y="6381750"/>
            <a:ext cx="2951783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2592288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95936" y="620688"/>
            <a:ext cx="4896544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43608" y="1546249"/>
            <a:ext cx="25922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1043608" y="6408738"/>
            <a:ext cx="2016224" cy="476250"/>
          </a:xfrm>
        </p:spPr>
        <p:txBody>
          <a:bodyPr/>
          <a:lstStyle>
            <a:lvl1pPr>
              <a:defRPr/>
            </a:lvl1pPr>
          </a:lstStyle>
          <a:p>
            <a:fld id="{AFB15163-1713-4977-8696-CBF213E0497E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347865" y="6408738"/>
            <a:ext cx="2952328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660232" y="6381750"/>
            <a:ext cx="2232248" cy="476250"/>
          </a:xfrm>
        </p:spPr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62AEB-C1C2-4209-AD87-C96AD02D4D54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6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470204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perustyyl. napsautt.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757667"/>
            <a:ext cx="763284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624" y="6381328"/>
            <a:ext cx="187220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Palatino" pitchFamily="18" charset="0"/>
              </a:defRPr>
            </a:lvl1pPr>
          </a:lstStyle>
          <a:p>
            <a:fld id="{1D2D5884-16CC-4707-83E1-51DF8E152EA2}" type="datetime3">
              <a:rPr lang="en-US" smtClean="0"/>
              <a:t>17 October 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1880" y="6396899"/>
            <a:ext cx="29517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0232" y="6381750"/>
            <a:ext cx="216024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Palatino" pitchFamily="18" charset="0"/>
              </a:defRPr>
            </a:lvl1pPr>
          </a:lstStyle>
          <a:p>
            <a:fld id="{E0DAD421-BC1A-463B-9A39-82815BDB74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721" y="60487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5875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5616000"/>
            <a:ext cx="533400" cy="1088136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4720" y="36823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hangingPunct="0"/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lang="fi-FI" sz="1400" b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UNIVERSITY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 OF JY</a:t>
            </a:r>
            <a:r>
              <a:rPr lang="fi-FI" sz="1400" b="0" spc="-12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V</a:t>
            </a:r>
            <a:r>
              <a:rPr lang="fi-FI" sz="1400" b="0" spc="2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ÄS</a:t>
            </a:r>
            <a:r>
              <a:rPr lang="fi-FI" sz="1400" b="0" baseline="0" dirty="0" smtClean="0">
                <a:solidFill>
                  <a:schemeClr val="bg2">
                    <a:lumMod val="50000"/>
                  </a:schemeClr>
                </a:solidFill>
                <a:latin typeface="Palatino" pitchFamily="18" charset="0"/>
              </a:rPr>
              <a:t>KYLÄ</a:t>
            </a:r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64E18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tsin.avointiede.fi/en/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hyperlink" Target="http://openscience.fi/ida" TargetMode="External"/><Relationship Id="rId21" Type="http://schemas.openxmlformats.org/officeDocument/2006/relationships/hyperlink" Target="http://openscience.fi/services" TargetMode="External"/><Relationship Id="rId7" Type="http://schemas.openxmlformats.org/officeDocument/2006/relationships/hyperlink" Target="http://openscience.fi/handbook" TargetMode="External"/><Relationship Id="rId12" Type="http://schemas.openxmlformats.org/officeDocument/2006/relationships/image" Target="../media/image10.jpg"/><Relationship Id="rId17" Type="http://schemas.openxmlformats.org/officeDocument/2006/relationships/hyperlink" Target="https://www.theseus.fi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www.kielipankki.fi/" TargetMode="External"/><Relationship Id="rId5" Type="http://schemas.openxmlformats.org/officeDocument/2006/relationships/hyperlink" Target="http://avaa.tdata.fi/web/avaa/etusivu" TargetMode="External"/><Relationship Id="rId15" Type="http://schemas.openxmlformats.org/officeDocument/2006/relationships/hyperlink" Target="https://www.kansalliskirjasto.fi/en/services/system-platform-services/finto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doria.fi/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8.png"/><Relationship Id="rId14" Type="http://schemas.openxmlformats.org/officeDocument/2006/relationships/hyperlink" Target="https://services.fsd.uta.fi/?lang=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yx.jyu.fi/" TargetMode="External"/><Relationship Id="rId2" Type="http://schemas.openxmlformats.org/officeDocument/2006/relationships/hyperlink" Target="http://openaccess.jyu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yu.fi/" TargetMode="External"/><Relationship Id="rId2" Type="http://schemas.openxmlformats.org/officeDocument/2006/relationships/hyperlink" Target="mailto:pekka.olsbo@jyu.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openaccess.jyu.f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glish.eu2016.nl/documents/press-releases/2016/05/27/all-european-scientific-articles-to-be-freely-accessible-by-202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cience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penscience.fi/documents/14273/0/Open+Science+and+Research+Roadmap+2014-2017/e8eb7704-8ea7-48bb-92e6-c6c954d4a2f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c.fi/en/home" TargetMode="External"/><Relationship Id="rId3" Type="http://schemas.openxmlformats.org/officeDocument/2006/relationships/hyperlink" Target="http://www.tekes.fi/en/tekes/" TargetMode="External"/><Relationship Id="rId7" Type="http://schemas.openxmlformats.org/officeDocument/2006/relationships/hyperlink" Target="http://www.finnoa.fi/?page_id=10" TargetMode="External"/><Relationship Id="rId2" Type="http://schemas.openxmlformats.org/officeDocument/2006/relationships/hyperlink" Target="http://www.aka.fi/en-GB/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sv.fi/en" TargetMode="External"/><Relationship Id="rId5" Type="http://schemas.openxmlformats.org/officeDocument/2006/relationships/hyperlink" Target="http://www.nationallibrary.fi/" TargetMode="External"/><Relationship Id="rId4" Type="http://schemas.openxmlformats.org/officeDocument/2006/relationships/hyperlink" Target="http://www.fsd.uta.fi/en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403648" y="2607047"/>
            <a:ext cx="7200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Finnish Open Science and research initiative and development of green open access in </a:t>
            </a:r>
            <a:r>
              <a:rPr lang="en-US" dirty="0" smtClean="0"/>
              <a:t>finland</a:t>
            </a:r>
            <a:endParaRPr lang="en-US" b="0" cap="al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1547664" y="5512989"/>
            <a:ext cx="6768752" cy="1084363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Pekka Olsbo</a:t>
            </a:r>
          </a:p>
          <a:p>
            <a:r>
              <a:rPr lang="fi-FI" dirty="0" smtClean="0"/>
              <a:t>Head</a:t>
            </a:r>
            <a:r>
              <a:rPr lang="fi-FI" dirty="0" smtClean="0"/>
              <a:t> of Publishing, </a:t>
            </a:r>
            <a:r>
              <a:rPr lang="fi-FI" dirty="0" smtClean="0"/>
              <a:t>University</a:t>
            </a:r>
            <a:r>
              <a:rPr lang="fi-FI" dirty="0" smtClean="0"/>
              <a:t> of Jyväskylä</a:t>
            </a:r>
          </a:p>
          <a:p>
            <a:r>
              <a:rPr lang="fi-FI" dirty="0" smtClean="0"/>
              <a:t>Bratislava 19.10.2016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24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3" y="404664"/>
            <a:ext cx="8229600" cy="1143000"/>
          </a:xfrm>
        </p:spPr>
        <p:txBody>
          <a:bodyPr/>
          <a:lstStyle/>
          <a:p>
            <a:r>
              <a:rPr lang="en-US" dirty="0" smtClean="0"/>
              <a:t>Initiative collaboration structure</a:t>
            </a:r>
            <a:endParaRPr lang="en-US" dirty="0"/>
          </a:p>
        </p:txBody>
      </p:sp>
      <p:sp>
        <p:nvSpPr>
          <p:cNvPr id="24" name="Ellipsi 3"/>
          <p:cNvSpPr/>
          <p:nvPr/>
        </p:nvSpPr>
        <p:spPr bwMode="auto">
          <a:xfrm>
            <a:off x="1824793" y="3526464"/>
            <a:ext cx="6862007" cy="2754041"/>
          </a:xfrm>
          <a:prstGeom prst="ellipse">
            <a:avLst/>
          </a:prstGeom>
          <a:solidFill>
            <a:srgbClr val="CCECFF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7925" tIns="38963" rIns="77925" bIns="389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77925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kstiruutu 4"/>
          <p:cNvSpPr txBox="1"/>
          <p:nvPr/>
        </p:nvSpPr>
        <p:spPr>
          <a:xfrm>
            <a:off x="1824794" y="2253062"/>
            <a:ext cx="7212863" cy="632685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339966"/>
            </a:solidFill>
          </a:ln>
        </p:spPr>
        <p:txBody>
          <a:bodyPr wrap="square" lIns="77925" tIns="38963" rIns="77925" bIns="38963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Strategy group with members from universities, polytechnics,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research institutes, ministries, funding bodies, etc.</a:t>
            </a: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kstiruutu 9"/>
          <p:cNvSpPr txBox="1"/>
          <p:nvPr/>
        </p:nvSpPr>
        <p:spPr>
          <a:xfrm>
            <a:off x="5585832" y="4250694"/>
            <a:ext cx="1837319" cy="632685"/>
          </a:xfrm>
          <a:prstGeom prst="rect">
            <a:avLst/>
          </a:prstGeom>
          <a:noFill/>
        </p:spPr>
        <p:txBody>
          <a:bodyPr wrap="none" lIns="77925" tIns="38963" rIns="77925" bIns="38963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Special working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groups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kstiruutu 11"/>
          <p:cNvSpPr txBox="1"/>
          <p:nvPr/>
        </p:nvSpPr>
        <p:spPr>
          <a:xfrm>
            <a:off x="3140149" y="4210196"/>
            <a:ext cx="1862967" cy="632685"/>
          </a:xfrm>
          <a:prstGeom prst="rect">
            <a:avLst/>
          </a:prstGeom>
          <a:noFill/>
        </p:spPr>
        <p:txBody>
          <a:bodyPr wrap="none" lIns="77925" tIns="38963" rIns="77925" bIns="38963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Workshops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b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targeted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surveys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kstiruutu 13"/>
          <p:cNvSpPr txBox="1"/>
          <p:nvPr/>
        </p:nvSpPr>
        <p:spPr>
          <a:xfrm>
            <a:off x="5082202" y="5160040"/>
            <a:ext cx="2452872" cy="632685"/>
          </a:xfrm>
          <a:prstGeom prst="rect">
            <a:avLst/>
          </a:prstGeom>
          <a:noFill/>
        </p:spPr>
        <p:txBody>
          <a:bodyPr wrap="none" lIns="77925" tIns="38963" rIns="77925" bIns="38963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Management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enterprise architecture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kstiruutu 15"/>
          <p:cNvSpPr txBox="1"/>
          <p:nvPr/>
        </p:nvSpPr>
        <p:spPr>
          <a:xfrm>
            <a:off x="4570097" y="3488281"/>
            <a:ext cx="1478246" cy="355686"/>
          </a:xfrm>
          <a:prstGeom prst="rect">
            <a:avLst/>
          </a:pr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wrap="none" lIns="77925" tIns="38963" rIns="77925" bIns="38963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Expert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group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kstiruutu 44"/>
          <p:cNvSpPr txBox="1"/>
          <p:nvPr/>
        </p:nvSpPr>
        <p:spPr>
          <a:xfrm>
            <a:off x="3508851" y="5160040"/>
            <a:ext cx="1106350" cy="632685"/>
          </a:xfrm>
          <a:prstGeom prst="rect">
            <a:avLst/>
          </a:prstGeom>
          <a:noFill/>
        </p:spPr>
        <p:txBody>
          <a:bodyPr wrap="none" lIns="77925" tIns="38963" rIns="77925" bIns="38963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Service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roviders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Pilvi 2"/>
          <p:cNvSpPr/>
          <p:nvPr/>
        </p:nvSpPr>
        <p:spPr>
          <a:xfrm>
            <a:off x="179513" y="1316767"/>
            <a:ext cx="1359528" cy="4755608"/>
          </a:xfrm>
          <a:prstGeom prst="cloud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33" name="Tekstiruutu 5"/>
          <p:cNvSpPr txBox="1"/>
          <p:nvPr/>
        </p:nvSpPr>
        <p:spPr>
          <a:xfrm>
            <a:off x="539553" y="2193747"/>
            <a:ext cx="615553" cy="27869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lvl="0" algn="ctr" eaLnBrk="0" hangingPunct="0"/>
            <a:r>
              <a:rPr lang="en-GB" sz="1400" dirty="0">
                <a:solidFill>
                  <a:srgbClr val="000000"/>
                </a:solidFill>
                <a:ea typeface="ＭＳ Ｐゴシック" pitchFamily="1" charset="-128"/>
              </a:rPr>
              <a:t>Open science and research forum</a:t>
            </a:r>
          </a:p>
          <a:p>
            <a:pPr lvl="0" algn="ctr" eaLnBrk="0" hangingPunct="0"/>
            <a:r>
              <a:rPr lang="en-GB" sz="1400" dirty="0" smtClean="0">
                <a:solidFill>
                  <a:srgbClr val="000000"/>
                </a:solidFill>
                <a:ea typeface="ＭＳ Ｐゴシック" pitchFamily="1" charset="-128"/>
              </a:rPr>
              <a:t>convenes </a:t>
            </a:r>
            <a:r>
              <a:rPr lang="en-GB" sz="1400" dirty="0">
                <a:solidFill>
                  <a:srgbClr val="000000"/>
                </a:solidFill>
                <a:ea typeface="ＭＳ Ｐゴシック" pitchFamily="1" charset="-128"/>
              </a:rPr>
              <a:t>annually in the </a:t>
            </a:r>
            <a:r>
              <a:rPr lang="en-GB" sz="1400" dirty="0" smtClean="0">
                <a:solidFill>
                  <a:srgbClr val="000000"/>
                </a:solidFill>
                <a:ea typeface="ＭＳ Ｐゴシック" pitchFamily="1" charset="-128"/>
              </a:rPr>
              <a:t>autumn</a:t>
            </a:r>
            <a:endParaRPr lang="en-GB" sz="1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6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Science and Research services</a:t>
            </a:r>
            <a:endParaRPr lang="en-US" dirty="0"/>
          </a:p>
        </p:txBody>
      </p:sp>
      <p:pic>
        <p:nvPicPr>
          <p:cNvPr id="5" name="Picture 4" descr="IDA_logo_RGB_pieni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11" y="4586207"/>
            <a:ext cx="636848" cy="449539"/>
          </a:xfrm>
          <a:prstGeom prst="rect">
            <a:avLst/>
          </a:prstGeom>
        </p:spPr>
      </p:pic>
      <p:pic>
        <p:nvPicPr>
          <p:cNvPr id="6" name="Picture 5" descr="Capture_AVAAlogo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085" y="3207310"/>
            <a:ext cx="963864" cy="670515"/>
          </a:xfrm>
          <a:prstGeom prst="rect">
            <a:avLst/>
          </a:prstGeom>
        </p:spPr>
      </p:pic>
      <p:sp>
        <p:nvSpPr>
          <p:cNvPr id="8" name="Rounded Rectangle 4"/>
          <p:cNvSpPr/>
          <p:nvPr/>
        </p:nvSpPr>
        <p:spPr>
          <a:xfrm>
            <a:off x="5387363" y="3099657"/>
            <a:ext cx="1575508" cy="1371968"/>
          </a:xfrm>
          <a:prstGeom prst="octagon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rgbClr val="208BC8"/>
                </a:solidFill>
              </a:rPr>
              <a:t>Open </a:t>
            </a:r>
            <a:r>
              <a:rPr lang="en-US" sz="1400" kern="1200" dirty="0" smtClean="0">
                <a:solidFill>
                  <a:srgbClr val="208BC8"/>
                </a:solidFill>
                <a:hlinkClick r:id="rId7"/>
              </a:rPr>
              <a:t>Science</a:t>
            </a:r>
            <a:r>
              <a:rPr lang="en-US" sz="1400" kern="1200" dirty="0" smtClean="0">
                <a:solidFill>
                  <a:srgbClr val="208BC8"/>
                </a:solidFill>
              </a:rPr>
              <a:t> and Research Handbook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>
                <a:solidFill>
                  <a:srgbClr val="208BC8"/>
                </a:solidFill>
              </a:rPr>
              <a:t>Data management guide and checklist</a:t>
            </a:r>
            <a:endParaRPr lang="en-US" sz="1400" kern="1200" dirty="0">
              <a:solidFill>
                <a:srgbClr val="208BC8"/>
              </a:solidFill>
            </a:endParaRPr>
          </a:p>
        </p:txBody>
      </p:sp>
      <p:pic>
        <p:nvPicPr>
          <p:cNvPr id="9" name="Picture 8" descr="ETSIN_logo_400x283px.png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66" y="1718027"/>
            <a:ext cx="854356" cy="805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2010" y="3420534"/>
            <a:ext cx="12700" cy="16933"/>
          </a:xfrm>
          <a:prstGeom prst="rect">
            <a:avLst/>
          </a:prstGeom>
        </p:spPr>
      </p:pic>
      <p:pic>
        <p:nvPicPr>
          <p:cNvPr id="11" name="Picture 10" descr="kielipankki logo.jpg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61" y="3876375"/>
            <a:ext cx="2015918" cy="581165"/>
          </a:xfrm>
          <a:prstGeom prst="rect">
            <a:avLst/>
          </a:prstGeom>
        </p:spPr>
      </p:pic>
      <p:pic>
        <p:nvPicPr>
          <p:cNvPr id="12" name="Picture 11" descr="ailalogo_nost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85" y="4005522"/>
            <a:ext cx="800100" cy="1030224"/>
          </a:xfrm>
          <a:prstGeom prst="rect">
            <a:avLst/>
          </a:prstGeom>
        </p:spPr>
      </p:pic>
      <p:pic>
        <p:nvPicPr>
          <p:cNvPr id="13" name="Picture 12" descr="ailalogo_nosto.png">
            <a:hlinkClick r:id="rId14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76" y="2350093"/>
            <a:ext cx="800100" cy="1030224"/>
          </a:xfrm>
          <a:prstGeom prst="rect">
            <a:avLst/>
          </a:prstGeom>
        </p:spPr>
      </p:pic>
      <p:pic>
        <p:nvPicPr>
          <p:cNvPr id="14" name="Picture 13" descr="finto.png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17" y="1718027"/>
            <a:ext cx="968236" cy="1290981"/>
          </a:xfrm>
          <a:prstGeom prst="rect">
            <a:avLst/>
          </a:prstGeom>
        </p:spPr>
      </p:pic>
      <p:pic>
        <p:nvPicPr>
          <p:cNvPr id="15" name="Picture 14" descr="theseus-logo1.png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50" y="5276742"/>
            <a:ext cx="1213728" cy="577157"/>
          </a:xfrm>
          <a:prstGeom prst="rect">
            <a:avLst/>
          </a:prstGeom>
        </p:spPr>
      </p:pic>
      <p:pic>
        <p:nvPicPr>
          <p:cNvPr id="16" name="Picture 15" descr="doria-logo.jpg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42" y="5355081"/>
            <a:ext cx="1593655" cy="6492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586" y="1916832"/>
            <a:ext cx="3483390" cy="3841052"/>
          </a:xfrm>
        </p:spPr>
        <p:txBody>
          <a:bodyPr>
            <a:noAutofit/>
          </a:bodyPr>
          <a:lstStyle/>
          <a:p>
            <a:pPr>
              <a:buClr>
                <a:srgbClr val="D63D25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Etsin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research data finder</a:t>
            </a:r>
          </a:p>
          <a:p>
            <a:pPr>
              <a:buClr>
                <a:srgbClr val="D63D25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IDA </a:t>
            </a:r>
            <a:r>
              <a:rPr lang="en-US" sz="2000" dirty="0">
                <a:solidFill>
                  <a:prstClr val="black"/>
                </a:solidFill>
              </a:rPr>
              <a:t>research data </a:t>
            </a:r>
            <a:r>
              <a:rPr lang="en-US" sz="2000" dirty="0" smtClean="0">
                <a:solidFill>
                  <a:prstClr val="black"/>
                </a:solidFill>
              </a:rPr>
              <a:t> storage</a:t>
            </a: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D63D25"/>
              </a:buClr>
            </a:pPr>
            <a:r>
              <a:rPr lang="en-US" sz="2000" dirty="0">
                <a:solidFill>
                  <a:prstClr val="black"/>
                </a:solidFill>
              </a:rPr>
              <a:t>AVAA open data publishing platform</a:t>
            </a:r>
          </a:p>
          <a:p>
            <a:pPr>
              <a:buClr>
                <a:srgbClr val="D63D25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Aila </a:t>
            </a:r>
            <a:r>
              <a:rPr lang="en-US" sz="2000" dirty="0"/>
              <a:t>data service portal</a:t>
            </a:r>
            <a:endParaRPr lang="en-US" sz="2000" dirty="0" smtClean="0">
              <a:solidFill>
                <a:prstClr val="black"/>
              </a:solidFill>
            </a:endParaRPr>
          </a:p>
          <a:p>
            <a:pPr>
              <a:buClr>
                <a:srgbClr val="D63D25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Language Bank of Finland</a:t>
            </a:r>
          </a:p>
          <a:p>
            <a:pPr>
              <a:buClr>
                <a:srgbClr val="D63D25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Doria</a:t>
            </a:r>
            <a:r>
              <a:rPr lang="en-US" sz="2000" dirty="0" smtClean="0">
                <a:solidFill>
                  <a:prstClr val="black"/>
                </a:solidFill>
              </a:rPr>
              <a:t> &amp; Theseus publication archives</a:t>
            </a:r>
          </a:p>
          <a:p>
            <a:pPr>
              <a:buClr>
                <a:srgbClr val="D63D25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FINTO ontology </a:t>
            </a:r>
            <a:r>
              <a:rPr lang="en-US" sz="2000" dirty="0" smtClean="0">
                <a:solidFill>
                  <a:prstClr val="black"/>
                </a:solidFill>
              </a:rPr>
              <a:t>service</a:t>
            </a:r>
          </a:p>
          <a:p>
            <a:pPr marL="0" indent="0">
              <a:buClr>
                <a:srgbClr val="D63D25"/>
              </a:buClr>
              <a:buNone/>
            </a:pPr>
            <a:r>
              <a:rPr lang="en-US" sz="2000" dirty="0">
                <a:solidFill>
                  <a:prstClr val="black"/>
                </a:solidFill>
                <a:hlinkClick r:id="rId21"/>
              </a:rPr>
              <a:t>http://openscience.fi/services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FINLAND – </a:t>
            </a:r>
            <a:r>
              <a:rPr lang="en-US" dirty="0"/>
              <a:t>a model country for Green Open Access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funded by the Ministry of Education and Culture and The Open Science and Research Initiative. </a:t>
            </a:r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joint project with the University of Jyväskylä and University of Eastern </a:t>
            </a:r>
            <a:r>
              <a:rPr lang="en-US" dirty="0" smtClean="0"/>
              <a:t>Finland.</a:t>
            </a:r>
          </a:p>
          <a:p>
            <a:r>
              <a:rPr lang="en-US" dirty="0" smtClean="0"/>
              <a:t>Aim is to lift </a:t>
            </a:r>
            <a:r>
              <a:rPr lang="en-US" dirty="0"/>
              <a:t>the green OA activity in Finland to international top </a:t>
            </a:r>
            <a:r>
              <a:rPr lang="en-US" dirty="0" smtClean="0"/>
              <a:t>level.</a:t>
            </a:r>
          </a:p>
          <a:p>
            <a:r>
              <a:rPr lang="en-US" dirty="0"/>
              <a:t>Create a general model for self-archiving and centralized open science services</a:t>
            </a:r>
          </a:p>
        </p:txBody>
      </p:sp>
    </p:spTree>
    <p:extLst>
      <p:ext uri="{BB962C8B-B14F-4D97-AF65-F5344CB8AC3E}">
        <p14:creationId xmlns:p14="http://schemas.microsoft.com/office/powerpoint/2010/main" val="11858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task-list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services and information systems that support open publishing services of universities.</a:t>
            </a:r>
          </a:p>
          <a:p>
            <a:r>
              <a:rPr lang="en-US" dirty="0" smtClean="0"/>
              <a:t>Create a service model for practicing self-archiving as easy as possible.</a:t>
            </a:r>
          </a:p>
          <a:p>
            <a:r>
              <a:rPr lang="en-US" dirty="0"/>
              <a:t>Process model will combine reporting of research information and self-archiving to one cost-effective and unified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Ensure the interoperability of current research information systems (CRIS) and institutional repositories.</a:t>
            </a:r>
          </a:p>
          <a:p>
            <a:r>
              <a:rPr lang="en-US" dirty="0" smtClean="0"/>
              <a:t>Implement open licenses to repositories.</a:t>
            </a:r>
          </a:p>
          <a:p>
            <a:r>
              <a:rPr lang="en-US" dirty="0" smtClean="0"/>
              <a:t>Research upon open publishing.</a:t>
            </a:r>
          </a:p>
        </p:txBody>
      </p:sp>
    </p:spTree>
    <p:extLst>
      <p:ext uri="{BB962C8B-B14F-4D97-AF65-F5344CB8AC3E}">
        <p14:creationId xmlns:p14="http://schemas.microsoft.com/office/powerpoint/2010/main" val="338675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470204"/>
            <a:ext cx="7632849" cy="7265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Process of Self-archiving (green OA)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700808"/>
            <a:ext cx="7632700" cy="4230053"/>
          </a:xfrm>
        </p:spPr>
      </p:pic>
    </p:spTree>
    <p:extLst>
      <p:ext uri="{BB962C8B-B14F-4D97-AF65-F5344CB8AC3E}">
        <p14:creationId xmlns:p14="http://schemas.microsoft.com/office/powerpoint/2010/main" val="15950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the Project: Development of green open access in Finland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archived </a:t>
            </a:r>
            <a:r>
              <a:rPr lang="en-US" dirty="0" smtClean="0"/>
              <a:t>OA articles </a:t>
            </a:r>
            <a:r>
              <a:rPr lang="en-US" dirty="0" smtClean="0"/>
              <a:t>in 5 Finnish repositories 2010-2016 </a:t>
            </a:r>
            <a:endParaRPr lang="en-US" dirty="0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526722"/>
              </p:ext>
            </p:extLst>
          </p:nvPr>
        </p:nvGraphicFramePr>
        <p:xfrm>
          <a:off x="1403648" y="2492896"/>
          <a:ext cx="62646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0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the Project: Development of green open access in Finland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Project the number of articles in Finnish repositories has tripled. </a:t>
            </a:r>
          </a:p>
          <a:p>
            <a:r>
              <a:rPr lang="en-US" dirty="0" smtClean="0"/>
              <a:t>But still the share of articles deposited is very low in all Finnish universities – with one exception – the University of Jyväskylä.</a:t>
            </a:r>
          </a:p>
          <a:p>
            <a:r>
              <a:rPr lang="en-US" dirty="0" smtClean="0"/>
              <a:t>Most of the deposited articles are born open access – copies of publisher </a:t>
            </a:r>
            <a:r>
              <a:rPr lang="en-US" dirty="0" smtClean="0"/>
              <a:t>pdf:s</a:t>
            </a:r>
            <a:r>
              <a:rPr lang="en-US" dirty="0" smtClean="0"/>
              <a:t> from open access journals. Only in University of Jyväskylä the share of final drafts is almost equal to publisher </a:t>
            </a:r>
            <a:r>
              <a:rPr lang="en-US" dirty="0" smtClean="0"/>
              <a:t>pdf:s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The process of self-archiving is not working the 	way it should – except in </a:t>
            </a:r>
            <a:r>
              <a:rPr lang="en-US" dirty="0" smtClean="0"/>
              <a:t>Jyväskylä.</a:t>
            </a:r>
            <a:endParaRPr lang="en-US" dirty="0"/>
          </a:p>
        </p:txBody>
      </p:sp>
      <p:sp>
        <p:nvSpPr>
          <p:cNvPr id="6" name="Nuoli oikealle 5"/>
          <p:cNvSpPr/>
          <p:nvPr/>
        </p:nvSpPr>
        <p:spPr>
          <a:xfrm>
            <a:off x="1331640" y="530120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0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share of deposited articles in university´s own repository vs articles published 2015</a:t>
            </a:r>
            <a:endParaRPr lang="en-US" sz="28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</p:nvPr>
        </p:nvGraphicFramePr>
        <p:xfrm>
          <a:off x="1187450" y="1757363"/>
          <a:ext cx="76327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26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Publisher </a:t>
            </a:r>
            <a:r>
              <a:rPr lang="en-US" dirty="0" smtClean="0"/>
              <a:t>pdf:s</a:t>
            </a:r>
            <a:r>
              <a:rPr lang="en-US" dirty="0" smtClean="0"/>
              <a:t>, final drafts and pre prints in 4 Finnish repositories </a:t>
            </a:r>
            <a:endParaRPr lang="en-US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512297"/>
              </p:ext>
            </p:extLst>
          </p:nvPr>
        </p:nvGraphicFramePr>
        <p:xfrm>
          <a:off x="971600" y="1628800"/>
          <a:ext cx="7992888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26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Access in the University of Jyväskylä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757667"/>
            <a:ext cx="8064896" cy="446405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http://openaccess.jyu.fi</a:t>
            </a:r>
            <a:endParaRPr lang="en-US" dirty="0" smtClean="0"/>
          </a:p>
          <a:p>
            <a:r>
              <a:rPr lang="en-US" dirty="0" smtClean="0"/>
              <a:t>University of Jyväskylä is the number 1 open access publisher in Finland – others won´t come even close!</a:t>
            </a:r>
          </a:p>
          <a:p>
            <a:r>
              <a:rPr lang="en-US" dirty="0" smtClean="0"/>
              <a:t>Centralized services and processes for practicing OA.</a:t>
            </a:r>
          </a:p>
          <a:p>
            <a:r>
              <a:rPr lang="en-US" dirty="0" smtClean="0"/>
              <a:t>University Library is the key </a:t>
            </a:r>
            <a:r>
              <a:rPr lang="en-US" dirty="0" smtClean="0"/>
              <a:t>player and takes care of self-archiving and population of CRIS.</a:t>
            </a:r>
            <a:endParaRPr lang="en-US" dirty="0" smtClean="0"/>
          </a:p>
          <a:p>
            <a:r>
              <a:rPr lang="en-US" dirty="0" smtClean="0"/>
              <a:t>Repository </a:t>
            </a:r>
            <a:r>
              <a:rPr lang="en-US" dirty="0" smtClean="0">
                <a:hlinkClick r:id="rId3"/>
              </a:rPr>
              <a:t>JYX </a:t>
            </a:r>
            <a:r>
              <a:rPr lang="en-US" dirty="0" smtClean="0"/>
              <a:t>among the best repositories in EU.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60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Speaker:</a:t>
            </a:r>
            <a:br>
              <a:rPr lang="en-US" dirty="0" smtClean="0"/>
            </a:br>
            <a:r>
              <a:rPr lang="en-US" dirty="0" smtClean="0"/>
              <a:t>- Working with </a:t>
            </a:r>
            <a:r>
              <a:rPr lang="en-US" dirty="0" smtClean="0"/>
              <a:t>open </a:t>
            </a:r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 smtClean="0"/>
              <a:t>since 1997 and last years as a developer of </a:t>
            </a:r>
            <a:r>
              <a:rPr lang="en-US" dirty="0" smtClean="0"/>
              <a:t>open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 smtClean="0"/>
              <a:t>in the University of Jyväskylä.</a:t>
            </a:r>
            <a:br>
              <a:rPr lang="en-US" dirty="0" smtClean="0"/>
            </a:br>
            <a:r>
              <a:rPr lang="en-US" dirty="0" smtClean="0"/>
              <a:t>- Several national projects and working groups, now the leader of ”Finland – a model country for green open access” project.</a:t>
            </a:r>
          </a:p>
          <a:p>
            <a:r>
              <a:rPr lang="en-US" dirty="0" smtClean="0"/>
              <a:t>University of Jyväskylä</a:t>
            </a:r>
            <a:br>
              <a:rPr lang="en-US" dirty="0" smtClean="0"/>
            </a:br>
            <a:r>
              <a:rPr lang="en-US" dirty="0" smtClean="0"/>
              <a:t>- 15 000 students, 2500 staff, multidisciplinary university with 7 faculties. </a:t>
            </a:r>
            <a:br>
              <a:rPr lang="en-US" dirty="0" smtClean="0"/>
            </a:br>
            <a:r>
              <a:rPr lang="en-US" dirty="0" smtClean="0"/>
              <a:t>- A forerunner in </a:t>
            </a:r>
            <a:r>
              <a:rPr lang="en-US" dirty="0" smtClean="0"/>
              <a:t>open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 smtClean="0"/>
              <a:t>development in Finland.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open access in University of Jyväskylä 2015-2016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757667"/>
            <a:ext cx="8064896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6" name="Kaavi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707541"/>
              </p:ext>
            </p:extLst>
          </p:nvPr>
        </p:nvGraphicFramePr>
        <p:xfrm>
          <a:off x="1259632" y="1556792"/>
          <a:ext cx="7704856" cy="511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5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of Green open access of peer reviewed articles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757667"/>
            <a:ext cx="8064896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6" name="Kaavi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018907"/>
              </p:ext>
            </p:extLst>
          </p:nvPr>
        </p:nvGraphicFramePr>
        <p:xfrm>
          <a:off x="1403649" y="1628800"/>
          <a:ext cx="760884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3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self-archiving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757666"/>
            <a:ext cx="7632848" cy="47676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Support from the administration is essential – strong mandate.</a:t>
            </a:r>
          </a:p>
          <a:p>
            <a:r>
              <a:rPr lang="en-US" dirty="0" smtClean="0"/>
              <a:t>Centralized services for practicing self-archiving – researchers </a:t>
            </a:r>
            <a:r>
              <a:rPr lang="en-US" b="1" dirty="0" smtClean="0"/>
              <a:t>do not </a:t>
            </a:r>
            <a:r>
              <a:rPr lang="en-US" dirty="0" smtClean="0"/>
              <a:t>have to do it themselves.</a:t>
            </a:r>
          </a:p>
          <a:p>
            <a:r>
              <a:rPr lang="en-US" dirty="0" smtClean="0"/>
              <a:t>Centralized services for maintaining and populating CRIS – library staff are specialists.</a:t>
            </a:r>
          </a:p>
          <a:p>
            <a:r>
              <a:rPr lang="en-US" dirty="0" smtClean="0"/>
              <a:t>Take good care of metadata!</a:t>
            </a:r>
          </a:p>
          <a:p>
            <a:r>
              <a:rPr lang="en-US" dirty="0" smtClean="0"/>
              <a:t>Interoperability of CRIS and repository is very important.</a:t>
            </a:r>
          </a:p>
          <a:p>
            <a:r>
              <a:rPr lang="en-US" dirty="0" smtClean="0"/>
              <a:t>Constant communication with researchers, faculties and administration.</a:t>
            </a:r>
          </a:p>
          <a:p>
            <a:r>
              <a:rPr lang="en-US" dirty="0" smtClean="0"/>
              <a:t>Make open access and its benefits visible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7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Thank</a:t>
            </a:r>
            <a:r>
              <a:rPr lang="fi-FI" dirty="0" smtClean="0"/>
              <a:t> </a:t>
            </a:r>
            <a:r>
              <a:rPr lang="fi-FI" dirty="0" smtClean="0"/>
              <a:t>You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p</a:t>
            </a:r>
            <a:r>
              <a:rPr lang="fi-FI" dirty="0" smtClean="0">
                <a:hlinkClick r:id="rId2"/>
              </a:rPr>
              <a:t>ekka.olsbo@jyu.fi</a:t>
            </a:r>
            <a:endParaRPr lang="fi-FI" dirty="0" smtClean="0"/>
          </a:p>
          <a:p>
            <a:r>
              <a:rPr lang="fi-FI" dirty="0" smtClean="0"/>
              <a:t>+358 505818355</a:t>
            </a:r>
          </a:p>
          <a:p>
            <a:r>
              <a:rPr lang="fi-FI" dirty="0" smtClean="0">
                <a:hlinkClick r:id="rId3"/>
              </a:rPr>
              <a:t>www.jyu.fi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o</a:t>
            </a:r>
            <a:r>
              <a:rPr lang="fi-FI" dirty="0" smtClean="0">
                <a:hlinkClick r:id="rId4"/>
              </a:rPr>
              <a:t>penaccess.jyu.fi</a:t>
            </a:r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60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demands Open Access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 the 27</a:t>
            </a:r>
            <a:r>
              <a:rPr lang="en-US" baseline="30000" dirty="0" smtClean="0"/>
              <a:t>th</a:t>
            </a:r>
            <a:r>
              <a:rPr lang="en-US" dirty="0" smtClean="0"/>
              <a:t> of May 2016 EU leaders announced an initiative which asserts that European scientific papers should be made freely available to all by 2020.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http://english.eu2016.nl/documents/press-releases/2016/05/27/all-european-scientific-articles-to-be-freely-accessible-by-2020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is a result of a development that we all have known already for years. In Finland we have tried to get ready for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Science and Research in Finland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757667"/>
            <a:ext cx="8064896" cy="4464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Open Science and Research Initiative </a:t>
            </a:r>
            <a:r>
              <a:rPr lang="en-US" sz="3000" dirty="0" smtClean="0"/>
              <a:t>2014-2017</a:t>
            </a:r>
          </a:p>
          <a:p>
            <a:r>
              <a:rPr lang="en-GB" dirty="0"/>
              <a:t>Ministry of Education and Culture initiative for the promotion of information availability and open science </a:t>
            </a:r>
          </a:p>
          <a:p>
            <a:r>
              <a:rPr lang="en-GB" dirty="0"/>
              <a:t>Goal to make Finland a leading country in openness of science and research</a:t>
            </a:r>
          </a:p>
          <a:p>
            <a:r>
              <a:rPr lang="en-US" dirty="0"/>
              <a:t>Scope includes publications, research data, and methods</a:t>
            </a:r>
            <a:endParaRPr lang="en-GB" dirty="0"/>
          </a:p>
          <a:p>
            <a:r>
              <a:rPr lang="en-GB" dirty="0"/>
              <a:t>Provides researchers with practical knowledge in how they as individuals can implement open science</a:t>
            </a:r>
          </a:p>
          <a:p>
            <a:r>
              <a:rPr lang="en-GB" dirty="0"/>
              <a:t>Several services offered by the Ministry to researchers </a:t>
            </a:r>
            <a:r>
              <a:rPr lang="en-GB" dirty="0" smtClean="0">
                <a:hlinkClick r:id="rId2"/>
              </a:rPr>
              <a:t>www.openscience.fi</a:t>
            </a:r>
            <a:endParaRPr lang="en-GB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06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64704"/>
            <a:ext cx="7943776" cy="576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1115617" y="1784269"/>
            <a:ext cx="7175551" cy="2212839"/>
          </a:xfrm>
          <a:prstGeom prst="triangle">
            <a:avLst/>
          </a:prstGeom>
          <a:gradFill flip="none" rotWithShape="1">
            <a:gsLst>
              <a:gs pos="0">
                <a:srgbClr val="BBE0E3">
                  <a:lumMod val="67000"/>
                </a:srgbClr>
              </a:gs>
              <a:gs pos="48000">
                <a:srgbClr val="BBE0E3">
                  <a:lumMod val="97000"/>
                  <a:lumOff val="3000"/>
                </a:srgbClr>
              </a:gs>
              <a:gs pos="100000">
                <a:srgbClr val="BBE0E3">
                  <a:lumMod val="60000"/>
                  <a:lumOff val="40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zidenz Grotesk BE Md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4671" y="4118221"/>
            <a:ext cx="1727311" cy="2069787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zidenz Grotesk BE Md"/>
                <a:ea typeface="+mn-ea"/>
                <a:cs typeface="+mn-cs"/>
              </a:rPr>
              <a:t>Reinforcing the intrinsic nature of science and research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kzidenz Grotesk BE Md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0178" y="4104507"/>
            <a:ext cx="1656184" cy="2083500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zidenz Grotesk BE Md"/>
                <a:ea typeface="+mn-ea"/>
                <a:cs typeface="+mn-cs"/>
              </a:rPr>
              <a:t>Strenthening openness-related expertise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34560" y="4112088"/>
            <a:ext cx="1641451" cy="2075921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zidenz Grotesk BE Md"/>
                <a:ea typeface="+mn-ea"/>
                <a:cs typeface="+mn-cs"/>
              </a:rPr>
              <a:t>Ensuring a stable foundation for the research process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kzidenz Grotesk BE Md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4208" y="4110149"/>
            <a:ext cx="1741638" cy="2077859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zidenz Grotesk BE Md"/>
                <a:ea typeface="+mn-ea"/>
                <a:cs typeface="+mn-cs"/>
              </a:rPr>
              <a:t>Increasing the social impact of 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zidenz Grotesk BE Md"/>
                <a:ea typeface="+mn-ea"/>
                <a:cs typeface="+mn-cs"/>
              </a:rPr>
              <a:t>research</a:t>
            </a:r>
            <a:r>
              <a:rPr kumimoji="0" lang="fi-FI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kzidenz Grotesk BE Md"/>
                <a:ea typeface="+mn-ea"/>
                <a:cs typeface="+mn-cs"/>
              </a:rPr>
              <a:t> </a:t>
            </a:r>
            <a:endParaRPr kumimoji="0" lang="fi-FI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kzidenz Grotesk BE Md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kzidenz Grotesk BE Md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9775" y="2573979"/>
            <a:ext cx="371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Vision 2017: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Open research leads to surprising </a:t>
            </a:r>
            <a:b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discoveries and creative insights</a:t>
            </a: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3200" b="0" dirty="0" smtClean="0">
                <a:solidFill>
                  <a:schemeClr val="tx1"/>
                </a:solidFill>
              </a:rPr>
              <a:t>Open Science and Research vision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87623" y="470204"/>
            <a:ext cx="7632849" cy="942572"/>
          </a:xfrm>
        </p:spPr>
        <p:txBody>
          <a:bodyPr/>
          <a:lstStyle/>
          <a:p>
            <a:r>
              <a:rPr lang="en-US" dirty="0" smtClean="0"/>
              <a:t>Vision opened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484784"/>
            <a:ext cx="7632848" cy="48965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i="1" dirty="0" smtClean="0">
                <a:solidFill>
                  <a:srgbClr val="000000"/>
                </a:solidFill>
                <a:latin typeface="Akzidenz Grotesk BE Md"/>
              </a:rPr>
              <a:t>Reinforcing the intrinsic nature of science and research.</a:t>
            </a: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kzidenz Grotesk BE Md"/>
              </a:rPr>
            </a:b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>Openness and repeatability increase the reliability and quality of science and research.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Akzidenz Grotesk BE Md"/>
              </a:rPr>
              <a:t>Strengthening openness-related expertise.</a:t>
            </a: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kzidenz Grotesk BE Md"/>
              </a:rPr>
            </a:b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>Those working within the Finnish research system know how to harness the opportunities afforded by openness to boost Finland’s competitive edge.</a:t>
            </a:r>
          </a:p>
          <a:p>
            <a:pPr lvl="0"/>
            <a:r>
              <a:rPr lang="en-US" i="1" dirty="0" smtClean="0">
                <a:solidFill>
                  <a:srgbClr val="000000"/>
                </a:solidFill>
                <a:latin typeface="Akzidenz Grotesk BE Md"/>
              </a:rPr>
              <a:t>Ensuring a stable foundation for the research process.</a:t>
            </a: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kzidenz Grotesk BE Md"/>
              </a:rPr>
            </a:b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>Good and clear basic structures and services enable new opportunities of openness to be harnessed in a timely manner and ensure a stable basis for research.</a:t>
            </a:r>
          </a:p>
          <a:p>
            <a:r>
              <a:rPr lang="en-US" i="1" dirty="0" smtClean="0">
                <a:solidFill>
                  <a:srgbClr val="000000"/>
                </a:solidFill>
                <a:latin typeface="Akzidenz Grotesk BE Md"/>
              </a:rPr>
              <a:t>Increasing the social impact of research. </a:t>
            </a: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kzidenz Grotesk BE Md"/>
              </a:rPr>
            </a:br>
            <a:r>
              <a:rPr lang="en-US" dirty="0" smtClean="0">
                <a:solidFill>
                  <a:srgbClr val="000000"/>
                </a:solidFill>
                <a:latin typeface="Akzidenz Grotesk BE Md"/>
              </a:rPr>
              <a:t>Open science and research creates new opportunities for researchers, decision-makers, business, public bodies and citizens.</a:t>
            </a:r>
          </a:p>
          <a:p>
            <a:pPr lvl="0"/>
            <a:endParaRPr lang="fi-FI" dirty="0">
              <a:solidFill>
                <a:srgbClr val="000000"/>
              </a:solidFill>
              <a:latin typeface="Akzidenz Grotesk BE Md"/>
            </a:endParaRPr>
          </a:p>
          <a:p>
            <a:endParaRPr lang="en-US" dirty="0" smtClean="0">
              <a:solidFill>
                <a:srgbClr val="000000"/>
              </a:solidFill>
              <a:latin typeface="Akzidenz Grotesk BE Md"/>
            </a:endParaRPr>
          </a:p>
          <a:p>
            <a:endParaRPr lang="fi-FI" dirty="0">
              <a:solidFill>
                <a:srgbClr val="000000"/>
              </a:solidFill>
              <a:latin typeface="Akzidenz Grotesk BE Md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Akzidenz Grotesk BE Md"/>
            </a:endParaRPr>
          </a:p>
          <a:p>
            <a:pPr lvl="0"/>
            <a:endParaRPr lang="fi-FI" dirty="0">
              <a:solidFill>
                <a:srgbClr val="000000"/>
              </a:solidFill>
              <a:latin typeface="Akzidenz Grotesk BE Md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8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Science and Research Roadmap 2014-2017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757666"/>
            <a:ext cx="7632848" cy="45516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25th November 2014, the Ministry of Education and Culture of Finland released </a:t>
            </a:r>
            <a:r>
              <a:rPr lang="en-US" b="1" dirty="0">
                <a:hlinkClick r:id="rId2"/>
              </a:rPr>
              <a:t>The Open Science and Research Roadmap </a:t>
            </a:r>
            <a:r>
              <a:rPr lang="en-US" b="1" dirty="0" smtClean="0">
                <a:hlinkClick r:id="rId2"/>
              </a:rPr>
              <a:t>2014–2017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 vision </a:t>
            </a:r>
            <a:r>
              <a:rPr lang="en-US" i="1" dirty="0" smtClean="0"/>
              <a:t>"</a:t>
            </a:r>
            <a:r>
              <a:rPr lang="en-US" b="1" i="1" dirty="0" smtClean="0"/>
              <a:t>Open </a:t>
            </a:r>
            <a:r>
              <a:rPr lang="en-US" b="1" i="1" dirty="0"/>
              <a:t>research leads to surprising discoveries and creative </a:t>
            </a:r>
            <a:r>
              <a:rPr lang="en-US" b="1" i="1" dirty="0" smtClean="0"/>
              <a:t>insights” </a:t>
            </a:r>
            <a:r>
              <a:rPr lang="en-US" dirty="0" smtClean="0"/>
              <a:t>explained in more details.</a:t>
            </a:r>
          </a:p>
          <a:p>
            <a:r>
              <a:rPr lang="en-US" dirty="0" smtClean="0"/>
              <a:t>As a result of </a:t>
            </a:r>
            <a:r>
              <a:rPr lang="en-US" dirty="0"/>
              <a:t>this roadmap </a:t>
            </a:r>
            <a:r>
              <a:rPr lang="en-US" dirty="0" smtClean="0"/>
              <a:t>“Information </a:t>
            </a:r>
            <a:r>
              <a:rPr lang="en-US" dirty="0"/>
              <a:t>flow is facilitated by clear policies and best practices, and by providing services to safeguard the availability of scientific and research </a:t>
            </a:r>
            <a:r>
              <a:rPr lang="en-US" dirty="0" smtClean="0"/>
              <a:t>results… and openness </a:t>
            </a:r>
            <a:r>
              <a:rPr lang="en-US" dirty="0"/>
              <a:t>has given Finnish research an international competitive </a:t>
            </a:r>
            <a:r>
              <a:rPr lang="en-US" dirty="0" smtClean="0"/>
              <a:t>edge.”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collaboration structure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Open Science and Research Initiative is based on a broad-based cooperation between ministries, universities, research institutions and research funders such as the </a:t>
            </a:r>
            <a:r>
              <a:rPr lang="en-US" dirty="0">
                <a:hlinkClick r:id="rId2"/>
              </a:rPr>
              <a:t>Academy of Finland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TEKES - the Finnish Funding Agency for Innovation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Finnish Social Data Archive (FSD)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National Library of Finland</a:t>
            </a:r>
            <a:r>
              <a:rPr lang="en-US" dirty="0"/>
              <a:t>, </a:t>
            </a:r>
            <a:r>
              <a:rPr lang="en-US" dirty="0">
                <a:hlinkClick r:id="rId6"/>
              </a:rPr>
              <a:t>Federation of Finnish Learned Societies</a:t>
            </a:r>
            <a:r>
              <a:rPr lang="en-US" dirty="0"/>
              <a:t>, </a:t>
            </a:r>
            <a:r>
              <a:rPr lang="en-US" dirty="0">
                <a:hlinkClick r:id="rId7"/>
              </a:rPr>
              <a:t>FinnOA</a:t>
            </a:r>
            <a:r>
              <a:rPr lang="en-US" dirty="0">
                <a:hlinkClick r:id="rId7"/>
              </a:rPr>
              <a:t>-the Finnish Open </a:t>
            </a:r>
            <a:r>
              <a:rPr lang="en-US" dirty="0" smtClean="0">
                <a:hlinkClick r:id="rId7"/>
              </a:rPr>
              <a:t>Access </a:t>
            </a:r>
            <a:r>
              <a:rPr lang="en-US" dirty="0">
                <a:hlinkClick r:id="rId7"/>
              </a:rPr>
              <a:t>Working Group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CSC - IT Center for Science Ltd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0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Apple flowers and the University seal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40442194E81441B202D6BF47FB1073" ma:contentTypeVersion="0" ma:contentTypeDescription="Umožňuje vytvoriť nový dokument." ma:contentTypeScope="" ma:versionID="c52dbdecfee6270b5fcc5f30c56cc7c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c03bc20b3b442f8046c3eea305e142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007CB2-ADEB-4BEE-A138-30AC3137CD07}"/>
</file>

<file path=customXml/itemProps2.xml><?xml version="1.0" encoding="utf-8"?>
<ds:datastoreItem xmlns:ds="http://schemas.openxmlformats.org/officeDocument/2006/customXml" ds:itemID="{70BBDA6D-D3AC-4587-BFE6-33808FA8BFBD}"/>
</file>

<file path=customXml/itemProps3.xml><?xml version="1.0" encoding="utf-8"?>
<ds:datastoreItem xmlns:ds="http://schemas.openxmlformats.org/officeDocument/2006/customXml" ds:itemID="{9E1AFCAF-D9A8-44D4-95B8-98755B051A9C}"/>
</file>

<file path=docProps/app.xml><?xml version="1.0" encoding="utf-8"?>
<Properties xmlns="http://schemas.openxmlformats.org/officeDocument/2006/extended-properties" xmlns:vt="http://schemas.openxmlformats.org/officeDocument/2006/docPropsVTypes">
  <Template>slideframe1</Template>
  <TotalTime>436</TotalTime>
  <Words>801</Words>
  <Application>Microsoft Office PowerPoint</Application>
  <PresentationFormat>Näytössä katseltava diaesitys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4" baseType="lpstr">
      <vt:lpstr>JYU Apple flowers and the University seal</vt:lpstr>
      <vt:lpstr>The Finnish Open Science and research initiative and development of green open access in finland</vt:lpstr>
      <vt:lpstr>Introduction</vt:lpstr>
      <vt:lpstr>EU demands Open Access</vt:lpstr>
      <vt:lpstr>Open Science and Research in Finland</vt:lpstr>
      <vt:lpstr>PowerPoint-esitys</vt:lpstr>
      <vt:lpstr>PowerPoint-esitys</vt:lpstr>
      <vt:lpstr>Vision opened</vt:lpstr>
      <vt:lpstr>Open Science and Research Roadmap 2014-2017</vt:lpstr>
      <vt:lpstr>Initiative collaboration structure</vt:lpstr>
      <vt:lpstr>Initiative collaboration structure</vt:lpstr>
      <vt:lpstr>Open Science and Research services</vt:lpstr>
      <vt:lpstr>FINLAND – a model country for Green Open Access</vt:lpstr>
      <vt:lpstr>Project task-list</vt:lpstr>
      <vt:lpstr>The Process of Self-archiving (green OA)</vt:lpstr>
      <vt:lpstr>Results of the Project: Development of green open access in Finland</vt:lpstr>
      <vt:lpstr>Results of the Project: Development of green open access in Finland</vt:lpstr>
      <vt:lpstr>The share of deposited articles in university´s own repository vs articles published 2015</vt:lpstr>
      <vt:lpstr>Publisher pdf:s, final drafts and pre prints in 4 Finnish repositories </vt:lpstr>
      <vt:lpstr>Open Access in the University of Jyväskylä</vt:lpstr>
      <vt:lpstr>Growth of open access in University of Jyväskylä 2015-2016</vt:lpstr>
      <vt:lpstr>Growth of Green open access of peer reviewed articles</vt:lpstr>
      <vt:lpstr>Best practices for self-archiving</vt:lpstr>
      <vt:lpstr>Thank You</vt:lpstr>
    </vt:vector>
  </TitlesOfParts>
  <Company>University of Jyväskylä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Open Access Policy needs Actions</dc:title>
  <dc:creator>Olsbo Pekka</dc:creator>
  <cp:lastModifiedBy>Olsbo Pekka</cp:lastModifiedBy>
  <cp:revision>38</cp:revision>
  <cp:lastPrinted>2014-05-09T11:39:58Z</cp:lastPrinted>
  <dcterms:created xsi:type="dcterms:W3CDTF">2016-06-06T10:46:10Z</dcterms:created>
  <dcterms:modified xsi:type="dcterms:W3CDTF">2016-10-17T10:47:19Z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0x0101008240442194E81441B202D6BF47FB1073</vt:lpwstr>
  </property>
</Properties>
</file>