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73" r:id="rId7"/>
    <p:sldId id="274" r:id="rId8"/>
    <p:sldId id="267" r:id="rId9"/>
    <p:sldId id="268" r:id="rId10"/>
    <p:sldId id="269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83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4" autoAdjust="0"/>
    <p:restoredTop sz="94625" autoAdjust="0"/>
  </p:normalViewPr>
  <p:slideViewPr>
    <p:cSldViewPr snapToGrid="0" snapToObjects="1">
      <p:cViewPr>
        <p:scale>
          <a:sx n="90" d="100"/>
          <a:sy n="90" d="100"/>
        </p:scale>
        <p:origin x="-72" y="-11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D63CB-665A-364E-A5DC-68E24156460F}" type="datetime1">
              <a:rPr lang="en-US" smtClean="0"/>
              <a:t>10/11/2016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C8784-081C-C24E-B61C-8661EC1962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5669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DF94EC-F492-464E-8E0B-5BBB6F6AE3CE}" type="datetime1">
              <a:rPr lang="en-US" smtClean="0"/>
              <a:t>10/11/2016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BD2451-8346-6649-A998-81E6ED84D1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2331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Nadpis prezentaci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567" y="6100792"/>
            <a:ext cx="2133600" cy="365125"/>
          </a:xfrm>
        </p:spPr>
        <p:txBody>
          <a:bodyPr/>
          <a:lstStyle/>
          <a:p>
            <a:fld id="{0000ED59-3459-4E45-8462-2F190E401650}" type="datetime1">
              <a:rPr lang="en-US" smtClean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00792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30757" y="545025"/>
            <a:ext cx="7772400" cy="744562"/>
          </a:xfrm>
        </p:spPr>
        <p:txBody>
          <a:bodyPr tIns="0" anchor="t">
            <a:normAutofit/>
          </a:bodyPr>
          <a:lstStyle>
            <a:lvl1pPr algn="l">
              <a:defRPr sz="4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530757" y="1179827"/>
            <a:ext cx="6400800" cy="717442"/>
          </a:xfrm>
        </p:spPr>
        <p:txBody>
          <a:bodyPr/>
          <a:lstStyle>
            <a:lvl1pPr marL="0" indent="0" algn="l">
              <a:buNone/>
              <a:defRPr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18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. Nadpis prezentacie 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567" y="6100792"/>
            <a:ext cx="2133600" cy="365125"/>
          </a:xfrm>
        </p:spPr>
        <p:txBody>
          <a:bodyPr/>
          <a:lstStyle/>
          <a:p>
            <a:fld id="{0000ED59-3459-4E45-8462-2F190E401650}" type="datetime1">
              <a:rPr lang="en-US" smtClean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00792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11547" y="2560448"/>
            <a:ext cx="8136531" cy="744562"/>
          </a:xfrm>
        </p:spPr>
        <p:txBody>
          <a:bodyPr tIns="0" anchor="t">
            <a:normAutofit/>
          </a:bodyPr>
          <a:lstStyle>
            <a:lvl1pPr algn="ctr">
              <a:defRPr sz="4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511547" y="3313932"/>
            <a:ext cx="8136531" cy="717442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180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. Nadpis prezentacie 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567" y="6100792"/>
            <a:ext cx="2133600" cy="365125"/>
          </a:xfrm>
        </p:spPr>
        <p:txBody>
          <a:bodyPr/>
          <a:lstStyle/>
          <a:p>
            <a:fld id="{0000ED59-3459-4E45-8462-2F190E401650}" type="datetime1">
              <a:rPr lang="en-US" smtClean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00792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11547" y="2560448"/>
            <a:ext cx="8136531" cy="744562"/>
          </a:xfrm>
        </p:spPr>
        <p:txBody>
          <a:bodyPr tIns="0" anchor="t">
            <a:normAutofit/>
          </a:bodyPr>
          <a:lstStyle>
            <a:lvl1pPr algn="ctr">
              <a:defRPr sz="4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511547" y="3313932"/>
            <a:ext cx="8136531" cy="717442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522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. Nadpis a obsah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301620"/>
            <a:ext cx="8229600" cy="106951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000" b="0" baseline="0">
                <a:solidFill>
                  <a:srgbClr val="5083A5"/>
                </a:solidFill>
                <a:latin typeface="Calibri"/>
                <a:cs typeface="Calibri"/>
              </a:defRPr>
            </a:lvl1pPr>
          </a:lstStyle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134"/>
            <a:ext cx="8229600" cy="46064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sk-SK" altLang="ko-KR" smtClean="0"/>
              <a:t>Upravte štýl predlohy textu.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073033"/>
            <a:ext cx="8229600" cy="3979412"/>
          </a:xfrm>
          <a:prstGeom prst="rect">
            <a:avLst/>
          </a:prstGeom>
        </p:spPr>
        <p:txBody>
          <a:bodyPr lIns="396000" anchor="t">
            <a:normAutofit/>
          </a:bodyPr>
          <a:lstStyle>
            <a:lvl1pPr marL="0" indent="0" algn="just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sk-SK" altLang="ko-KR" smtClean="0"/>
              <a:t>Upravte štýl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677368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. Nadpis a odrazky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>
                <a:solidFill>
                  <a:srgbClr val="5083A5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>
            <a:lvl1pPr marL="342900" indent="-342900">
              <a:buFont typeface="Arial"/>
              <a:buChar char="•"/>
              <a:defRPr sz="3200"/>
            </a:lvl1pPr>
            <a:lvl2pPr marL="742950" indent="-285750">
              <a:buFont typeface="Arial"/>
              <a:buChar char="•"/>
              <a:defRPr sz="2400"/>
            </a:lvl2pPr>
            <a:lvl3pPr>
              <a:defRPr sz="1800"/>
            </a:lvl3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</p:txBody>
      </p:sp>
    </p:spTree>
    <p:extLst>
      <p:ext uri="{BB962C8B-B14F-4D97-AF65-F5344CB8AC3E}">
        <p14:creationId xmlns:p14="http://schemas.microsoft.com/office/powerpoint/2010/main" val="173831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. Obrazok s popisom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9709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7"/>
            <a:ext cx="5486400" cy="966337"/>
          </a:xfrm>
        </p:spPr>
        <p:txBody>
          <a:bodyPr>
            <a:normAutofit/>
          </a:bodyPr>
          <a:lstStyle>
            <a:lvl1pPr marL="0" indent="0" algn="just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4190966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71346-FBA0-C849-B845-EFC70EDE9F45}" type="datetime1">
              <a:rPr lang="en-US" smtClean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A3020-F9D4-4B47-89FC-83B8E15DED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622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0" r:id="rId4"/>
    <p:sldLayoutId id="2147483650" r:id="rId5"/>
    <p:sldLayoutId id="2147483657" r:id="rId6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Open Governmet Week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547" y="3379438"/>
            <a:ext cx="8136531" cy="726364"/>
          </a:xfrm>
        </p:spPr>
        <p:txBody>
          <a:bodyPr>
            <a:normAutofit/>
          </a:bodyPr>
          <a:lstStyle/>
          <a:p>
            <a:r>
              <a:rPr lang="sk-SK" sz="3600" b="1" dirty="0" smtClean="0">
                <a:solidFill>
                  <a:srgbClr val="5083A5"/>
                </a:solidFill>
              </a:rPr>
              <a:t>Otvorená justícia</a:t>
            </a:r>
            <a:endParaRPr lang="en-US" sz="3600" b="1" dirty="0">
              <a:solidFill>
                <a:srgbClr val="5083A5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11547" y="4350545"/>
            <a:ext cx="8136531" cy="726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2400" dirty="0" smtClean="0"/>
              <a:t>Bratislava </a:t>
            </a:r>
            <a:r>
              <a:rPr lang="sk-SK" sz="2400" dirty="0" smtClean="0"/>
              <a:t>18.10.2016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730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/>
              <a:t>Iniciatíva pre otvorené vládnutie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19271" y="1371134"/>
            <a:ext cx="8719930" cy="4681311"/>
          </a:xfrm>
        </p:spPr>
        <p:txBody>
          <a:bodyPr>
            <a:normAutofit/>
          </a:bodyPr>
          <a:lstStyle/>
          <a:p>
            <a:pPr algn="l"/>
            <a:r>
              <a:rPr lang="sk-SK" sz="3400" b="1" dirty="0" smtClean="0">
                <a:solidFill>
                  <a:srgbClr val="5083A5"/>
                </a:solidFill>
              </a:rPr>
              <a:t>Akčný plán na roky 2016 - 2019</a:t>
            </a:r>
            <a:endParaRPr lang="sk-SK" sz="3400" dirty="0"/>
          </a:p>
          <a:p>
            <a:endParaRPr lang="sk-SK" b="1" dirty="0" smtClean="0"/>
          </a:p>
          <a:p>
            <a:pPr marL="342900" indent="-342900">
              <a:buFont typeface="+mj-lt"/>
              <a:buAutoNum type="arabicPeriod"/>
            </a:pPr>
            <a:r>
              <a:rPr lang="sk-SK" sz="3000" b="1" dirty="0" smtClean="0"/>
              <a:t>Otvorené </a:t>
            </a:r>
            <a:r>
              <a:rPr lang="sk-SK" sz="3000" b="1" dirty="0" smtClean="0"/>
              <a:t>informácie</a:t>
            </a:r>
          </a:p>
          <a:p>
            <a:pPr marL="342900" indent="-342900">
              <a:buFont typeface="+mj-lt"/>
              <a:buAutoNum type="arabicPeriod"/>
            </a:pPr>
            <a:r>
              <a:rPr lang="sk-SK" sz="3000" b="1" dirty="0" smtClean="0"/>
              <a:t>Otvorené vzdelávanie a otvorená veda</a:t>
            </a:r>
          </a:p>
          <a:p>
            <a:pPr marL="342900" indent="-342900">
              <a:buFont typeface="+mj-lt"/>
              <a:buAutoNum type="arabicPeriod"/>
            </a:pPr>
            <a:r>
              <a:rPr lang="sk-SK" sz="3000" b="1" dirty="0" smtClean="0"/>
              <a:t>Vláda otvorená pre dialóg</a:t>
            </a:r>
          </a:p>
          <a:p>
            <a:pPr marL="342900" indent="-342900">
              <a:buFont typeface="+mj-lt"/>
              <a:buAutoNum type="arabicPeriod"/>
            </a:pPr>
            <a:r>
              <a:rPr lang="sk-SK" sz="3000" b="1" dirty="0" smtClean="0"/>
              <a:t>Otvorená justícia</a:t>
            </a:r>
          </a:p>
          <a:p>
            <a:pPr marL="342900" indent="-342900">
              <a:buFont typeface="+mj-lt"/>
              <a:buAutoNum type="arabicPeriod"/>
            </a:pPr>
            <a:r>
              <a:rPr lang="sk-SK" sz="3000" b="1" dirty="0" smtClean="0"/>
              <a:t>Aplikačná prax</a:t>
            </a:r>
          </a:p>
          <a:p>
            <a:pPr marL="342900" indent="-342900">
              <a:buFont typeface="+mj-lt"/>
              <a:buAutoNum type="arabicPeriod"/>
            </a:pPr>
            <a:r>
              <a:rPr lang="sk-SK" sz="3000" b="1" dirty="0" smtClean="0"/>
              <a:t>Spätná väzba a pokračovanie</a:t>
            </a:r>
          </a:p>
          <a:p>
            <a:pPr lvl="1" indent="0">
              <a:buNone/>
            </a:pPr>
            <a:endParaRPr lang="sk-SK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4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/>
              <a:t>Tvorba úloh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19271" y="1371134"/>
            <a:ext cx="8719930" cy="4681311"/>
          </a:xfrm>
        </p:spPr>
        <p:txBody>
          <a:bodyPr anchor="ctr"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3000" b="1" dirty="0" smtClean="0"/>
              <a:t>Participatívna tvorba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sk-SK" sz="2400" dirty="0" smtClean="0"/>
              <a:t>hodnotiacej správy OGP 2015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sk-SK" sz="2400" dirty="0" smtClean="0"/>
              <a:t>nového akčného plánu na roky 2016 - 2019</a:t>
            </a:r>
            <a:endParaRPr lang="sk-SK" sz="24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3000" b="1" dirty="0" smtClean="0"/>
              <a:t>Pracovná skupina tvorená zástupcami: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sk-SK" sz="2400" dirty="0" smtClean="0"/>
              <a:t>verejného sektora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sk-SK" sz="2400" dirty="0" smtClean="0"/>
              <a:t>občianskeho sektora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3000" b="1" dirty="0" smtClean="0"/>
              <a:t>Verejné </a:t>
            </a:r>
            <a:r>
              <a:rPr lang="sk-SK" sz="3000" b="1" dirty="0" smtClean="0"/>
              <a:t>pripomienkovanie</a:t>
            </a:r>
            <a:endParaRPr lang="sk-SK" sz="3000" b="1" dirty="0"/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sk-SK" sz="2400" dirty="0" smtClean="0"/>
              <a:t>regionálne stretnutia v KE, BB, BA (marec 2016)</a:t>
            </a:r>
            <a:endParaRPr lang="sk-SK" sz="2400" dirty="0"/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sk-SK" sz="2400" dirty="0" smtClean="0"/>
              <a:t>Rada vlády SR pre mimovládne neziskové organizácie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sk-SK" sz="2400" dirty="0" smtClean="0"/>
              <a:t>on-line pripomienkovanie na webe úradu</a:t>
            </a:r>
            <a:endParaRPr lang="sk-SK" sz="2400" dirty="0"/>
          </a:p>
          <a:p>
            <a:pPr lvl="1" indent="0">
              <a:buNone/>
            </a:pPr>
            <a:endParaRPr lang="sk-SK" sz="1800" dirty="0" smtClean="0"/>
          </a:p>
        </p:txBody>
      </p:sp>
    </p:spTree>
    <p:extLst>
      <p:ext uri="{BB962C8B-B14F-4D97-AF65-F5344CB8AC3E}">
        <p14:creationId xmlns:p14="http://schemas.microsoft.com/office/powerpoint/2010/main" val="123236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400" b="1" dirty="0"/>
              <a:t>4.1 Súdnictvo</a:t>
            </a:r>
            <a:endParaRPr lang="en-US" sz="3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19271" y="1371134"/>
            <a:ext cx="8567530" cy="4681311"/>
          </a:xfrm>
        </p:spPr>
        <p:txBody>
          <a:bodyPr anchor="ctr">
            <a:normAutofit/>
          </a:bodyPr>
          <a:lstStyle/>
          <a:p>
            <a:r>
              <a:rPr lang="sk-SK" sz="2400" b="1" dirty="0" smtClean="0">
                <a:solidFill>
                  <a:srgbClr val="5083A5"/>
                </a:solidFill>
              </a:rPr>
              <a:t>4.1.1 Hodnotenie </a:t>
            </a:r>
            <a:r>
              <a:rPr lang="sk-SK" sz="2400" b="1" dirty="0">
                <a:solidFill>
                  <a:srgbClr val="5083A5"/>
                </a:solidFill>
              </a:rPr>
              <a:t>práce </a:t>
            </a:r>
            <a:r>
              <a:rPr lang="sk-SK" sz="2400" b="1" dirty="0" smtClean="0">
                <a:solidFill>
                  <a:srgbClr val="5083A5"/>
                </a:solidFill>
              </a:rPr>
              <a:t>sudcov</a:t>
            </a:r>
          </a:p>
          <a:p>
            <a:r>
              <a:rPr lang="sk-SK" b="1" dirty="0" smtClean="0"/>
              <a:t>Úloha </a:t>
            </a:r>
            <a:r>
              <a:rPr lang="sk-SK" b="1" dirty="0"/>
              <a:t>č. 53:</a:t>
            </a:r>
            <a:endParaRPr lang="sk-SK" dirty="0"/>
          </a:p>
          <a:p>
            <a:r>
              <a:rPr lang="sk-SK" b="1" dirty="0"/>
              <a:t>Prehodnotiť realizáciu zverejňovania hodnotení sudcov z hľadiska ich prehľadnosti a zľahčenia možnosti ďalšej analýzy.</a:t>
            </a:r>
            <a:endParaRPr lang="sk-SK" dirty="0"/>
          </a:p>
          <a:p>
            <a:r>
              <a:rPr lang="sk-SK" dirty="0" smtClean="0"/>
              <a:t>Termín</a:t>
            </a:r>
            <a:r>
              <a:rPr lang="sk-SK" dirty="0"/>
              <a:t>: do 31. decembra </a:t>
            </a:r>
            <a:r>
              <a:rPr lang="sk-SK" dirty="0" smtClean="0"/>
              <a:t>2017</a:t>
            </a:r>
          </a:p>
          <a:p>
            <a:endParaRPr lang="sk-SK" dirty="0" smtClean="0"/>
          </a:p>
          <a:p>
            <a:r>
              <a:rPr lang="sk-SK" sz="2400" b="1" dirty="0" smtClean="0">
                <a:solidFill>
                  <a:srgbClr val="5083A5"/>
                </a:solidFill>
              </a:rPr>
              <a:t>4.1.2 Zverejňovanie </a:t>
            </a:r>
            <a:r>
              <a:rPr lang="sk-SK" sz="2400" b="1" dirty="0">
                <a:solidFill>
                  <a:srgbClr val="5083A5"/>
                </a:solidFill>
              </a:rPr>
              <a:t>súdnych </a:t>
            </a:r>
            <a:r>
              <a:rPr lang="sk-SK" sz="2400" b="1" dirty="0" smtClean="0">
                <a:solidFill>
                  <a:srgbClr val="5083A5"/>
                </a:solidFill>
              </a:rPr>
              <a:t>rozhodnutí</a:t>
            </a:r>
          </a:p>
          <a:p>
            <a:r>
              <a:rPr lang="sk-SK" b="1" dirty="0"/>
              <a:t>Úloha č. 54:</a:t>
            </a:r>
            <a:endParaRPr lang="sk-SK" dirty="0"/>
          </a:p>
          <a:p>
            <a:r>
              <a:rPr lang="sk-SK" b="1" dirty="0"/>
              <a:t>Určiť, ktoré súdne rozhodnutia nemusia byť zverejňované.</a:t>
            </a:r>
            <a:endParaRPr lang="sk-SK" dirty="0"/>
          </a:p>
          <a:p>
            <a:r>
              <a:rPr lang="sk-SK" dirty="0" smtClean="0"/>
              <a:t>Termín</a:t>
            </a:r>
            <a:r>
              <a:rPr lang="sk-SK" dirty="0"/>
              <a:t>: do 31. júla </a:t>
            </a:r>
            <a:r>
              <a:rPr lang="sk-SK" dirty="0" smtClean="0"/>
              <a:t>2017</a:t>
            </a:r>
            <a:endParaRPr lang="sk-SK" b="1" i="1" dirty="0"/>
          </a:p>
        </p:txBody>
      </p:sp>
    </p:spTree>
    <p:extLst>
      <p:ext uri="{BB962C8B-B14F-4D97-AF65-F5344CB8AC3E}">
        <p14:creationId xmlns:p14="http://schemas.microsoft.com/office/powerpoint/2010/main" val="428826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19271" y="372140"/>
            <a:ext cx="8567530" cy="5680305"/>
          </a:xfrm>
        </p:spPr>
        <p:txBody>
          <a:bodyPr anchor="t">
            <a:normAutofit fontScale="92500" lnSpcReduction="20000"/>
          </a:bodyPr>
          <a:lstStyle/>
          <a:p>
            <a:r>
              <a:rPr lang="en-US" sz="2600" b="1" dirty="0">
                <a:solidFill>
                  <a:srgbClr val="5083A5"/>
                </a:solidFill>
              </a:rPr>
              <a:t>4.1.3</a:t>
            </a:r>
            <a:r>
              <a:rPr lang="sk-SK" sz="2600" b="1" dirty="0">
                <a:solidFill>
                  <a:srgbClr val="5083A5"/>
                </a:solidFill>
              </a:rPr>
              <a:t> Prístup k spravodlivosti</a:t>
            </a:r>
          </a:p>
          <a:p>
            <a:r>
              <a:rPr lang="sk-SK" b="1" dirty="0"/>
              <a:t>Úloha č. 55:</a:t>
            </a:r>
            <a:endParaRPr lang="sk-SK" dirty="0"/>
          </a:p>
          <a:p>
            <a:r>
              <a:rPr lang="sk-SK" b="1" dirty="0"/>
              <a:t>Stanoviť typy podaní, ktoré je vhodné formalizovať, navrhnúť štandardizovaný formulár pre vybrané podania a zverejniť štandardizované podania v elektronickej podobe na webovom sídle Ministerstva spravodlivosti Slovenskej republiky, ústrednom portáli verejnej správy a na právnom a informačnom portáli Slov-Lex.</a:t>
            </a:r>
            <a:endParaRPr lang="sk-SK" dirty="0"/>
          </a:p>
          <a:p>
            <a:r>
              <a:rPr lang="sk-SK" dirty="0"/>
              <a:t>Termín: priebežne, kontrolný termín k 31. decembru</a:t>
            </a:r>
            <a:endParaRPr lang="en-US" b="1" dirty="0">
              <a:solidFill>
                <a:schemeClr val="tx1"/>
              </a:solidFill>
            </a:endParaRPr>
          </a:p>
          <a:p>
            <a:endParaRPr lang="sk-SK" b="1" dirty="0" smtClean="0">
              <a:solidFill>
                <a:srgbClr val="5083A5"/>
              </a:solidFill>
            </a:endParaRPr>
          </a:p>
          <a:p>
            <a:r>
              <a:rPr lang="sk-SK" sz="2600" b="1" dirty="0" smtClean="0">
                <a:solidFill>
                  <a:srgbClr val="5083A5"/>
                </a:solidFill>
              </a:rPr>
              <a:t>4.1.4 Disciplinárne konania</a:t>
            </a:r>
            <a:endParaRPr lang="sk-SK" sz="2600" dirty="0">
              <a:solidFill>
                <a:srgbClr val="5083A5"/>
              </a:solidFill>
            </a:endParaRPr>
          </a:p>
          <a:p>
            <a:r>
              <a:rPr lang="sk-SK" b="1" dirty="0"/>
              <a:t>Úloha č. 56:</a:t>
            </a:r>
            <a:endParaRPr lang="sk-SK" dirty="0"/>
          </a:p>
          <a:p>
            <a:r>
              <a:rPr lang="sk-SK" b="1" dirty="0"/>
              <a:t>Participatívnym spôsobom pripraviť návrh legislatívnych zmien, ktorými sa určí orgán dohľadu nad plynulosťou disciplinárnych konaní a ktorými sa zabezpečí dôsledné, rýchle a efektívne uplatňovanie disciplinárnej zodpovednosti sudcov a predložiť ich na rokovanie vlády.</a:t>
            </a:r>
            <a:endParaRPr lang="sk-SK" dirty="0"/>
          </a:p>
          <a:p>
            <a:r>
              <a:rPr lang="sk-SK" dirty="0" smtClean="0"/>
              <a:t>Termín</a:t>
            </a:r>
            <a:r>
              <a:rPr lang="sk-SK" dirty="0"/>
              <a:t>: do 30. júna </a:t>
            </a:r>
            <a:r>
              <a:rPr lang="sk-SK" dirty="0" smtClean="0"/>
              <a:t>2018</a:t>
            </a:r>
          </a:p>
          <a:p>
            <a:endParaRPr lang="sk-SK" b="1" dirty="0" smtClean="0"/>
          </a:p>
          <a:p>
            <a:r>
              <a:rPr lang="sk-SK" sz="2600" b="1" dirty="0" smtClean="0">
                <a:solidFill>
                  <a:srgbClr val="5083A5"/>
                </a:solidFill>
              </a:rPr>
              <a:t>4.1.5 Výberové </a:t>
            </a:r>
            <a:r>
              <a:rPr lang="sk-SK" sz="2600" b="1" dirty="0">
                <a:solidFill>
                  <a:srgbClr val="5083A5"/>
                </a:solidFill>
              </a:rPr>
              <a:t>konania</a:t>
            </a:r>
          </a:p>
          <a:p>
            <a:r>
              <a:rPr lang="sk-SK" b="1" dirty="0" smtClean="0"/>
              <a:t>Úloha </a:t>
            </a:r>
            <a:r>
              <a:rPr lang="sk-SK" b="1" dirty="0"/>
              <a:t>č. 57:</a:t>
            </a:r>
            <a:endParaRPr lang="sk-SK" dirty="0"/>
          </a:p>
          <a:p>
            <a:r>
              <a:rPr lang="sk-SK" b="1" dirty="0"/>
              <a:t>Participatívnym spôsobom pripraviť návrh legislatívnych zmien, ktorými sa zabezpečí vyššia verejná kontrola výberu predsedov súdov, sudcov a justičných zamestnancov a predložiť ich na rokovanie vlády.</a:t>
            </a:r>
            <a:endParaRPr lang="sk-SK" dirty="0"/>
          </a:p>
          <a:p>
            <a:r>
              <a:rPr lang="sk-SK" dirty="0" smtClean="0"/>
              <a:t>Termín</a:t>
            </a:r>
            <a:r>
              <a:rPr lang="sk-SK" dirty="0"/>
              <a:t>: do 30. júna </a:t>
            </a:r>
            <a:r>
              <a:rPr lang="sk-SK" dirty="0" smtClean="0"/>
              <a:t>2018</a:t>
            </a:r>
          </a:p>
          <a:p>
            <a:endParaRPr lang="sk-SK" b="1" dirty="0" smtClean="0"/>
          </a:p>
          <a:p>
            <a:pPr marL="457200" lvl="1" indent="0">
              <a:buNone/>
            </a:pPr>
            <a:endParaRPr lang="sk-SK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77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400" b="1" dirty="0" smtClean="0"/>
              <a:t>4.2 Prokuratúra</a:t>
            </a:r>
            <a:endParaRPr lang="en-US" sz="3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19271" y="1371134"/>
            <a:ext cx="8567530" cy="4681311"/>
          </a:xfrm>
        </p:spPr>
        <p:txBody>
          <a:bodyPr anchor="t">
            <a:normAutofit/>
          </a:bodyPr>
          <a:lstStyle/>
          <a:p>
            <a:r>
              <a:rPr lang="sk-SK" sz="2400" b="1" dirty="0">
                <a:solidFill>
                  <a:srgbClr val="5083A5"/>
                </a:solidFill>
              </a:rPr>
              <a:t>4.2.1	Zoznam prokurátorov </a:t>
            </a:r>
            <a:endParaRPr lang="sk-SK" sz="2400" dirty="0">
              <a:solidFill>
                <a:srgbClr val="5083A5"/>
              </a:solidFill>
            </a:endParaRPr>
          </a:p>
          <a:p>
            <a:r>
              <a:rPr lang="sk-SK" b="1" dirty="0"/>
              <a:t>Úloha č. 58: </a:t>
            </a:r>
            <a:endParaRPr lang="sk-SK" dirty="0"/>
          </a:p>
          <a:p>
            <a:r>
              <a:rPr lang="sk-SK" b="1" dirty="0"/>
              <a:t>Pripraviť a predložiť na rokovanie vlády návrh zákona, ktorým sa doplní zákon č. 154/2001 Z. z. o prokurátoroch a právnych čakateľoch prokuratúry a ktorým sa zabezpečí zverejnenie miesta pôsobenia jednotlivých prokurátorov.</a:t>
            </a:r>
            <a:endParaRPr lang="sk-SK" dirty="0"/>
          </a:p>
          <a:p>
            <a:r>
              <a:rPr lang="sk-SK" dirty="0" smtClean="0"/>
              <a:t>Termín</a:t>
            </a:r>
            <a:r>
              <a:rPr lang="sk-SK" dirty="0"/>
              <a:t>: do 31. júla 2018</a:t>
            </a:r>
          </a:p>
          <a:p>
            <a:endParaRPr lang="sk-SK" b="1" dirty="0" smtClean="0"/>
          </a:p>
          <a:p>
            <a:r>
              <a:rPr lang="sk-SK" sz="2400" b="1" dirty="0">
                <a:solidFill>
                  <a:srgbClr val="5083A5"/>
                </a:solidFill>
              </a:rPr>
              <a:t>4.2.2	Generálny </a:t>
            </a:r>
            <a:r>
              <a:rPr lang="sk-SK" sz="2400" b="1" dirty="0" smtClean="0">
                <a:solidFill>
                  <a:srgbClr val="5083A5"/>
                </a:solidFill>
              </a:rPr>
              <a:t>prokurátor</a:t>
            </a:r>
          </a:p>
          <a:p>
            <a:r>
              <a:rPr lang="sk-SK" b="1" dirty="0"/>
              <a:t>Úloha č. 59:</a:t>
            </a:r>
            <a:endParaRPr lang="sk-SK" dirty="0"/>
          </a:p>
          <a:p>
            <a:r>
              <a:rPr lang="sk-SK" b="1" dirty="0"/>
              <a:t>Vytvoriť legislatívne predpoklady, ktorými sa rozšíri právo odporúčať kandidátov na funkciu generálneho prokurátora.</a:t>
            </a:r>
            <a:endParaRPr lang="sk-SK" dirty="0"/>
          </a:p>
          <a:p>
            <a:r>
              <a:rPr lang="sk-SK" dirty="0" smtClean="0"/>
              <a:t>Termín</a:t>
            </a:r>
            <a:r>
              <a:rPr lang="sk-SK" dirty="0"/>
              <a:t>: do 31. júla 2018</a:t>
            </a:r>
          </a:p>
          <a:p>
            <a:endParaRPr lang="sk-SK" b="1" dirty="0" smtClean="0"/>
          </a:p>
          <a:p>
            <a:pPr marL="457200" lvl="1" indent="0">
              <a:buNone/>
            </a:pPr>
            <a:endParaRPr lang="sk-SK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75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19271" y="393406"/>
            <a:ext cx="8567530" cy="5659040"/>
          </a:xfrm>
        </p:spPr>
        <p:txBody>
          <a:bodyPr anchor="ctr">
            <a:normAutofit/>
          </a:bodyPr>
          <a:lstStyle/>
          <a:p>
            <a:r>
              <a:rPr lang="sk-SK" sz="2400" b="1" dirty="0" smtClean="0">
                <a:solidFill>
                  <a:srgbClr val="5083A5"/>
                </a:solidFill>
              </a:rPr>
              <a:t>4.2.3 Disciplinárne konania </a:t>
            </a:r>
            <a:endParaRPr lang="sk-SK" sz="2400" dirty="0" smtClean="0">
              <a:solidFill>
                <a:srgbClr val="5083A5"/>
              </a:solidFill>
            </a:endParaRPr>
          </a:p>
          <a:p>
            <a:r>
              <a:rPr lang="sk-SK" b="1" dirty="0"/>
              <a:t>Úloha č. 60:</a:t>
            </a:r>
            <a:endParaRPr lang="sk-SK" dirty="0"/>
          </a:p>
          <a:p>
            <a:r>
              <a:rPr lang="sk-SK" b="1" dirty="0"/>
              <a:t>Participatívnym spôsobom vypracovať analýzu disciplinárnych konaní vo veciach prokurátorov vrátane návrhu legislatívnych zmien v záujme zvýšenia ich transparentnosti.</a:t>
            </a:r>
            <a:endParaRPr lang="sk-SK" dirty="0"/>
          </a:p>
          <a:p>
            <a:r>
              <a:rPr lang="sk-SK" dirty="0" smtClean="0"/>
              <a:t>Termín</a:t>
            </a:r>
            <a:r>
              <a:rPr lang="sk-SK" dirty="0"/>
              <a:t>: do 31. júla </a:t>
            </a:r>
            <a:r>
              <a:rPr lang="sk-SK" dirty="0" smtClean="0"/>
              <a:t>2018</a:t>
            </a:r>
          </a:p>
          <a:p>
            <a:endParaRPr lang="sk-SK" sz="1600" b="1" i="1" dirty="0"/>
          </a:p>
          <a:p>
            <a:r>
              <a:rPr lang="sk-SK" sz="2400" b="1" dirty="0" smtClean="0">
                <a:solidFill>
                  <a:srgbClr val="5083A5"/>
                </a:solidFill>
              </a:rPr>
              <a:t>4.2.4 Výberové </a:t>
            </a:r>
            <a:r>
              <a:rPr lang="sk-SK" sz="2400" b="1" dirty="0">
                <a:solidFill>
                  <a:srgbClr val="5083A5"/>
                </a:solidFill>
              </a:rPr>
              <a:t>konania</a:t>
            </a:r>
          </a:p>
          <a:p>
            <a:r>
              <a:rPr lang="sk-SK" b="1" dirty="0"/>
              <a:t>Úloha č. 61:</a:t>
            </a:r>
            <a:endParaRPr lang="sk-SK" dirty="0"/>
          </a:p>
          <a:p>
            <a:r>
              <a:rPr lang="sk-SK" b="1" dirty="0"/>
              <a:t>Participatívnym spôsobom vypracovať analýzu výberových konaní na funkciu prokurátora vrátane návrhu legislatívnych zmien v záujme zvýšenia ich transparentnosti.</a:t>
            </a:r>
            <a:endParaRPr lang="sk-SK" dirty="0"/>
          </a:p>
          <a:p>
            <a:r>
              <a:rPr lang="sk-SK" dirty="0" smtClean="0"/>
              <a:t>Termín</a:t>
            </a:r>
            <a:r>
              <a:rPr lang="sk-SK" dirty="0"/>
              <a:t>: do 31. júla 2018</a:t>
            </a:r>
            <a:endParaRPr lang="sk-SK" b="1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07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547" y="3145701"/>
            <a:ext cx="8136531" cy="744562"/>
          </a:xfrm>
        </p:spPr>
        <p:txBody>
          <a:bodyPr>
            <a:normAutofit/>
          </a:bodyPr>
          <a:lstStyle/>
          <a:p>
            <a:r>
              <a:rPr lang="sk-SK" sz="3200" dirty="0" smtClean="0"/>
              <a:t>Ďakujem </a:t>
            </a:r>
            <a:r>
              <a:rPr lang="sk-SK" sz="3200" smtClean="0"/>
              <a:t>za </a:t>
            </a:r>
            <a:r>
              <a:rPr lang="sk-SK" sz="3200" smtClean="0"/>
              <a:t>pozornosť.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547" y="3899185"/>
            <a:ext cx="8136531" cy="717442"/>
          </a:xfrm>
        </p:spPr>
        <p:txBody>
          <a:bodyPr/>
          <a:lstStyle/>
          <a:p>
            <a:r>
              <a:rPr lang="sk-SK" dirty="0" smtClean="0"/>
              <a:t>Bystrík Antalík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31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GovWeek_prezentacia 2016-10-1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240442194E81441B202D6BF47FB1073" ma:contentTypeVersion="0" ma:contentTypeDescription="Umožňuje vytvoriť nový dokument." ma:contentTypeScope="" ma:versionID="c52dbdecfee6270b5fcc5f30c56cc7c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c03bc20b3b442f8046c3eea305e142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CAA68B-4C53-4400-987D-6C54B0FF90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D9EE37D-F4EE-4E71-9006-03C62319FA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601498-0F12-4511-A570-8F68498BCF97}">
  <ds:schemaRefs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OpenGovWeek_prezentacia 2016-10-19</Template>
  <TotalTime>671</TotalTime>
  <Words>148</Words>
  <Application>Microsoft Office PowerPoint</Application>
  <PresentationFormat>Prezentácia na obrazovke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OpenGovWeek_prezentacia 2016-10-19</vt:lpstr>
      <vt:lpstr>Open Governmet Week</vt:lpstr>
      <vt:lpstr>Iniciatíva pre otvorené vládnutie</vt:lpstr>
      <vt:lpstr>Tvorba úloh</vt:lpstr>
      <vt:lpstr>4.1 Súdnictvo</vt:lpstr>
      <vt:lpstr>Prezentácia programu PowerPoint</vt:lpstr>
      <vt:lpstr>4.2 Prokuratúra</vt:lpstr>
      <vt:lpstr>Prezentácia programu PowerPoint</vt:lpstr>
      <vt:lpstr>Ďakujem za pozornosť.</vt:lpstr>
    </vt:vector>
  </TitlesOfParts>
  <Company>MVSR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Governmet Week</dc:title>
  <dc:creator>Skarlet Ondrejčáková</dc:creator>
  <cp:lastModifiedBy>Bystrík Antalík</cp:lastModifiedBy>
  <cp:revision>15</cp:revision>
  <dcterms:created xsi:type="dcterms:W3CDTF">2016-10-07T07:38:52Z</dcterms:created>
  <dcterms:modified xsi:type="dcterms:W3CDTF">2016-10-11T14:50:39Z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0x0101008240442194E81441B202D6BF47FB1073</vt:lpwstr>
  </property>
</Properties>
</file>