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6"/>
  </p:handoutMasterIdLst>
  <p:sldIdLst>
    <p:sldId id="270" r:id="rId5"/>
    <p:sldId id="260" r:id="rId6"/>
    <p:sldId id="261" r:id="rId7"/>
    <p:sldId id="264" r:id="rId8"/>
    <p:sldId id="263" r:id="rId9"/>
    <p:sldId id="266" r:id="rId10"/>
    <p:sldId id="265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76" r:id="rId23"/>
    <p:sldId id="269" r:id="rId24"/>
    <p:sldId id="259" r:id="rId2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B33A-5E7A-4C30-9057-C703862CFD73}" type="datetimeFigureOut">
              <a:rPr lang="sk-SK" smtClean="0"/>
              <a:t>16. 10. 2016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8F1CB-13BC-4E1C-8C55-9A3AE13714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95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Nadpis prezentaci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567" y="6100792"/>
            <a:ext cx="2133600" cy="365125"/>
          </a:xfrm>
        </p:spPr>
        <p:txBody>
          <a:bodyPr/>
          <a:lstStyle/>
          <a:p>
            <a:fld id="{0000ED59-3459-4E45-8462-2F190E401650}" type="datetime1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11547" y="2560448"/>
            <a:ext cx="8136531" cy="744562"/>
          </a:xfrm>
        </p:spPr>
        <p:txBody>
          <a:bodyPr tIns="0" anchor="t">
            <a:normAutofit/>
          </a:bodyPr>
          <a:lstStyle>
            <a:lvl1pPr algn="ct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11547" y="3313932"/>
            <a:ext cx="8136531" cy="71744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andrejkovic2@minv.s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v.sk/?ro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ensko.s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lovensko.sk/sk/elektronicka-hromadna-ziado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Open </a:t>
            </a:r>
            <a:r>
              <a:rPr lang="sk-SK" dirty="0" err="1" smtClean="0"/>
              <a:t>Government</a:t>
            </a:r>
            <a:r>
              <a:rPr lang="sk-SK" dirty="0" smtClean="0"/>
              <a:t>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47" y="3379438"/>
            <a:ext cx="8136531" cy="72636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5083A5"/>
                </a:solidFill>
              </a:rPr>
              <a:t>Elektronická hromadná žiadosť</a:t>
            </a:r>
            <a:endParaRPr lang="en-US" b="1" dirty="0">
              <a:solidFill>
                <a:srgbClr val="5083A5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1547" y="4350545"/>
            <a:ext cx="8136531" cy="72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Bratislava 20.10.2016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8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04370"/>
            <a:ext cx="9089925" cy="47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217"/>
            <a:ext cx="3962400" cy="67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262"/>
            <a:ext cx="8441778" cy="54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ípka doľava 1"/>
          <p:cNvSpPr/>
          <p:nvPr/>
        </p:nvSpPr>
        <p:spPr>
          <a:xfrm>
            <a:off x="8153400" y="9906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6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4" y="157391"/>
            <a:ext cx="8428206" cy="50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ípka doľava 1"/>
          <p:cNvSpPr/>
          <p:nvPr/>
        </p:nvSpPr>
        <p:spPr>
          <a:xfrm>
            <a:off x="8305800" y="3821723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"/>
            <a:ext cx="467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86788" cy="490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700"/>
            <a:ext cx="7691425" cy="61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8" y="1295400"/>
            <a:ext cx="8168382" cy="369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678"/>
            <a:ext cx="8077200" cy="59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" y="1066800"/>
            <a:ext cx="902612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38100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Slovenská republika sa v roku 2011 stala členom medzinárodnej </a:t>
            </a:r>
            <a:r>
              <a:rPr lang="sk-SK" b="1" dirty="0">
                <a:solidFill>
                  <a:schemeClr val="tx1"/>
                </a:solidFill>
              </a:rPr>
              <a:t>I</a:t>
            </a:r>
            <a:r>
              <a:rPr lang="sk-SK" b="1" dirty="0" smtClean="0">
                <a:solidFill>
                  <a:schemeClr val="tx1"/>
                </a:solidFill>
              </a:rPr>
              <a:t>niciatívy pre otvorené vládnutie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69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229600" cy="3810000"/>
          </a:xfrm>
        </p:spPr>
        <p:txBody>
          <a:bodyPr>
            <a:normAutofit/>
          </a:bodyPr>
          <a:lstStyle/>
          <a:p>
            <a:r>
              <a:rPr lang="sk-SK" dirty="0" smtClean="0"/>
              <a:t>Elektronická hromadná žiadosť</a:t>
            </a:r>
          </a:p>
          <a:p>
            <a:pPr algn="l"/>
            <a:endParaRPr lang="sk-SK" dirty="0" smtClean="0"/>
          </a:p>
          <a:p>
            <a:pPr algn="l"/>
            <a:r>
              <a:rPr lang="sk-SK" sz="2800" dirty="0"/>
              <a:t>Elektronická hromadná žiadosť je súčasťou projektu „</a:t>
            </a:r>
            <a:r>
              <a:rPr lang="sk-SK" sz="2800" b="1" dirty="0"/>
              <a:t>Elektronické služby Úradu vlády Slovenskej republiky – </a:t>
            </a:r>
            <a:r>
              <a:rPr lang="sk-SK" sz="2800" b="1" dirty="0" err="1"/>
              <a:t>eDemokracia</a:t>
            </a:r>
            <a:r>
              <a:rPr lang="sk-SK" sz="2800" b="1" dirty="0"/>
              <a:t> a otvorená vláda</a:t>
            </a:r>
            <a:r>
              <a:rPr lang="sk-SK" sz="2800" dirty="0"/>
              <a:t>“, ktorej hlavným cieľom je vytvorenie integrovaného informačného systému </a:t>
            </a:r>
            <a:r>
              <a:rPr lang="sk-SK" sz="2800" dirty="0" err="1"/>
              <a:t>eDemokracie</a:t>
            </a:r>
            <a:r>
              <a:rPr lang="sk-SK" sz="2800" dirty="0"/>
              <a:t> a otvorenej vlády.</a:t>
            </a:r>
            <a:endParaRPr lang="sk-SK" sz="2800" dirty="0" smtClean="0"/>
          </a:p>
        </p:txBody>
      </p:sp>
    </p:spTree>
    <p:extLst>
      <p:ext uri="{BB962C8B-B14F-4D97-AF65-F5344CB8AC3E}">
        <p14:creationId xmlns:p14="http://schemas.microsoft.com/office/powerpoint/2010/main" val="373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3810000"/>
          </a:xfrm>
        </p:spPr>
        <p:txBody>
          <a:bodyPr>
            <a:normAutofit/>
          </a:bodyPr>
          <a:lstStyle/>
          <a:p>
            <a:endParaRPr lang="sk-SK" sz="2400" dirty="0" smtClean="0"/>
          </a:p>
          <a:p>
            <a:r>
              <a:rPr lang="sk-SK" dirty="0" smtClean="0"/>
              <a:t>Ďakujem za pozornosť</a:t>
            </a:r>
            <a:endParaRPr lang="sk-SK" b="1" dirty="0"/>
          </a:p>
          <a:p>
            <a:endParaRPr lang="sk-SK" sz="2400" dirty="0"/>
          </a:p>
          <a:p>
            <a:r>
              <a:rPr lang="sk-SK" sz="2600" b="1" dirty="0" smtClean="0"/>
              <a:t>Milan Andrejkovič</a:t>
            </a:r>
          </a:p>
          <a:p>
            <a:r>
              <a:rPr lang="sk-SK" sz="1800" dirty="0"/>
              <a:t>Úrad splnomocnenca vlády SR </a:t>
            </a:r>
            <a:endParaRPr lang="sk-SK" sz="1800" dirty="0" smtClean="0"/>
          </a:p>
          <a:p>
            <a:r>
              <a:rPr lang="sk-SK" sz="1800" dirty="0" smtClean="0"/>
              <a:t>pre </a:t>
            </a:r>
            <a:r>
              <a:rPr lang="sk-SK" sz="1800" dirty="0"/>
              <a:t>rozvoj občianskej </a:t>
            </a:r>
            <a:r>
              <a:rPr lang="sk-SK" sz="1800" dirty="0" smtClean="0"/>
              <a:t>spoločnosti</a:t>
            </a:r>
          </a:p>
          <a:p>
            <a:r>
              <a:rPr lang="sk-SK" sz="1800" dirty="0" smtClean="0"/>
              <a:t>tel.: 02 / 509 44 982</a:t>
            </a:r>
          </a:p>
          <a:p>
            <a:r>
              <a:rPr lang="sk-SK" sz="1800" dirty="0" smtClean="0"/>
              <a:t>e-mail: </a:t>
            </a:r>
            <a:r>
              <a:rPr lang="sk-SK" sz="1800" dirty="0" smtClean="0">
                <a:hlinkClick r:id="rId3"/>
              </a:rPr>
              <a:t>milan.andrejkovic2@minv.sk</a:t>
            </a:r>
            <a:endParaRPr lang="sk-SK" sz="1800" dirty="0" smtClean="0"/>
          </a:p>
          <a:p>
            <a:r>
              <a:rPr lang="sk-SK" sz="1800" dirty="0">
                <a:hlinkClick r:id="rId4"/>
              </a:rPr>
              <a:t>www.minv.sk/?ros</a:t>
            </a:r>
            <a:r>
              <a:rPr lang="sk-SK" sz="1800" dirty="0"/>
              <a:t> </a:t>
            </a:r>
          </a:p>
          <a:p>
            <a:endParaRPr lang="sk-SK" sz="1800" dirty="0" smtClean="0"/>
          </a:p>
          <a:p>
            <a:endParaRPr lang="sk-SK" sz="1800" dirty="0"/>
          </a:p>
          <a:p>
            <a:endParaRPr lang="sk-SK" sz="2600" dirty="0" smtClean="0"/>
          </a:p>
          <a:p>
            <a:endParaRPr lang="sk-SK" sz="2600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7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38100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Vláda SR sa pripojením k Iniciatíve zaviazala k väčšej otvorenosti, transparentnosti a odozvy voči verejnosti </a:t>
            </a:r>
          </a:p>
        </p:txBody>
      </p:sp>
    </p:spTree>
    <p:extLst>
      <p:ext uri="{BB962C8B-B14F-4D97-AF65-F5344CB8AC3E}">
        <p14:creationId xmlns:p14="http://schemas.microsoft.com/office/powerpoint/2010/main" val="7660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315200" cy="3810000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Elektronická hromadná žiadosť</a:t>
            </a:r>
          </a:p>
          <a:p>
            <a:pPr algn="l"/>
            <a:r>
              <a:rPr lang="sk-SK" dirty="0"/>
              <a:t> - jeden </a:t>
            </a:r>
            <a:r>
              <a:rPr lang="sk-SK" dirty="0" smtClean="0"/>
              <a:t>z dobrovoľných </a:t>
            </a:r>
            <a:r>
              <a:rPr lang="sk-SK" dirty="0"/>
              <a:t>záväzkov z Iniciatívy:</a:t>
            </a:r>
          </a:p>
          <a:p>
            <a:pPr algn="l"/>
            <a:endParaRPr lang="sk-SK" dirty="0" smtClean="0"/>
          </a:p>
          <a:p>
            <a:pPr algn="l"/>
            <a:r>
              <a:rPr lang="sk-SK" dirty="0" smtClean="0"/>
              <a:t>Prostredníctvom </a:t>
            </a:r>
            <a:r>
              <a:rPr lang="sk-SK" dirty="0"/>
              <a:t>elektronickej hromadnej žiadosti môže verejnosť adresovať svoju požiadavku na vládu SR, ktorá je povinná sa ňou zaoberať.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838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r>
              <a:rPr lang="sk-SK" dirty="0" smtClean="0"/>
              <a:t>Elektronická hromadná žiadosť</a:t>
            </a:r>
          </a:p>
          <a:p>
            <a:pPr algn="l"/>
            <a:endParaRPr lang="sk-SK" dirty="0" smtClean="0"/>
          </a:p>
          <a:p>
            <a:r>
              <a:rPr lang="sk-SK" dirty="0" smtClean="0"/>
              <a:t>Vláda </a:t>
            </a:r>
            <a:r>
              <a:rPr lang="sk-SK" dirty="0"/>
              <a:t>SR sa zaviazala, </a:t>
            </a:r>
            <a:endParaRPr lang="sk-SK" dirty="0" smtClean="0"/>
          </a:p>
          <a:p>
            <a:r>
              <a:rPr lang="sk-SK" dirty="0" smtClean="0"/>
              <a:t>že </a:t>
            </a:r>
            <a:r>
              <a:rPr lang="sk-SK" dirty="0"/>
              <a:t>sa bude zaoberať  každou eHŽ, </a:t>
            </a:r>
            <a:endParaRPr lang="sk-SK" dirty="0" smtClean="0"/>
          </a:p>
          <a:p>
            <a:r>
              <a:rPr lang="sk-SK" dirty="0" smtClean="0"/>
              <a:t>ktorá </a:t>
            </a:r>
            <a:r>
              <a:rPr lang="sk-SK" dirty="0"/>
              <a:t>si dokáže za 30 dní získať </a:t>
            </a:r>
            <a:endParaRPr lang="sk-SK" dirty="0" smtClean="0"/>
          </a:p>
          <a:p>
            <a:r>
              <a:rPr lang="sk-SK" u="sng" dirty="0" smtClean="0"/>
              <a:t>elektronicky min. 15.000 podporovateľov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7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5334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Porovnanie eHŽ a petície</a:t>
            </a:r>
          </a:p>
          <a:p>
            <a:pPr algn="l"/>
            <a:endParaRPr lang="sk-SK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52812"/>
              </p:ext>
            </p:extLst>
          </p:nvPr>
        </p:nvGraphicFramePr>
        <p:xfrm>
          <a:off x="533400" y="2667000"/>
          <a:ext cx="8382000" cy="2742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1959"/>
                <a:gridCol w="4320041"/>
              </a:tblGrid>
              <a:tr h="4682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 smtClean="0">
                          <a:effectLst/>
                        </a:rPr>
                        <a:t>eHŽ: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</a:rPr>
                        <a:t>Petícia: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593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Dobrovoľný záväzok vlády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  <a:latin typeface="+mn-lt"/>
                        </a:rPr>
                        <a:t>Povinnosť sa zaoberať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4593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Nie v zákone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Zákon o petičnom práve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4593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Smerovaná na vládu ako </a:t>
                      </a:r>
                      <a:r>
                        <a:rPr lang="sk-SK" sz="1800" u="none" strike="noStrike" dirty="0" smtClean="0">
                          <a:effectLst/>
                          <a:latin typeface="+mn-lt"/>
                        </a:rPr>
                        <a:t>kolektívny </a:t>
                      </a:r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orgán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Smerovaná na konkrétny orgán verejnej moci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6823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Potrebných </a:t>
                      </a:r>
                      <a:r>
                        <a:rPr lang="pl-PL" sz="1800" u="none" strike="noStrike" dirty="0" smtClean="0">
                          <a:effectLst/>
                          <a:latin typeface="+mn-lt"/>
                        </a:rPr>
                        <a:t>15.000 </a:t>
                      </a:r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podpisov za 30 dní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  <a:latin typeface="+mn-lt"/>
                        </a:rPr>
                        <a:t>Stačí aj 1 podpis *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6823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Elektronicky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Papierovo alebo elektronicky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eHŽ sa vytvára cez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ústredný portál verejnej správy</a:t>
            </a:r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www.slovensko.sk</a:t>
            </a:r>
            <a:r>
              <a:rPr lang="sk-SK" dirty="0" smtClean="0"/>
              <a:t>: </a:t>
            </a:r>
          </a:p>
          <a:p>
            <a:pPr algn="l"/>
            <a:endParaRPr lang="sk-SK" dirty="0"/>
          </a:p>
          <a:p>
            <a:r>
              <a:rPr lang="sk-SK" sz="2800" dirty="0" smtClean="0">
                <a:hlinkClick r:id="rId4"/>
              </a:rPr>
              <a:t>www.slovensko.sk/</a:t>
            </a:r>
            <a:r>
              <a:rPr lang="sk-SK" sz="2800" dirty="0" err="1" smtClean="0">
                <a:hlinkClick r:id="rId4"/>
              </a:rPr>
              <a:t>sk</a:t>
            </a:r>
            <a:r>
              <a:rPr lang="sk-SK" sz="2800" dirty="0" smtClean="0">
                <a:hlinkClick r:id="rId4"/>
              </a:rPr>
              <a:t>/</a:t>
            </a:r>
            <a:r>
              <a:rPr lang="sk-SK" sz="2800" dirty="0" err="1" smtClean="0">
                <a:hlinkClick r:id="rId4"/>
              </a:rPr>
              <a:t>elektronicka-hromadna-ziadost</a:t>
            </a:r>
            <a:r>
              <a:rPr lang="sk-SK" sz="2800" dirty="0" smtClean="0"/>
              <a:t>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060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/>
          </a:bodyPr>
          <a:lstStyle/>
          <a:p>
            <a:r>
              <a:rPr lang="sk-SK" dirty="0" smtClean="0"/>
              <a:t>Elektronická hromadná žiadosť</a:t>
            </a:r>
          </a:p>
          <a:p>
            <a:pPr algn="l"/>
            <a:endParaRPr lang="sk-S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2" y="1529862"/>
            <a:ext cx="7543800" cy="43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Elektronická hromadná žiadosť</a:t>
            </a:r>
          </a:p>
          <a:p>
            <a:pPr algn="l"/>
            <a:endParaRPr lang="sk-SK" dirty="0" smtClean="0"/>
          </a:p>
          <a:p>
            <a:pPr marL="514350" indent="-514350" algn="l">
              <a:buFont typeface="+mj-lt"/>
              <a:buAutoNum type="arabicPeriod"/>
            </a:pPr>
            <a:r>
              <a:rPr lang="sk-SK" sz="2400" dirty="0" smtClean="0"/>
              <a:t>Autor vytvorí </a:t>
            </a:r>
            <a:r>
              <a:rPr lang="sk-SK" sz="2400" dirty="0" err="1" smtClean="0"/>
              <a:t>eHŽ</a:t>
            </a:r>
            <a:r>
              <a:rPr lang="sk-SK" sz="2400" smtClean="0"/>
              <a:t> a </a:t>
            </a:r>
            <a:r>
              <a:rPr lang="sk-SK" sz="2400" dirty="0" smtClean="0"/>
              <a:t>začne elektronickou cestou získavať podpisy.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sk-SK" sz="2400" dirty="0" smtClean="0"/>
              <a:t>Po úspešnom vyzbieraní 15.000 podpisov za 30 dní bude eHŽ postúpená na riešenie kompetentnému orgánu</a:t>
            </a:r>
          </a:p>
          <a:p>
            <a:pPr marL="514350" indent="-514350" algn="l">
              <a:buFont typeface="+mj-lt"/>
              <a:buAutoNum type="arabicPeriod"/>
            </a:pPr>
            <a:r>
              <a:rPr lang="sk-SK" sz="2400" dirty="0"/>
              <a:t>a</a:t>
            </a:r>
            <a:r>
              <a:rPr lang="sk-SK" sz="2400" dirty="0" smtClean="0"/>
              <a:t>) na žiadosť vláda odpovedá do </a:t>
            </a:r>
            <a:r>
              <a:rPr lang="sk-SK" sz="2400" dirty="0"/>
              <a:t>30 dní a </a:t>
            </a:r>
            <a:r>
              <a:rPr lang="sk-SK" sz="2400" dirty="0" smtClean="0"/>
              <a:t>prijíma </a:t>
            </a:r>
            <a:r>
              <a:rPr lang="sk-SK" sz="2400" dirty="0"/>
              <a:t>opatrenia do 60 </a:t>
            </a:r>
            <a:r>
              <a:rPr lang="sk-SK" sz="2400" dirty="0" smtClean="0"/>
              <a:t>dní</a:t>
            </a:r>
          </a:p>
          <a:p>
            <a:pPr algn="l"/>
            <a:r>
              <a:rPr lang="sk-SK" sz="2400" dirty="0"/>
              <a:t> </a:t>
            </a:r>
            <a:r>
              <a:rPr lang="sk-SK" sz="2400" dirty="0" smtClean="0"/>
              <a:t>       b) v prípade legislatívnych krokov </a:t>
            </a:r>
            <a:r>
              <a:rPr lang="sk-SK" sz="2400" dirty="0"/>
              <a:t>do 6 </a:t>
            </a:r>
            <a:r>
              <a:rPr lang="sk-SK" sz="2400" dirty="0" smtClean="0"/>
              <a:t>mesiacov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220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0442194E81441B202D6BF47FB1073" ma:contentTypeVersion="0" ma:contentTypeDescription="Umožňuje vytvoriť nový dokument." ma:contentTypeScope="" ma:versionID="c52dbdecfee6270b5fcc5f30c56cc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B3A2B-BFC0-4467-809D-209265BF0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822785-EE49-413B-ADAF-04C2848A6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23830E-A524-4AC1-94F1-420932E79601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274</Words>
  <Application>Microsoft Office PowerPoint</Application>
  <PresentationFormat>Prezentácia na obrazovke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Office Theme</vt:lpstr>
      <vt:lpstr>Open Government Week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 Andrejkovic</dc:creator>
  <cp:lastModifiedBy>Milan Andrejkovič</cp:lastModifiedBy>
  <cp:revision>36</cp:revision>
  <dcterms:created xsi:type="dcterms:W3CDTF">2006-08-16T00:00:00Z</dcterms:created>
  <dcterms:modified xsi:type="dcterms:W3CDTF">2016-10-16T13:25:59Z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0x0101008240442194E81441B202D6BF47FB1073</vt:lpwstr>
  </property>
</Properties>
</file>