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60" r:id="rId8"/>
    <p:sldId id="262" r:id="rId9"/>
    <p:sldId id="263" r:id="rId10"/>
    <p:sldId id="266" r:id="rId11"/>
  </p:sldIdLst>
  <p:sldSz cx="9144000" cy="6858000" type="screen4x3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83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25" autoAdjust="0"/>
  </p:normalViewPr>
  <p:slideViewPr>
    <p:cSldViewPr snapToGrid="0" snapToObjects="1">
      <p:cViewPr>
        <p:scale>
          <a:sx n="90" d="100"/>
          <a:sy n="90" d="100"/>
        </p:scale>
        <p:origin x="-61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D63CB-665A-364E-A5DC-68E24156460F}" type="datetime1">
              <a:rPr lang="en-US" smtClean="0"/>
              <a:t>10/16/2016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C8784-081C-C24E-B61C-8661EC196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66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F94EC-F492-464E-8E0B-5BBB6F6AE3CE}" type="datetime1">
              <a:rPr lang="en-US" smtClean="0"/>
              <a:t>10/16/2016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4151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2" y="6464151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D2451-8346-6649-A998-81E6ED84D1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33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Nadpis prezentaci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30757" y="545025"/>
            <a:ext cx="7772400" cy="744562"/>
          </a:xfrm>
        </p:spPr>
        <p:txBody>
          <a:bodyPr tIns="0" anchor="t">
            <a:normAutofit/>
          </a:bodyPr>
          <a:lstStyle>
            <a:lvl1pPr algn="l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30757" y="1179827"/>
            <a:ext cx="6400800" cy="717442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8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Nadpis prezentaci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8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 Nadpis prezentaci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2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. Nadpis a obsah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01620"/>
            <a:ext cx="8229600" cy="10695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b="0" baseline="0">
                <a:solidFill>
                  <a:srgbClr val="5083A5"/>
                </a:solidFill>
                <a:latin typeface="Calibri"/>
                <a:cs typeface="Calibri"/>
              </a:defRPr>
            </a:lvl1pPr>
          </a:lstStyle>
          <a:p>
            <a:r>
              <a:rPr lang="en-US" altLang="ko-KR" dirty="0" smtClean="0"/>
              <a:t>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134"/>
            <a:ext cx="8229600" cy="4606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k-SK" altLang="ko-KR" smtClean="0"/>
              <a:t>Upravte štýl predlohy textu.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073033"/>
            <a:ext cx="8229600" cy="3979412"/>
          </a:xfrm>
          <a:prstGeom prst="rect">
            <a:avLst/>
          </a:prstGeom>
        </p:spPr>
        <p:txBody>
          <a:bodyPr lIns="396000" anchor="t">
            <a:normAutofit/>
          </a:bodyPr>
          <a:lstStyle>
            <a:lvl1pPr marL="0" indent="0" algn="just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k-SK" altLang="ko-KR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67736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. Nadpis a odrazk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5083A5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>
            <a:lvl1pPr marL="342900" indent="-342900">
              <a:buFont typeface="Arial"/>
              <a:buChar char="•"/>
              <a:defRPr sz="3200"/>
            </a:lvl1pPr>
            <a:lvl2pPr marL="742950" indent="-285750">
              <a:buFont typeface="Arial"/>
              <a:buChar char="•"/>
              <a:defRPr sz="2400"/>
            </a:lvl2pPr>
            <a:lvl3pPr>
              <a:defRPr sz="1800"/>
            </a:lvl3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</p:txBody>
      </p:sp>
    </p:spTree>
    <p:extLst>
      <p:ext uri="{BB962C8B-B14F-4D97-AF65-F5344CB8AC3E}">
        <p14:creationId xmlns:p14="http://schemas.microsoft.com/office/powerpoint/2010/main" val="173831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. Obrazok s popisom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970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7"/>
            <a:ext cx="5486400" cy="966337"/>
          </a:xfrm>
        </p:spPr>
        <p:txBody>
          <a:bodyPr>
            <a:normAutofit/>
          </a:bodyPr>
          <a:lstStyle>
            <a:lvl1pPr marL="0" indent="0" algn="just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9096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1346-FBA0-C849-B845-EFC70EDE9F45}" type="datetime1">
              <a:rPr lang="en-US" smtClean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020-F9D4-4B47-89FC-83B8E15DED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2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0" r:id="rId4"/>
    <p:sldLayoutId id="2147483650" r:id="rId5"/>
    <p:sldLayoutId id="2147483657" r:id="rId6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Open </a:t>
            </a:r>
            <a:r>
              <a:rPr lang="sk-SK" smtClean="0"/>
              <a:t>Government</a:t>
            </a:r>
            <a:r>
              <a:rPr lang="sk-SK" dirty="0" smtClean="0"/>
              <a:t> </a:t>
            </a:r>
            <a:r>
              <a:rPr lang="sk-SK" dirty="0" smtClean="0"/>
              <a:t>Week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47" y="3379438"/>
            <a:ext cx="8136531" cy="726364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5083A5"/>
                </a:solidFill>
              </a:rPr>
              <a:t>Participácia</a:t>
            </a:r>
            <a:endParaRPr lang="en-US" b="1" dirty="0">
              <a:solidFill>
                <a:srgbClr val="5083A5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1547" y="4350545"/>
            <a:ext cx="8136531" cy="726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 smtClean="0"/>
              <a:t>Bratislava 19.10.2016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3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Program dňa 17.10.2016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19271" y="1371134"/>
            <a:ext cx="8812078" cy="4681311"/>
          </a:xfrm>
        </p:spPr>
        <p:txBody>
          <a:bodyPr>
            <a:normAutofit/>
          </a:bodyPr>
          <a:lstStyle/>
          <a:p>
            <a:pPr algn="l"/>
            <a:r>
              <a:rPr lang="sk-SK" sz="2600" dirty="0" smtClean="0"/>
              <a:t>    </a:t>
            </a:r>
            <a:r>
              <a:rPr lang="en-US" sz="2600" dirty="0" smtClean="0"/>
              <a:t>8:30 </a:t>
            </a:r>
            <a:r>
              <a:rPr lang="en-US" sz="2600" dirty="0"/>
              <a:t>– 9:00</a:t>
            </a:r>
            <a:r>
              <a:rPr lang="en-US" sz="2800" dirty="0"/>
              <a:t>	</a:t>
            </a:r>
            <a:r>
              <a:rPr lang="sk-SK" sz="2800" dirty="0" smtClean="0"/>
              <a:t>  Registrácia</a:t>
            </a:r>
          </a:p>
          <a:p>
            <a:pPr algn="l"/>
            <a:r>
              <a:rPr lang="sk-SK" sz="2600" dirty="0" smtClean="0"/>
              <a:t>    9:00 – 9:30</a:t>
            </a:r>
            <a:r>
              <a:rPr lang="sk-SK" sz="2800" dirty="0" smtClean="0"/>
              <a:t>	  </a:t>
            </a:r>
            <a:r>
              <a:rPr lang="sk-SK" sz="2800" b="1" dirty="0" smtClean="0"/>
              <a:t>Otvorenie</a:t>
            </a:r>
          </a:p>
          <a:p>
            <a:pPr algn="l"/>
            <a:r>
              <a:rPr lang="sk-SK" sz="2600" dirty="0" smtClean="0"/>
              <a:t>  9:30 – 10:30</a:t>
            </a:r>
            <a:r>
              <a:rPr lang="sk-SK" sz="2800" dirty="0" smtClean="0"/>
              <a:t>	 Panelová diskusia</a:t>
            </a:r>
            <a:endParaRPr lang="sk-SK" sz="2800" b="1" dirty="0" smtClean="0">
              <a:solidFill>
                <a:srgbClr val="5083A5"/>
              </a:solidFill>
            </a:endParaRPr>
          </a:p>
          <a:p>
            <a:pPr algn="l"/>
            <a:r>
              <a:rPr lang="sk-SK" sz="2600" dirty="0" smtClean="0"/>
              <a:t>10:30 – 11:00</a:t>
            </a:r>
            <a:r>
              <a:rPr lang="sk-SK" sz="2800" dirty="0" smtClean="0"/>
              <a:t>	  Prestávka</a:t>
            </a:r>
          </a:p>
          <a:p>
            <a:pPr algn="l"/>
            <a:r>
              <a:rPr lang="sk-SK" sz="2600" dirty="0" smtClean="0"/>
              <a:t>11:00 – 12:30</a:t>
            </a:r>
            <a:r>
              <a:rPr lang="sk-SK" sz="2800" dirty="0" smtClean="0"/>
              <a:t>	  </a:t>
            </a:r>
            <a:r>
              <a:rPr lang="sk-SK" sz="2800" b="1" dirty="0" smtClean="0">
                <a:solidFill>
                  <a:srgbClr val="5083A5"/>
                </a:solidFill>
              </a:rPr>
              <a:t>Od záväzku k akcii</a:t>
            </a:r>
          </a:p>
          <a:p>
            <a:pPr algn="l"/>
            <a:r>
              <a:rPr lang="sk-SK" sz="2600" dirty="0" smtClean="0"/>
              <a:t>12:30 – 13:30 </a:t>
            </a:r>
            <a:r>
              <a:rPr lang="sk-SK" sz="2800" dirty="0" smtClean="0"/>
              <a:t> Prestávka</a:t>
            </a:r>
          </a:p>
          <a:p>
            <a:pPr algn="l"/>
            <a:r>
              <a:rPr lang="sk-SK" sz="2600" dirty="0"/>
              <a:t>13:30 – </a:t>
            </a:r>
            <a:r>
              <a:rPr lang="sk-SK" sz="2600" dirty="0" smtClean="0"/>
              <a:t>15:00</a:t>
            </a:r>
            <a:r>
              <a:rPr lang="sk-SK" sz="2800" dirty="0" smtClean="0"/>
              <a:t>	</a:t>
            </a:r>
            <a:r>
              <a:rPr lang="sk-SK" sz="2800" b="1" dirty="0">
                <a:solidFill>
                  <a:srgbClr val="5083A5"/>
                </a:solidFill>
              </a:rPr>
              <a:t> </a:t>
            </a:r>
            <a:r>
              <a:rPr lang="sk-SK" sz="2800" b="1" dirty="0" smtClean="0">
                <a:solidFill>
                  <a:srgbClr val="5083A5"/>
                </a:solidFill>
              </a:rPr>
              <a:t> Galéria </a:t>
            </a:r>
            <a:r>
              <a:rPr lang="sk-SK" sz="2800" b="1" dirty="0">
                <a:solidFill>
                  <a:srgbClr val="5083A5"/>
                </a:solidFill>
              </a:rPr>
              <a:t>príkladov dobrej </a:t>
            </a:r>
            <a:r>
              <a:rPr lang="sk-SK" sz="2800" b="1" dirty="0" smtClean="0">
                <a:solidFill>
                  <a:srgbClr val="5083A5"/>
                </a:solidFill>
              </a:rPr>
              <a:t>praxe</a:t>
            </a:r>
          </a:p>
          <a:p>
            <a:pPr algn="l"/>
            <a:r>
              <a:rPr lang="sk-SK" sz="2800" dirty="0" smtClean="0"/>
              <a:t>	      </a:t>
            </a:r>
            <a:r>
              <a:rPr lang="sk-SK" sz="2600" dirty="0" smtClean="0"/>
              <a:t>15:00</a:t>
            </a:r>
            <a:r>
              <a:rPr lang="sk-SK" sz="2800" dirty="0" smtClean="0"/>
              <a:t>	  Záver dňa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9:00 </a:t>
            </a:r>
            <a:r>
              <a:rPr lang="sk-SK" sz="3200" dirty="0"/>
              <a:t>– </a:t>
            </a:r>
            <a:r>
              <a:rPr lang="sk-SK" sz="3200" dirty="0" smtClean="0"/>
              <a:t>9:30	</a:t>
            </a:r>
            <a:r>
              <a:rPr lang="sk-SK" sz="3200" b="1" dirty="0" smtClean="0"/>
              <a:t>Otvorenie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	</a:t>
            </a:r>
            <a:r>
              <a:rPr lang="sk-SK" sz="3000" b="1" dirty="0" smtClean="0"/>
              <a:t>Privítanie</a:t>
            </a:r>
          </a:p>
          <a:p>
            <a:pPr marL="0" indent="0">
              <a:buNone/>
            </a:pPr>
            <a:r>
              <a:rPr lang="sk-SK" sz="3000" i="1" dirty="0" smtClean="0"/>
              <a:t>Martin Giertl, splnomocnenec vlády SR pre rozvoj občianskej spoločnosti</a:t>
            </a:r>
          </a:p>
          <a:p>
            <a:pPr marL="0" indent="0">
              <a:buNone/>
            </a:pPr>
            <a:r>
              <a:rPr lang="sk-SK" sz="3000" dirty="0" smtClean="0"/>
              <a:t>•	</a:t>
            </a:r>
            <a:r>
              <a:rPr lang="sk-SK" sz="3000" b="1" dirty="0" smtClean="0"/>
              <a:t>Ciele workshopu</a:t>
            </a:r>
          </a:p>
          <a:p>
            <a:pPr marL="0" indent="0">
              <a:buNone/>
            </a:pPr>
            <a:r>
              <a:rPr lang="sk-SK" sz="3000" i="1" dirty="0" smtClean="0"/>
              <a:t>Iveta Ferčíková, Úrad splnomocnenca vlády SR pre rozvoj občianskej spoločnosti</a:t>
            </a:r>
          </a:p>
          <a:p>
            <a:pPr marL="0" indent="0">
              <a:buNone/>
            </a:pPr>
            <a:r>
              <a:rPr lang="sk-SK" sz="3000" dirty="0" smtClean="0"/>
              <a:t>•	</a:t>
            </a:r>
            <a:r>
              <a:rPr lang="sk-SK" sz="3000" b="1" dirty="0" smtClean="0"/>
              <a:t>Predstavenie účastníkov a program workshopu</a:t>
            </a:r>
          </a:p>
          <a:p>
            <a:pPr marL="0" indent="0">
              <a:buNone/>
            </a:pPr>
            <a:r>
              <a:rPr lang="sk-SK" sz="3000" i="1" dirty="0" smtClean="0"/>
              <a:t>Karolína Miková, moderátorka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>9:30 </a:t>
            </a:r>
            <a:r>
              <a:rPr lang="sk-SK" sz="3200" dirty="0"/>
              <a:t>– </a:t>
            </a:r>
            <a:r>
              <a:rPr lang="sk-SK" sz="3200" dirty="0" smtClean="0"/>
              <a:t>10:30</a:t>
            </a:r>
            <a:r>
              <a:rPr lang="sk-SK" sz="3200" dirty="0"/>
              <a:t>	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/>
              <a:t>•	</a:t>
            </a:r>
            <a:r>
              <a:rPr lang="sk-SK" sz="2200" dirty="0"/>
              <a:t>Ako budovať funkčné partnerstvo medzi štátom a občianskou spoločnosťou? Je participácia zainteresovaných aktérov vôbec potrebná?– panel. </a:t>
            </a:r>
            <a:r>
              <a:rPr lang="sk-SK" sz="2200" dirty="0" smtClean="0"/>
              <a:t>diskusia</a:t>
            </a:r>
            <a:endParaRPr lang="sk-SK" sz="2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83026"/>
            <a:ext cx="8229600" cy="44431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k-SK" sz="3000" dirty="0" smtClean="0"/>
          </a:p>
          <a:p>
            <a:r>
              <a:rPr lang="sk-SK" sz="2800" b="1" i="1" dirty="0"/>
              <a:t>Martin Giertl</a:t>
            </a:r>
            <a:r>
              <a:rPr lang="sk-SK" sz="2800" i="1" dirty="0"/>
              <a:t>, splnomocnenec vlády SR pre rozvoj občianskej spoločnosti</a:t>
            </a:r>
            <a:endParaRPr lang="sk-SK" sz="2800" dirty="0"/>
          </a:p>
          <a:p>
            <a:r>
              <a:rPr lang="sk-SK" sz="2800" b="1" i="1" dirty="0"/>
              <a:t>Anton </a:t>
            </a:r>
            <a:r>
              <a:rPr lang="sk-SK" sz="2800" b="1" i="1" dirty="0" err="1"/>
              <a:t>Marcinčin</a:t>
            </a:r>
            <a:r>
              <a:rPr lang="sk-SK" sz="2800" i="1" dirty="0"/>
              <a:t>, splnomocnenca vlády SR pre podporu najmenej rozvinutých okresov</a:t>
            </a:r>
            <a:endParaRPr lang="sk-SK" sz="2800" dirty="0"/>
          </a:p>
          <a:p>
            <a:r>
              <a:rPr lang="sk-SK" sz="2800" b="1" i="1" dirty="0"/>
              <a:t>Zuzana Komárová</a:t>
            </a:r>
            <a:r>
              <a:rPr lang="sk-SK" sz="2800" i="1" dirty="0"/>
              <a:t>, generálna riaditeľka Sekcie umenia a štátneho jazyka MK SR </a:t>
            </a:r>
            <a:endParaRPr lang="sk-SK" sz="2800" dirty="0"/>
          </a:p>
          <a:p>
            <a:r>
              <a:rPr lang="sk-SK" sz="2800" b="1" i="1" dirty="0"/>
              <a:t>Miroslav Mojžiš</a:t>
            </a:r>
            <a:r>
              <a:rPr lang="sk-SK" sz="2800" i="1" dirty="0"/>
              <a:t>, CEPA – Priatelia zeme</a:t>
            </a:r>
            <a:endParaRPr lang="sk-SK" sz="2800" dirty="0"/>
          </a:p>
          <a:p>
            <a:r>
              <a:rPr lang="sk-SK" sz="2800" b="1" i="1" dirty="0"/>
              <a:t>Jarmila Lajčáková</a:t>
            </a:r>
            <a:r>
              <a:rPr lang="sk-SK" sz="2800" i="1" dirty="0"/>
              <a:t>, Centrum pre výskum kultúry a etnicity</a:t>
            </a:r>
            <a:endParaRPr lang="sk-SK" sz="3000" dirty="0"/>
          </a:p>
        </p:txBody>
      </p:sp>
    </p:spTree>
    <p:extLst>
      <p:ext uri="{BB962C8B-B14F-4D97-AF65-F5344CB8AC3E}">
        <p14:creationId xmlns:p14="http://schemas.microsoft.com/office/powerpoint/2010/main" val="11472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10:30 </a:t>
            </a:r>
            <a:r>
              <a:rPr lang="sk-SK" sz="3200" dirty="0"/>
              <a:t>– </a:t>
            </a:r>
            <a:r>
              <a:rPr lang="sk-SK" sz="3200" dirty="0" smtClean="0"/>
              <a:t>11:00</a:t>
            </a:r>
            <a:r>
              <a:rPr lang="sk-SK" sz="3200" dirty="0"/>
              <a:t>	</a:t>
            </a:r>
            <a:r>
              <a:rPr lang="sk-SK" sz="3200" dirty="0" smtClean="0"/>
              <a:t> 	Prestávka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3511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11:00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12:30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sk-SK" b="1" dirty="0" smtClean="0">
                <a:solidFill>
                  <a:srgbClr val="5083A5"/>
                </a:solidFill>
              </a:rPr>
              <a:t>Od </a:t>
            </a:r>
            <a:r>
              <a:rPr lang="sk-SK" b="1" dirty="0">
                <a:solidFill>
                  <a:srgbClr val="5083A5"/>
                </a:solidFill>
              </a:rPr>
              <a:t>záväzku k </a:t>
            </a:r>
            <a:r>
              <a:rPr lang="sk-SK" b="1" dirty="0" smtClean="0">
                <a:solidFill>
                  <a:srgbClr val="5083A5"/>
                </a:solidFill>
              </a:rPr>
              <a:t>akcii</a:t>
            </a:r>
          </a:p>
          <a:p>
            <a:pPr marL="0" indent="0">
              <a:buNone/>
            </a:pPr>
            <a:r>
              <a:rPr lang="sk-SK" b="1" dirty="0"/>
              <a:t>Predstavenie Akčného plánu Iniciatívy pre otvorené vládnutie v SR na roky 2016 – </a:t>
            </a:r>
            <a:r>
              <a:rPr lang="sk-SK" b="1" dirty="0" smtClean="0"/>
              <a:t>2019.</a:t>
            </a:r>
            <a:r>
              <a:rPr lang="sk-SK" b="1" dirty="0"/>
              <a:t> Aké sú naše </a:t>
            </a:r>
            <a:r>
              <a:rPr lang="sk-SK" b="1" dirty="0" smtClean="0"/>
              <a:t>očakávania?</a:t>
            </a:r>
          </a:p>
          <a:p>
            <a:pPr marL="0" indent="0">
              <a:buNone/>
            </a:pPr>
            <a:r>
              <a:rPr lang="sk-SK" i="1" dirty="0" smtClean="0"/>
              <a:t>Iveta Ferčíková, ÚSV ROS</a:t>
            </a:r>
          </a:p>
          <a:p>
            <a:pPr marL="0" indent="0">
              <a:buNone/>
            </a:pPr>
            <a:r>
              <a:rPr lang="sk-SK" b="1" dirty="0"/>
              <a:t>Diskusia o záväzkoch Iniciatívy pre otvorené </a:t>
            </a:r>
            <a:r>
              <a:rPr lang="sk-SK" b="1" dirty="0" smtClean="0"/>
              <a:t>vládnutie </a:t>
            </a:r>
            <a:r>
              <a:rPr lang="sk-SK" b="1" dirty="0"/>
              <a:t>na roky 2016 – </a:t>
            </a:r>
            <a:r>
              <a:rPr lang="sk-SK" b="1" dirty="0" smtClean="0"/>
              <a:t>2019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57200" y="46412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5083A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200" dirty="0" smtClean="0"/>
              <a:t>12:30 – 13:30	 	Prestávka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5047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13:30 </a:t>
            </a:r>
            <a:r>
              <a:rPr lang="sk-SK" sz="3200" dirty="0"/>
              <a:t>– </a:t>
            </a:r>
            <a:r>
              <a:rPr lang="sk-SK" sz="3200" dirty="0" smtClean="0"/>
              <a:t>15:00</a:t>
            </a:r>
            <a:r>
              <a:rPr lang="sk-SK" sz="3200" dirty="0"/>
              <a:t>	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b="1" dirty="0" smtClean="0"/>
              <a:t>Galéria </a:t>
            </a:r>
            <a:r>
              <a:rPr lang="sk-SK" sz="3200" b="1" dirty="0"/>
              <a:t>príkladov dobrej praxe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62986"/>
            <a:ext cx="8229600" cy="4563177"/>
          </a:xfrm>
        </p:spPr>
        <p:txBody>
          <a:bodyPr>
            <a:noAutofit/>
          </a:bodyPr>
          <a:lstStyle/>
          <a:p>
            <a:pPr lvl="0" algn="just"/>
            <a:r>
              <a:rPr lang="sk-SK" sz="2000" b="1" dirty="0"/>
              <a:t>Meranie Indexu občianskej </a:t>
            </a:r>
            <a:r>
              <a:rPr lang="sk-SK" sz="2000" b="1" dirty="0" smtClean="0"/>
              <a:t>participácie</a:t>
            </a:r>
            <a:r>
              <a:rPr lang="sk-SK" sz="2000" dirty="0" smtClean="0"/>
              <a:t>, </a:t>
            </a:r>
            <a:r>
              <a:rPr lang="sk-SK" sz="2000" i="1" dirty="0" smtClean="0"/>
              <a:t>Iva </a:t>
            </a:r>
            <a:r>
              <a:rPr lang="sk-SK" sz="2000" i="1" dirty="0" err="1"/>
              <a:t>Taralezhkova</a:t>
            </a:r>
            <a:r>
              <a:rPr lang="sk-SK" sz="2000" i="1" dirty="0"/>
              <a:t>, </a:t>
            </a:r>
            <a:r>
              <a:rPr lang="en-US" sz="2000" i="1" dirty="0"/>
              <a:t>Citizen Participation Forum</a:t>
            </a:r>
            <a:r>
              <a:rPr lang="sk-SK" sz="2000" i="1" dirty="0"/>
              <a:t>, Bulharsko </a:t>
            </a:r>
            <a:endParaRPr lang="sk-SK" sz="2000" dirty="0"/>
          </a:p>
          <a:p>
            <a:pPr lvl="0" algn="just"/>
            <a:r>
              <a:rPr lang="sk-SK" sz="2000" b="1" dirty="0"/>
              <a:t>Dizajn participatívneho procesu tvorby verejnej politiky: Tvorba Stratégie rozvoja kultúry v SR na roky 2014 – </a:t>
            </a:r>
            <a:r>
              <a:rPr lang="sk-SK" sz="2000" b="1" dirty="0" smtClean="0"/>
              <a:t>2020, </a:t>
            </a:r>
            <a:r>
              <a:rPr lang="sk-SK" sz="2000" i="1" dirty="0" smtClean="0"/>
              <a:t>Zuzana </a:t>
            </a:r>
            <a:r>
              <a:rPr lang="sk-SK" sz="2000" i="1" dirty="0"/>
              <a:t>Komárová, Ministerstvo kultúry SR</a:t>
            </a:r>
            <a:endParaRPr lang="sk-SK" sz="2000" dirty="0"/>
          </a:p>
          <a:p>
            <a:pPr lvl="0" algn="just"/>
            <a:r>
              <a:rPr lang="sk-SK" sz="2000" b="1" dirty="0"/>
              <a:t>Nové metódy participatívneho plánovania dopravnej infraštruktúry </a:t>
            </a:r>
            <a:r>
              <a:rPr lang="sk-SK" sz="2000" i="1" dirty="0" smtClean="0"/>
              <a:t>Norbert </a:t>
            </a:r>
            <a:r>
              <a:rPr lang="sk-SK" sz="2000" i="1" dirty="0" err="1"/>
              <a:t>Kołos</a:t>
            </a:r>
            <a:r>
              <a:rPr lang="sk-SK" sz="2000" i="1" dirty="0"/>
              <a:t>, </a:t>
            </a:r>
            <a:r>
              <a:rPr lang="en-US" sz="2000" i="1" dirty="0"/>
              <a:t>Polish Society for Futures Studies</a:t>
            </a:r>
            <a:r>
              <a:rPr lang="sk-SK" sz="2000" i="1" dirty="0"/>
              <a:t>, Poľsko</a:t>
            </a:r>
            <a:endParaRPr lang="sk-SK" sz="2000" dirty="0"/>
          </a:p>
          <a:p>
            <a:pPr lvl="0" algn="just"/>
            <a:r>
              <a:rPr lang="sk-SK" sz="2000" b="1" dirty="0"/>
              <a:t>Nástroj </a:t>
            </a:r>
            <a:r>
              <a:rPr lang="sk-SK" sz="2000" b="1" dirty="0" err="1"/>
              <a:t>e-participácie</a:t>
            </a:r>
            <a:r>
              <a:rPr lang="sk-SK" sz="2000" b="1" dirty="0"/>
              <a:t>: Elektronická hromadná </a:t>
            </a:r>
            <a:r>
              <a:rPr lang="sk-SK" sz="2000" b="1" dirty="0" smtClean="0"/>
              <a:t>žiadosť</a:t>
            </a:r>
            <a:r>
              <a:rPr lang="sk-SK" sz="2000" dirty="0" smtClean="0"/>
              <a:t>, </a:t>
            </a:r>
            <a:r>
              <a:rPr lang="sk-SK" sz="2000" i="1" dirty="0" smtClean="0"/>
              <a:t>Milan </a:t>
            </a:r>
            <a:r>
              <a:rPr lang="sk-SK" sz="2000" i="1" dirty="0"/>
              <a:t>Andrejkovič,  Úrad splnomocnenca vlády SR pre rozvoj občianskej spoločnosti</a:t>
            </a:r>
            <a:endParaRPr lang="sk-SK" sz="2000" dirty="0"/>
          </a:p>
          <a:p>
            <a:pPr lvl="0" algn="just"/>
            <a:r>
              <a:rPr lang="sk-SK" sz="2000" b="1" dirty="0"/>
              <a:t>Dizajn participatívneho procesu tvorby verejnej politiky:  Tvorba Koncepcie </a:t>
            </a:r>
            <a:r>
              <a:rPr lang="sk-SK" sz="2000" b="1" dirty="0" smtClean="0"/>
              <a:t>práce </a:t>
            </a:r>
            <a:r>
              <a:rPr lang="sk-SK" sz="2000" b="1" dirty="0"/>
              <a:t>s mládežou na roky 2016 – </a:t>
            </a:r>
            <a:r>
              <a:rPr lang="sk-SK" sz="2000" b="1" dirty="0" smtClean="0"/>
              <a:t>2020, </a:t>
            </a:r>
            <a:r>
              <a:rPr lang="sk-SK" sz="2000" i="1" dirty="0" smtClean="0"/>
              <a:t>Mária </a:t>
            </a:r>
            <a:r>
              <a:rPr lang="sk-SK" sz="2000" i="1" dirty="0" err="1" smtClean="0"/>
              <a:t>Bošňáková</a:t>
            </a:r>
            <a:r>
              <a:rPr lang="sk-SK" sz="2000" i="1" dirty="0" smtClean="0"/>
              <a:t> (</a:t>
            </a:r>
            <a:r>
              <a:rPr lang="sk-SK" sz="2000" i="1" dirty="0" err="1" smtClean="0"/>
              <a:t>MŠVVaŠ</a:t>
            </a:r>
            <a:r>
              <a:rPr lang="sk-SK" sz="2000" i="1" dirty="0" smtClean="0"/>
              <a:t> SR) a Tomáš </a:t>
            </a:r>
            <a:r>
              <a:rPr lang="sk-SK" sz="2000" i="1" dirty="0" err="1" smtClean="0"/>
              <a:t>Pešek</a:t>
            </a:r>
            <a:r>
              <a:rPr lang="sk-SK" sz="2000" i="1" dirty="0" smtClean="0"/>
              <a:t> (IUVENTA)</a:t>
            </a:r>
            <a:r>
              <a:rPr lang="sk-SK" sz="2000" dirty="0" smtClean="0"/>
              <a:t>     </a:t>
            </a:r>
            <a:endParaRPr lang="sk-SK" sz="2000" dirty="0"/>
          </a:p>
          <a:p>
            <a:pPr algn="just"/>
            <a:r>
              <a:rPr lang="sk-SK" sz="2000" b="1" dirty="0"/>
              <a:t>  </a:t>
            </a:r>
            <a:r>
              <a:rPr lang="sk-SK" sz="2000" b="1" dirty="0" smtClean="0"/>
              <a:t>Participatívny </a:t>
            </a:r>
            <a:r>
              <a:rPr lang="sk-SK" sz="2000" b="1" dirty="0"/>
              <a:t>rozpočet Bratislava Nové Mesto a </a:t>
            </a:r>
            <a:r>
              <a:rPr lang="sk-SK" sz="2000" b="1" dirty="0" err="1" smtClean="0"/>
              <a:t>TRENČÍNsiTY</a:t>
            </a:r>
            <a:r>
              <a:rPr lang="sk-SK" sz="2000" b="1" dirty="0" smtClean="0"/>
              <a:t>!</a:t>
            </a:r>
            <a:r>
              <a:rPr lang="sk-SK" sz="2000" dirty="0"/>
              <a:t> </a:t>
            </a:r>
            <a:r>
              <a:rPr lang="sk-SK" sz="2000" i="1" dirty="0" smtClean="0"/>
              <a:t>Miroslav </a:t>
            </a:r>
            <a:r>
              <a:rPr lang="sk-SK" sz="2000" i="1" dirty="0"/>
              <a:t>Švec, O.Z. Utópia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9298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47" y="3145701"/>
            <a:ext cx="8136531" cy="744562"/>
          </a:xfrm>
        </p:spPr>
        <p:txBody>
          <a:bodyPr>
            <a:normAutofit/>
          </a:bodyPr>
          <a:lstStyle/>
          <a:p>
            <a:r>
              <a:rPr lang="sk-SK" sz="3200" dirty="0" smtClean="0"/>
              <a:t>Ďakujeme za Vašu účasť!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47" y="3899185"/>
            <a:ext cx="8136531" cy="7174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nGovWeek_prezentacia 2016-10-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40442194E81441B202D6BF47FB1073" ma:contentTypeVersion="0" ma:contentTypeDescription="Umožňuje vytvoriť nový dokument." ma:contentTypeScope="" ma:versionID="c52dbdecfee6270b5fcc5f30c56cc7c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03bc20b3b442f8046c3eea305e142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CAA68B-4C53-4400-987D-6C54B0FF9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D9EE37D-F4EE-4E71-9006-03C62319FA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601498-0F12-4511-A570-8F68498BCF97}">
  <ds:schemaRefs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OpenGovWeek_prezentacia 2016-10-19</Template>
  <TotalTime>516</TotalTime>
  <Words>107</Words>
  <Application>Microsoft Office PowerPoint</Application>
  <PresentationFormat>Prezentácia na obrazovke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OpenGovWeek_prezentacia 2016-10-19</vt:lpstr>
      <vt:lpstr>Open Government Week</vt:lpstr>
      <vt:lpstr>Program dňa 17.10.2016</vt:lpstr>
      <vt:lpstr>9:00 – 9:30 Otvorenie</vt:lpstr>
      <vt:lpstr> 9:30 – 10:30  • Ako budovať funkčné partnerstvo medzi štátom a občianskou spoločnosťou? Je participácia zainteresovaných aktérov vôbec potrebná?– panel. diskusia</vt:lpstr>
      <vt:lpstr>10:30 – 11:00   Prestávka</vt:lpstr>
      <vt:lpstr>13:30 – 15:00  Galéria príkladov dobrej praxe</vt:lpstr>
      <vt:lpstr>Ďakujeme za Vašu účasť!</vt:lpstr>
    </vt:vector>
  </TitlesOfParts>
  <Company>MVSR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Governmet Week</dc:title>
  <dc:creator>Skarlet Ondrejčáková</dc:creator>
  <cp:lastModifiedBy>Milan Andrejkovič</cp:lastModifiedBy>
  <cp:revision>13</cp:revision>
  <cp:lastPrinted>2016-10-15T12:47:36Z</cp:lastPrinted>
  <dcterms:created xsi:type="dcterms:W3CDTF">2016-10-07T07:38:52Z</dcterms:created>
  <dcterms:modified xsi:type="dcterms:W3CDTF">2016-10-16T11:44:00Z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0x0101008240442194E81441B202D6BF47FB1073</vt:lpwstr>
  </property>
</Properties>
</file>