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96" r:id="rId2"/>
    <p:sldId id="257" r:id="rId3"/>
    <p:sldId id="289" r:id="rId4"/>
    <p:sldId id="260" r:id="rId5"/>
    <p:sldId id="277" r:id="rId6"/>
    <p:sldId id="274" r:id="rId7"/>
    <p:sldId id="275" r:id="rId8"/>
    <p:sldId id="273" r:id="rId9"/>
    <p:sldId id="262" r:id="rId10"/>
    <p:sldId id="276" r:id="rId11"/>
    <p:sldId id="281" r:id="rId12"/>
    <p:sldId id="278" r:id="rId13"/>
    <p:sldId id="280" r:id="rId14"/>
    <p:sldId id="282" r:id="rId15"/>
    <p:sldId id="283" r:id="rId16"/>
    <p:sldId id="284" r:id="rId17"/>
    <p:sldId id="285" r:id="rId18"/>
    <p:sldId id="286" r:id="rId19"/>
    <p:sldId id="287" r:id="rId20"/>
    <p:sldId id="264" r:id="rId21"/>
    <p:sldId id="288" r:id="rId22"/>
    <p:sldId id="292" r:id="rId23"/>
    <p:sldId id="290" r:id="rId24"/>
    <p:sldId id="291" r:id="rId25"/>
    <p:sldId id="295" r:id="rId26"/>
    <p:sldId id="293" r:id="rId27"/>
    <p:sldId id="294" r:id="rId28"/>
    <p:sldId id="269" r:id="rId2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60"/>
  </p:normalViewPr>
  <p:slideViewPr>
    <p:cSldViewPr snapToGrid="0">
      <p:cViewPr varScale="1">
        <p:scale>
          <a:sx n="88" d="100"/>
          <a:sy n="88" d="100"/>
        </p:scale>
        <p:origin x="6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14E0B-F32D-4E7C-9608-913192A43BD8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FE994-6D75-4893-BE38-6D8B3EA194D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410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4708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4a84bbb029_0_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4a84bbb029_0_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44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4a84bbb029_0_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4a84bbb029_0_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7754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4a84bbb029_0_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4a84bbb029_0_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8626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4a84bbb029_0_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4a84bbb029_0_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283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4a84bbb029_0_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4a84bbb029_0_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1519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4a84bbb029_0_7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4a84bbb029_0_7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349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129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3156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7044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" name="Google Shape;25;p4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sk" smtClean="0"/>
              <a:pPr/>
              <a:t>‹#›</a:t>
            </a:fld>
            <a:endParaRPr lang="sk"/>
          </a:p>
        </p:txBody>
      </p:sp>
    </p:spTree>
    <p:extLst>
      <p:ext uri="{BB962C8B-B14F-4D97-AF65-F5344CB8AC3E}">
        <p14:creationId xmlns:p14="http://schemas.microsoft.com/office/powerpoint/2010/main" val="225757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040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831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16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766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466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98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446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077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C52E3-5385-4905-A015-5911507DD3E5}" type="datetimeFigureOut">
              <a:rPr lang="sk-SK" smtClean="0"/>
              <a:t>12. 6. 2023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4D048-31C5-4520-8ED6-ED9E063004C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425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silvia.durechova@minv.sk" TargetMode="External"/><Relationship Id="rId2" Type="http://schemas.openxmlformats.org/officeDocument/2006/relationships/hyperlink" Target="mailto:barbara.gindlova@minv.sk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hyperlink" Target="mailto:miroslav.zwiefelhofer@minv.sk" TargetMode="External"/><Relationship Id="rId4" Type="http://schemas.openxmlformats.org/officeDocument/2006/relationships/hyperlink" Target="mailto:linda.zuzcakova@minv.s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okovania.gov.sk/RVL/Material/28473/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rokovania.gov.sk/RVL/Material/28472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58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470" b="1" dirty="0" smtClean="0"/>
              <a:t>dôvody pre vznik RR, alebo prečo?</a:t>
            </a:r>
            <a:endParaRPr lang="sk-SK" sz="3470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471800"/>
            <a:ext cx="10223862" cy="4294759"/>
          </a:xfrm>
        </p:spPr>
        <p:txBody>
          <a:bodyPr>
            <a:normAutofit fontScale="92500" lnSpcReduction="20000"/>
          </a:bodyPr>
          <a:lstStyle/>
          <a:p>
            <a:pPr marL="194729" indent="0">
              <a:buNone/>
            </a:pPr>
            <a:r>
              <a:rPr lang="sk-SK" dirty="0" smtClean="0"/>
              <a:t>zabezpečiť </a:t>
            </a:r>
            <a:r>
              <a:rPr lang="sk-SK" dirty="0"/>
              <a:t>podmienky </a:t>
            </a:r>
            <a:r>
              <a:rPr lang="sk-SK" dirty="0" smtClean="0"/>
              <a:t>pre: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dirty="0"/>
              <a:t>z</a:t>
            </a:r>
            <a:r>
              <a:rPr lang="sk-SK" dirty="0" smtClean="0"/>
              <a:t>intenzívnenie dialógu a prehlbovanie </a:t>
            </a:r>
            <a:r>
              <a:rPr lang="sk-SK" dirty="0"/>
              <a:t>spolupráce s </a:t>
            </a:r>
            <a:r>
              <a:rPr lang="sk-SK" dirty="0" smtClean="0"/>
              <a:t>ÚOŠS s </a:t>
            </a:r>
            <a:r>
              <a:rPr lang="sk-SK" dirty="0"/>
              <a:t>MNO a ich strešnými </a:t>
            </a:r>
            <a:r>
              <a:rPr lang="sk-SK" dirty="0" smtClean="0"/>
              <a:t>organizáciami,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 smtClean="0"/>
              <a:t>lepšie </a:t>
            </a:r>
            <a:r>
              <a:rPr lang="sk-SK" sz="2800" dirty="0"/>
              <a:t>využívanie odbornosti širšieho spektra expertov </a:t>
            </a:r>
            <a:r>
              <a:rPr lang="sk-SK" sz="2800" dirty="0" smtClean="0"/>
              <a:t>MNO, </a:t>
            </a:r>
            <a:endParaRPr lang="sk-S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sz="2800" dirty="0" smtClean="0"/>
              <a:t>reprezentatívne</a:t>
            </a:r>
            <a:r>
              <a:rPr lang="sk-SK" sz="2800" dirty="0"/>
              <a:t>, legitímne a zúčtovateľné zastúpenie aktérov z MNO, aj transparentný spôsob nominovania zástupcov do participatívnych procesov na národnej </a:t>
            </a:r>
            <a:r>
              <a:rPr lang="sk-SK" sz="2800" dirty="0" smtClean="0"/>
              <a:t>úrovni,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k-SK" sz="2400" dirty="0" smtClean="0"/>
              <a:t>zabezpečiť </a:t>
            </a:r>
            <a:r>
              <a:rPr lang="sk-SK" sz="2400" dirty="0"/>
              <a:t>tak väčšiu reprezentatívnosť, zúčtovateľnosť a legitimitu zástupcov MNO v komunikácii so </a:t>
            </a:r>
            <a:r>
              <a:rPr lang="sk-SK" sz="2400" dirty="0" smtClean="0"/>
              <a:t>štátom,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k-SK" sz="2400" dirty="0"/>
              <a:t>systematický prístup k delegovaniu zástupcov </a:t>
            </a:r>
            <a:r>
              <a:rPr lang="sk-SK" sz="2400" dirty="0" smtClean="0"/>
              <a:t>MNO,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k-SK" sz="2400" dirty="0" smtClean="0"/>
              <a:t>vytvoriť </a:t>
            </a:r>
            <a:r>
              <a:rPr lang="sk-SK" sz="2400" dirty="0"/>
              <a:t>podmienky pre lepšiu vnútornú komunikáciu v </a:t>
            </a:r>
            <a:r>
              <a:rPr lang="sk-SK" sz="2400" dirty="0" smtClean="0"/>
              <a:t>sektore,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k-SK" sz="2400" dirty="0" smtClean="0"/>
              <a:t>zvýšiť schopnosť sektora </a:t>
            </a:r>
            <a:r>
              <a:rPr lang="sk-SK" sz="2400" dirty="0"/>
              <a:t>zjednocovať názory a stanoviská pre potreby participatívnych procesov na národnej </a:t>
            </a:r>
            <a:r>
              <a:rPr lang="sk-SK" sz="2400" dirty="0" smtClean="0"/>
              <a:t>úrovni, prenášať </a:t>
            </a:r>
            <a:r>
              <a:rPr lang="sk-SK" sz="2400" dirty="0"/>
              <a:t>získané informácie, komunikovať dosiahnuté výsledky, ale hlavne komunikovať požiadavky a očakávania štátnej správy na MNO. </a:t>
            </a:r>
          </a:p>
        </p:txBody>
      </p:sp>
    </p:spTree>
    <p:extLst>
      <p:ext uri="{BB962C8B-B14F-4D97-AF65-F5344CB8AC3E}">
        <p14:creationId xmlns:p14="http://schemas.microsoft.com/office/powerpoint/2010/main" val="238392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kto môže iniciovať vznik RR? </a:t>
            </a:r>
            <a:endParaRPr lang="sk-SK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1" y="2368732"/>
            <a:ext cx="10440429" cy="4397828"/>
          </a:xfrm>
        </p:spPr>
        <p:txBody>
          <a:bodyPr>
            <a:normAutofit/>
          </a:bodyPr>
          <a:lstStyle/>
          <a:p>
            <a:r>
              <a:rPr lang="sk-SK" dirty="0" smtClean="0"/>
              <a:t>vznik </a:t>
            </a:r>
            <a:r>
              <a:rPr lang="sk-SK" dirty="0"/>
              <a:t>rezortných rád determinujú priorizované požiadavky </a:t>
            </a:r>
            <a:r>
              <a:rPr lang="sk-SK" dirty="0">
                <a:solidFill>
                  <a:srgbClr val="C00000"/>
                </a:solidFill>
              </a:rPr>
              <a:t>„zdola“ </a:t>
            </a:r>
            <a:r>
              <a:rPr lang="sk-SK" dirty="0"/>
              <a:t>– priamo z prostredia MNO ako aj </a:t>
            </a:r>
            <a:r>
              <a:rPr lang="sk-SK" dirty="0">
                <a:solidFill>
                  <a:srgbClr val="C00000"/>
                </a:solidFill>
              </a:rPr>
              <a:t>„zhora“ </a:t>
            </a:r>
            <a:r>
              <a:rPr lang="sk-SK" dirty="0"/>
              <a:t>z prostredia ÚOŠS, </a:t>
            </a:r>
          </a:p>
          <a:p>
            <a:pPr lvl="1"/>
            <a:r>
              <a:rPr lang="sk-SK" dirty="0" smtClean="0"/>
              <a:t>ich </a:t>
            </a:r>
            <a:r>
              <a:rPr lang="sk-SK" dirty="0"/>
              <a:t>vytvorenie môže byť iniciované aj na základe potrieb na strane ÚOŠS, ako aj na strane </a:t>
            </a:r>
            <a:r>
              <a:rPr lang="sk-SK" dirty="0" smtClean="0"/>
              <a:t>MNO, </a:t>
            </a:r>
          </a:p>
          <a:p>
            <a:pPr lvl="1"/>
            <a:r>
              <a:rPr lang="sk-SK" dirty="0" smtClean="0"/>
              <a:t>ich </a:t>
            </a:r>
            <a:r>
              <a:rPr lang="sk-SK" dirty="0"/>
              <a:t>vznik môže byť reakciou ako reakcia na aktuálnu situáciu (napríklad vojna na Ukrajine), spoločenskú objednávku, napríklad ako reakcia na plánovaný legislatívny plán úloh (napríklad: zabezpečiť reprezentatívne, zúčtovateľné a legitímne zastúpenie MNO v tvorbe plánovaných politík, alebo potreba zjednotiť stanoviská sektora k pripravovaným verejným politikám, dokumentom legislatívnej, aj nelegislatívnej povahy).</a:t>
            </a:r>
          </a:p>
        </p:txBody>
      </p:sp>
    </p:spTree>
    <p:extLst>
      <p:ext uri="{BB962C8B-B14F-4D97-AF65-F5344CB8AC3E}">
        <p14:creationId xmlns:p14="http://schemas.microsoft.com/office/powerpoint/2010/main" val="58054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aké </a:t>
            </a:r>
            <a:r>
              <a:rPr lang="sk-SK" b="1" dirty="0"/>
              <a:t>je </a:t>
            </a:r>
            <a:r>
              <a:rPr lang="sk-SK" b="1" dirty="0" smtClean="0"/>
              <a:t>technické rozhranie </a:t>
            </a:r>
            <a:r>
              <a:rPr lang="sk-SK" b="1" dirty="0"/>
              <a:t>rezortných rád?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368732"/>
            <a:ext cx="9875519" cy="3117668"/>
          </a:xfrm>
        </p:spPr>
        <p:txBody>
          <a:bodyPr>
            <a:normAutofit/>
          </a:bodyPr>
          <a:lstStyle/>
          <a:p>
            <a:r>
              <a:rPr lang="sk-SK" dirty="0" smtClean="0"/>
              <a:t>rezortné </a:t>
            </a:r>
            <a:r>
              <a:rPr lang="sk-SK" dirty="0"/>
              <a:t>rady sú spravidla tematicky zamerané </a:t>
            </a:r>
            <a:endParaRPr lang="sk-SK" dirty="0"/>
          </a:p>
          <a:p>
            <a:r>
              <a:rPr lang="sk-SK" dirty="0" smtClean="0"/>
              <a:t>sú zložené zo: </a:t>
            </a:r>
          </a:p>
          <a:p>
            <a:pPr lvl="1"/>
            <a:r>
              <a:rPr lang="sk-SK" dirty="0" smtClean="0"/>
              <a:t>zástupcu/cov </a:t>
            </a:r>
            <a:r>
              <a:rPr lang="sk-SK" dirty="0"/>
              <a:t>Komory za verejnú správu, </a:t>
            </a:r>
            <a:endParaRPr lang="sk-SK" dirty="0" smtClean="0"/>
          </a:p>
          <a:p>
            <a:pPr lvl="1"/>
            <a:r>
              <a:rPr lang="sk-SK" dirty="0" smtClean="0"/>
              <a:t>zástupcu/cov </a:t>
            </a:r>
            <a:r>
              <a:rPr lang="sk-SK" dirty="0"/>
              <a:t>Komory </a:t>
            </a:r>
            <a:r>
              <a:rPr lang="sk-SK" dirty="0" smtClean="0"/>
              <a:t>za MNO, </a:t>
            </a:r>
          </a:p>
          <a:p>
            <a:pPr lvl="1"/>
            <a:r>
              <a:rPr lang="sk-SK" dirty="0" smtClean="0"/>
              <a:t>ďalších </a:t>
            </a:r>
            <a:r>
              <a:rPr lang="sk-SK" dirty="0"/>
              <a:t>expertov a zástupcov vybraných mimovládnych neziskových organizácií, stojacich mimo Komoru </a:t>
            </a:r>
            <a:r>
              <a:rPr lang="sk-SK" dirty="0" smtClean="0"/>
              <a:t>MNO, </a:t>
            </a:r>
          </a:p>
          <a:p>
            <a:pPr lvl="1"/>
            <a:r>
              <a:rPr lang="sk-SK" dirty="0" smtClean="0"/>
              <a:t>prípadne ďalších zástupcov socio-ekonomických partnerov a OS</a:t>
            </a:r>
            <a:r>
              <a:rPr lang="sk-SK" dirty="0" smtClean="0"/>
              <a:t>. 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183140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aké </a:t>
            </a:r>
            <a:r>
              <a:rPr lang="sk-SK" b="1" dirty="0"/>
              <a:t>je </a:t>
            </a:r>
            <a:r>
              <a:rPr lang="sk-SK" b="1" dirty="0" smtClean="0"/>
              <a:t>tematické </a:t>
            </a:r>
            <a:r>
              <a:rPr lang="sk-SK" b="1" dirty="0"/>
              <a:t>rozhranie rezortných rád?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1" y="2368732"/>
            <a:ext cx="10440429" cy="4397828"/>
          </a:xfrm>
        </p:spPr>
        <p:txBody>
          <a:bodyPr>
            <a:normAutofit/>
          </a:bodyPr>
          <a:lstStyle/>
          <a:p>
            <a:r>
              <a:rPr lang="sk-SK" dirty="0" smtClean="0"/>
              <a:t>témy </a:t>
            </a:r>
            <a:r>
              <a:rPr lang="sk-SK" dirty="0"/>
              <a:t>môžu zrkadliť kompetenčné okruhy rezortov (14 ministerstiev), </a:t>
            </a:r>
            <a:endParaRPr lang="sk-SK" dirty="0" smtClean="0"/>
          </a:p>
          <a:p>
            <a:r>
              <a:rPr lang="sk-SK" dirty="0" smtClean="0"/>
              <a:t>univerzálne </a:t>
            </a:r>
            <a:r>
              <a:rPr lang="sk-SK" dirty="0"/>
              <a:t>zadefinované témy (legislatíva, financovanie MNO</a:t>
            </a:r>
            <a:r>
              <a:rPr lang="sk-SK" dirty="0" smtClean="0"/>
              <a:t>),</a:t>
            </a:r>
          </a:p>
          <a:p>
            <a:r>
              <a:rPr lang="sk-SK" dirty="0" smtClean="0"/>
              <a:t>témy</a:t>
            </a:r>
            <a:r>
              <a:rPr lang="sk-SK" dirty="0"/>
              <a:t>, ktoré si vyžadujú medzirezortný a multisektorový prístup (Ukrajina, krízové riadenie, integrácia odídencov, hybridné hrozby a iné</a:t>
            </a:r>
            <a:r>
              <a:rPr lang="sk-SK" dirty="0" smtClean="0"/>
              <a:t>), </a:t>
            </a:r>
          </a:p>
          <a:p>
            <a:r>
              <a:rPr lang="sk-SK" dirty="0" smtClean="0"/>
              <a:t>ad hoc témy – reakcia na aktuálnu spoločenskú objednávku.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33740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koľko </a:t>
            </a:r>
            <a:r>
              <a:rPr lang="sk-SK" b="1" dirty="0"/>
              <a:t>rezortných rád môže vzniknúť?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1" y="2368732"/>
            <a:ext cx="10440429" cy="4397828"/>
          </a:xfrm>
        </p:spPr>
        <p:txBody>
          <a:bodyPr>
            <a:normAutofit/>
          </a:bodyPr>
          <a:lstStyle/>
          <a:p>
            <a:r>
              <a:rPr lang="sk-SK" dirty="0" smtClean="0"/>
              <a:t>v </a:t>
            </a:r>
            <a:r>
              <a:rPr lang="sk-SK" dirty="0"/>
              <a:t>jednom čase môže byť zriadených a fungovať/pracovať aj viac rezortných </a:t>
            </a:r>
            <a:r>
              <a:rPr lang="sk-SK" dirty="0" smtClean="0"/>
              <a:t>rád, </a:t>
            </a:r>
          </a:p>
          <a:p>
            <a:r>
              <a:rPr lang="sk-SK" dirty="0" smtClean="0"/>
              <a:t>do konca roka návrh na vznik minimálne 3 </a:t>
            </a:r>
            <a:r>
              <a:rPr lang="sk-SK" dirty="0" smtClean="0"/>
              <a:t>RR: </a:t>
            </a:r>
          </a:p>
          <a:p>
            <a:pPr lvl="1"/>
            <a:r>
              <a:rPr lang="sk-SK" dirty="0" smtClean="0"/>
              <a:t>Ministerstvo </a:t>
            </a:r>
            <a:r>
              <a:rPr lang="sk-SK" dirty="0" smtClean="0"/>
              <a:t>spravodlivosti SR, </a:t>
            </a:r>
            <a:endParaRPr lang="sk-SK" dirty="0" smtClean="0"/>
          </a:p>
          <a:p>
            <a:pPr lvl="1"/>
            <a:r>
              <a:rPr lang="sk-SK" dirty="0" smtClean="0"/>
              <a:t>Ministerstvo </a:t>
            </a:r>
            <a:r>
              <a:rPr lang="sk-SK" dirty="0" smtClean="0"/>
              <a:t>vnútra SR, </a:t>
            </a:r>
            <a:endParaRPr lang="sk-SK" dirty="0" smtClean="0"/>
          </a:p>
          <a:p>
            <a:pPr lvl="1"/>
            <a:r>
              <a:rPr lang="sk-SK" dirty="0" smtClean="0"/>
              <a:t>Ministerstvo </a:t>
            </a:r>
            <a:r>
              <a:rPr lang="sk-SK" dirty="0" smtClean="0"/>
              <a:t>životného prostredia </a:t>
            </a:r>
            <a:r>
              <a:rPr lang="sk-SK" dirty="0" smtClean="0"/>
              <a:t>SR.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0644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470" b="1" dirty="0" smtClean="0"/>
              <a:t>kto </a:t>
            </a:r>
            <a:r>
              <a:rPr lang="sk-SK" sz="3470" b="1" dirty="0"/>
              <a:t>schvaľuje zriadenie rezortnej rady a jej členov z Komory VS a Komory MNO?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r>
              <a:rPr lang="sk-SK" dirty="0" smtClean="0"/>
              <a:t>zriadenie </a:t>
            </a:r>
            <a:r>
              <a:rPr lang="sk-SK" dirty="0"/>
              <a:t>rezortnej rady a jej členov za obidve komory schvaľuje Rada vlády MNO.</a:t>
            </a:r>
          </a:p>
        </p:txBody>
      </p:sp>
    </p:spTree>
    <p:extLst>
      <p:ext uri="{BB962C8B-B14F-4D97-AF65-F5344CB8AC3E}">
        <p14:creationId xmlns:p14="http://schemas.microsoft.com/office/powerpoint/2010/main" val="4009105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b="1" dirty="0" smtClean="0"/>
              <a:t>kto </a:t>
            </a:r>
            <a:r>
              <a:rPr lang="sk-SK" sz="3600" b="1" dirty="0"/>
              <a:t>schvaľuje ďalších členov, expertov a zástupcov vybraných mimovládnych </a:t>
            </a:r>
            <a:r>
              <a:rPr lang="sk-SK" sz="3600" b="1" dirty="0" smtClean="0"/>
              <a:t>neziskových</a:t>
            </a:r>
            <a:endParaRPr lang="sk-SK" sz="3470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r>
              <a:rPr lang="sk-SK" dirty="0" smtClean="0"/>
              <a:t>ďalších </a:t>
            </a:r>
            <a:r>
              <a:rPr lang="sk-SK" dirty="0"/>
              <a:t>členov, expertov a zástupcov vybraných mimovládnych neziskových </a:t>
            </a:r>
            <a:r>
              <a:rPr lang="sk-SK" dirty="0" smtClean="0"/>
              <a:t>organizácií, </a:t>
            </a:r>
            <a:r>
              <a:rPr lang="sk-SK" dirty="0"/>
              <a:t>schvaľujú odsúhlasení členovia danej rezortnej </a:t>
            </a:r>
            <a:r>
              <a:rPr lang="sk-SK" dirty="0" smtClean="0"/>
              <a:t>rady.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8440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čo </a:t>
            </a:r>
            <a:r>
              <a:rPr lang="sk-SK" b="1" dirty="0"/>
              <a:t>upravuje činnosť vytvorených rezortných rád?</a:t>
            </a:r>
            <a:r>
              <a:rPr lang="sk-SK" dirty="0"/>
              <a:t> 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r>
              <a:rPr lang="sk-SK" dirty="0" smtClean="0"/>
              <a:t>činnosť </a:t>
            </a:r>
            <a:r>
              <a:rPr lang="sk-SK" dirty="0"/>
              <a:t>vytvorených rezortných rád upravuje vlastný štatút, ktorý si rezortná rada schváli na prvom zasadnutí.</a:t>
            </a:r>
          </a:p>
        </p:txBody>
      </p:sp>
    </p:spTree>
    <p:extLst>
      <p:ext uri="{BB962C8B-B14F-4D97-AF65-F5344CB8AC3E}">
        <p14:creationId xmlns:p14="http://schemas.microsoft.com/office/powerpoint/2010/main" val="2083575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kto </a:t>
            </a:r>
            <a:r>
              <a:rPr lang="sk-SK" b="1" dirty="0"/>
              <a:t>manažuje činnosť rezortnej rady </a:t>
            </a:r>
            <a:r>
              <a:rPr lang="sk-SK" b="1" dirty="0" smtClean="0"/>
              <a:t>/</a:t>
            </a:r>
            <a:r>
              <a:rPr lang="sk-SK" b="1" dirty="0"/>
              <a:t>rezortných </a:t>
            </a:r>
            <a:r>
              <a:rPr lang="sk-SK" b="1" dirty="0" smtClean="0"/>
              <a:t>rád?</a:t>
            </a:r>
            <a:endParaRPr lang="sk-SK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r>
              <a:rPr lang="sk-SK" dirty="0" smtClean="0"/>
              <a:t>úlohy </a:t>
            </a:r>
            <a:r>
              <a:rPr lang="sk-SK" dirty="0"/>
              <a:t>spojené s organizačným a administratívno-technickým zabezpečovaním činnosti vytvorených rezortných rád plní Úrad splnomocnenca vlády Slovenskej republiky pre rozvoj občianskej spoločnosti ako sekretariát Rady vlády MNO.</a:t>
            </a:r>
          </a:p>
        </p:txBody>
      </p:sp>
    </p:spTree>
    <p:extLst>
      <p:ext uri="{BB962C8B-B14F-4D97-AF65-F5344CB8AC3E}">
        <p14:creationId xmlns:p14="http://schemas.microsoft.com/office/powerpoint/2010/main" val="4081168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kto </a:t>
            </a:r>
            <a:r>
              <a:rPr lang="sk-SK" b="1" dirty="0"/>
              <a:t>nastavuje </a:t>
            </a:r>
            <a:r>
              <a:rPr lang="sk-SK" b="1" dirty="0" smtClean="0"/>
              <a:t>a reportuje činnosť a priebeh fungovania </a:t>
            </a:r>
            <a:r>
              <a:rPr lang="sk-SK" b="1" dirty="0"/>
              <a:t>vytvorených rezortných rád?</a:t>
            </a:r>
            <a:r>
              <a:rPr lang="sk-SK" dirty="0"/>
              <a:t> 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r>
              <a:rPr lang="sk-SK" dirty="0" smtClean="0"/>
              <a:t>činnosť </a:t>
            </a:r>
            <a:r>
              <a:rPr lang="sk-SK" dirty="0"/>
              <a:t>a fungovanie vytvorenej rezortnej rady, definuje štatút, ktorý schvaľujú členovia vytvorenej rezortnej </a:t>
            </a:r>
            <a:r>
              <a:rPr lang="sk-SK" dirty="0" smtClean="0"/>
              <a:t>rady,</a:t>
            </a:r>
          </a:p>
          <a:p>
            <a:r>
              <a:rPr lang="sk-SK" dirty="0" smtClean="0"/>
              <a:t>výsledky </a:t>
            </a:r>
            <a:r>
              <a:rPr lang="sk-SK" dirty="0"/>
              <a:t>činnosti rezortných rád budú pravidelne zakomponovávané do programu zasadnutí Rady vlády SR pre </a:t>
            </a:r>
            <a:r>
              <a:rPr lang="sk-SK" dirty="0" smtClean="0"/>
              <a:t>MNO a zverejňované na stránke ÚSV ROS.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769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972601" y="1837509"/>
            <a:ext cx="9233846" cy="276061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sk-SK" sz="5400" b="1" dirty="0" smtClean="0"/>
              <a:t>REZORTNÉ RADY </a:t>
            </a:r>
            <a:br>
              <a:rPr lang="sk-SK" sz="5400" b="1" dirty="0" smtClean="0"/>
            </a:br>
            <a:r>
              <a:rPr lang="sk-SK" sz="5400" b="1" dirty="0" smtClean="0"/>
              <a:t>PRI RADE VLÁDY MNO</a:t>
            </a: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sz="2600" b="1" dirty="0" smtClean="0"/>
              <a:t>Úrad splnomocnenca vlády SR pre rozvoj občianskej spoločnosti</a:t>
            </a:r>
            <a:br>
              <a:rPr lang="sk-SK" sz="2600" b="1" dirty="0" smtClean="0"/>
            </a:br>
            <a:endParaRPr sz="2600" b="1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862149" y="5817326"/>
            <a:ext cx="10067109" cy="81150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sk" sz="1867" dirty="0" smtClean="0"/>
              <a:t>Podpora partnerstva a dialógu v oblasti participatívnej tvorby verejných politík </a:t>
            </a:r>
          </a:p>
          <a:p>
            <a:pPr algn="l">
              <a:spcBef>
                <a:spcPts val="0"/>
              </a:spcBef>
            </a:pPr>
            <a:r>
              <a:rPr lang="sk" sz="1867" dirty="0" smtClean="0"/>
              <a:t>Toto podujatie </a:t>
            </a:r>
            <a:r>
              <a:rPr lang="sk" sz="1867" dirty="0"/>
              <a:t>je </a:t>
            </a:r>
            <a:r>
              <a:rPr lang="sk" sz="1867" dirty="0" smtClean="0"/>
              <a:t>podporené </a:t>
            </a:r>
            <a:r>
              <a:rPr lang="sk" sz="1867" dirty="0"/>
              <a:t>z Európskeho sociálneho fondu. (ITMS: 314011CQM9)</a:t>
            </a:r>
            <a:endParaRPr sz="1867" dirty="0"/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01" y="4876365"/>
            <a:ext cx="10058400" cy="86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96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650400" y="1844500"/>
            <a:ext cx="10251600" cy="71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 lvl="0"/>
            <a:r>
              <a:rPr lang="sk" dirty="0"/>
              <a:t/>
            </a:r>
            <a:br>
              <a:rPr lang="sk" dirty="0"/>
            </a:br>
            <a:r>
              <a:rPr lang="sk" dirty="0" smtClean="0"/>
              <a:t/>
            </a:r>
            <a:br>
              <a:rPr lang="sk" dirty="0" smtClean="0"/>
            </a:br>
            <a:r>
              <a:rPr lang="sk" dirty="0"/>
              <a:t/>
            </a:r>
            <a:br>
              <a:rPr lang="sk" dirty="0"/>
            </a:br>
            <a:endParaRPr dirty="0"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696267" y="2885440"/>
            <a:ext cx="10251600" cy="341375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194728" indent="0">
              <a:buNone/>
            </a:pPr>
            <a:r>
              <a:rPr lang="sk-SK" sz="10666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praktická časť zber podnetov</a:t>
            </a:r>
            <a:endParaRPr lang="sk-SK" sz="10666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6" name="Google Shape;9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02000" y="5771218"/>
            <a:ext cx="989233" cy="838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758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scenár, alebo ako budeme postupovať?</a:t>
            </a:r>
            <a:endParaRPr lang="sk-SK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r>
              <a:rPr lang="sk-SK" dirty="0"/>
              <a:t>15:45 – 15:55 / prvá fáza zberu podnetov </a:t>
            </a:r>
          </a:p>
          <a:p>
            <a:r>
              <a:rPr lang="sk-SK" dirty="0"/>
              <a:t>15.55 – 16:25 / práca v skupinách</a:t>
            </a:r>
          </a:p>
          <a:p>
            <a:r>
              <a:rPr lang="sk-SK" dirty="0"/>
              <a:t>16.25 – 16.55 / prezentácia výstupov z pracovných skupín </a:t>
            </a:r>
          </a:p>
          <a:p>
            <a:r>
              <a:rPr lang="sk-SK" dirty="0"/>
              <a:t>16:55 – 17:00 / závery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94066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kľúčová informácia / rok 2023</a:t>
            </a:r>
            <a:endParaRPr lang="sk-SK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 fontScale="62500" lnSpcReduction="20000"/>
          </a:bodyPr>
          <a:lstStyle/>
          <a:p>
            <a:r>
              <a:rPr lang="sk-SK" sz="9600" dirty="0" smtClean="0"/>
              <a:t>Ministerstvo spravodlivosti SR, </a:t>
            </a:r>
          </a:p>
          <a:p>
            <a:r>
              <a:rPr lang="sk-SK" sz="9600" dirty="0" smtClean="0"/>
              <a:t>Ministerstvo životného prostredia SR,</a:t>
            </a:r>
          </a:p>
          <a:p>
            <a:r>
              <a:rPr lang="sk-SK" sz="9600" dirty="0" smtClean="0"/>
              <a:t>Ministerstvo vnútra SR.</a:t>
            </a:r>
          </a:p>
          <a:p>
            <a:pPr marL="194729" indent="0">
              <a:buNone/>
            </a:pPr>
            <a:r>
              <a:rPr lang="sk-SK" sz="9600" dirty="0" smtClean="0"/>
              <a:t> </a:t>
            </a:r>
            <a:endParaRPr lang="sk-SK" sz="96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0396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prvá fáza zberu podnetov / 10 minút  </a:t>
            </a:r>
            <a:endParaRPr lang="sk-SK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 lnSpcReduction="10000"/>
          </a:bodyPr>
          <a:lstStyle/>
          <a:p>
            <a:pPr marL="194729" indent="0">
              <a:buNone/>
            </a:pPr>
            <a:r>
              <a:rPr lang="sk-SK" sz="9600" dirty="0" smtClean="0"/>
              <a:t>3 témy, agendy, problémy, prípadne konkrétne politiky</a:t>
            </a:r>
            <a:endParaRPr lang="sk-SK" sz="96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9294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94729"/>
            <a:r>
              <a:rPr lang="sk-SK" sz="3600" b="1" dirty="0"/>
              <a:t>priradenie </a:t>
            </a:r>
            <a:r>
              <a:rPr lang="sk-SK" sz="3600" b="1" dirty="0" smtClean="0"/>
              <a:t>tém</a:t>
            </a:r>
            <a:endParaRPr lang="sk-SK" sz="3600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 fontScale="70000" lnSpcReduction="20000"/>
          </a:bodyPr>
          <a:lstStyle/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hospodárstva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financií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dopravy a výstavby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pôdohospodárstva a rozvoja vidieka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vnútra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obrany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spravodlivosti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zahraničných vecí a európskych záležitostí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práce, sociálnych vecí a rodiny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životného prostredia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školstva, vedy, výskumu a športu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kultúry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 zdravotníctva slovenskej republiky,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Ministerstvo investícií, regionálneho rozvoja a informatizácie slovenskej republiky.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Medzirezortné a nadrezortné témy </a:t>
            </a:r>
          </a:p>
          <a:p>
            <a:pPr marL="709079" indent="-514350" fontAlgn="base">
              <a:buFont typeface="+mj-lt"/>
              <a:buAutoNum type="arabicPeriod"/>
            </a:pPr>
            <a:r>
              <a:rPr lang="sk-SK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Iné </a:t>
            </a:r>
          </a:p>
        </p:txBody>
      </p:sp>
    </p:spTree>
    <p:extLst>
      <p:ext uri="{BB962C8B-B14F-4D97-AF65-F5344CB8AC3E}">
        <p14:creationId xmlns:p14="http://schemas.microsoft.com/office/powerpoint/2010/main" val="10359632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práca v skupinách</a:t>
            </a:r>
            <a:br>
              <a:rPr lang="sk-SK" b="1" dirty="0" smtClean="0"/>
            </a:br>
            <a:r>
              <a:rPr lang="sk-SK" b="1" dirty="0" smtClean="0"/>
              <a:t>facilitujú: Silvia Ďurechová, Linda Zuzčáková, Miroslav Zwiefelhofer, Jakub Adámek, Viliam Kaliňák, Barbara </a:t>
            </a:r>
            <a:r>
              <a:rPr lang="sk-SK" b="1" dirty="0" smtClean="0"/>
              <a:t>Gindlová</a:t>
            </a:r>
            <a:br>
              <a:rPr lang="sk-SK" b="1" dirty="0" smtClean="0"/>
            </a:br>
            <a:r>
              <a:rPr lang="sk-SK" b="1" dirty="0" err="1" smtClean="0"/>
              <a:t>aistent</a:t>
            </a:r>
            <a:r>
              <a:rPr lang="sk-SK" b="1" dirty="0" smtClean="0"/>
              <a:t>: Viktor Kečkeš</a:t>
            </a:r>
            <a:endParaRPr lang="sk-SK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3770810"/>
            <a:ext cx="9980022" cy="2995749"/>
          </a:xfrm>
        </p:spPr>
        <p:txBody>
          <a:bodyPr>
            <a:normAutofit/>
          </a:bodyPr>
          <a:lstStyle/>
          <a:p>
            <a:pPr marL="194729" indent="0">
              <a:buNone/>
            </a:pPr>
            <a:endParaRPr lang="sk-SK" sz="9600" dirty="0" smtClean="0"/>
          </a:p>
          <a:p>
            <a:pPr marL="194729" indent="0">
              <a:buNone/>
            </a:pPr>
            <a:r>
              <a:rPr lang="sk-SK" sz="9600" dirty="0" smtClean="0"/>
              <a:t>6 skupín</a:t>
            </a:r>
            <a:endParaRPr lang="sk-SK" sz="96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6842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práca a diskusia v skupinách / max. 6 skupín, 30 minút </a:t>
            </a:r>
            <a:endParaRPr lang="sk-SK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r>
              <a:rPr lang="sk-SK" dirty="0" smtClean="0"/>
              <a:t>klastrovať, usporiadať témy/agendy do skupín</a:t>
            </a:r>
          </a:p>
          <a:p>
            <a:r>
              <a:rPr lang="sk-SK" dirty="0" smtClean="0"/>
              <a:t>prioritizovať podľa zadefinovaného kľúča</a:t>
            </a:r>
          </a:p>
          <a:p>
            <a:r>
              <a:rPr lang="sk-SK" dirty="0" smtClean="0"/>
              <a:t>rozdiskutovať a rozpracovať vybrané témy</a:t>
            </a:r>
            <a:r>
              <a:rPr lang="sk-SK" dirty="0"/>
              <a:t> 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718324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Čo budeme ďalej robiť s výstupmi? </a:t>
            </a:r>
            <a:endParaRPr lang="sk-SK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r>
              <a:rPr lang="sk-SK" dirty="0" smtClean="0"/>
              <a:t>podnety zosumarizujeme </a:t>
            </a:r>
            <a:endParaRPr lang="sk-SK" dirty="0"/>
          </a:p>
          <a:p>
            <a:r>
              <a:rPr lang="sk-SK" dirty="0" smtClean="0"/>
              <a:t>závery zo stretnutia </a:t>
            </a:r>
            <a:r>
              <a:rPr lang="sk-SK" dirty="0" smtClean="0"/>
              <a:t>posunieme </a:t>
            </a:r>
            <a:r>
              <a:rPr lang="sk-SK" dirty="0" smtClean="0"/>
              <a:t>Komore MNO a Rade vlády MNO</a:t>
            </a:r>
          </a:p>
          <a:p>
            <a:r>
              <a:rPr lang="sk-SK" dirty="0" smtClean="0"/>
              <a:t>zabezpečíme cyklus </a:t>
            </a:r>
            <a:r>
              <a:rPr lang="sk-SK" dirty="0" smtClean="0"/>
              <a:t>diskusií s MNO </a:t>
            </a:r>
          </a:p>
          <a:p>
            <a:r>
              <a:rPr lang="sk-SK" dirty="0"/>
              <a:t>o</a:t>
            </a:r>
            <a:r>
              <a:rPr lang="sk-SK" dirty="0" smtClean="0"/>
              <a:t>dborná </a:t>
            </a:r>
            <a:r>
              <a:rPr lang="sk-SK" dirty="0" smtClean="0"/>
              <a:t>konferencia 10. a 11. augusta 2023, Vodárenské múzeum, Bratislava</a:t>
            </a:r>
          </a:p>
          <a:p>
            <a:pPr marL="194729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5089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ĎAKUJEME</a:t>
            </a:r>
            <a:endParaRPr lang="sk-SK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b="1" dirty="0" smtClean="0"/>
              <a:t>PROJEKT </a:t>
            </a:r>
          </a:p>
          <a:p>
            <a:r>
              <a:rPr lang="sk-SK" b="1" dirty="0" smtClean="0"/>
              <a:t>Barbara Gindlová / </a:t>
            </a:r>
            <a:r>
              <a:rPr lang="sk-SK" b="1" dirty="0" smtClean="0">
                <a:hlinkClick r:id="rId2"/>
              </a:rPr>
              <a:t>barbara.gindlova@minv.sk</a:t>
            </a:r>
            <a:endParaRPr lang="sk-SK" b="1" dirty="0" smtClean="0"/>
          </a:p>
          <a:p>
            <a:r>
              <a:rPr lang="sk-SK" b="1" dirty="0" smtClean="0"/>
              <a:t>Silvia Ďurechová / </a:t>
            </a:r>
            <a:r>
              <a:rPr lang="sk-SK" b="1" dirty="0" smtClean="0">
                <a:hlinkClick r:id="rId3"/>
              </a:rPr>
              <a:t>silvia.durechova@minv.sk</a:t>
            </a:r>
            <a:endParaRPr lang="sk-SK" b="1" dirty="0" smtClean="0"/>
          </a:p>
          <a:p>
            <a:r>
              <a:rPr lang="sk-SK" b="1" dirty="0" smtClean="0"/>
              <a:t>Linda Zuzčáková / </a:t>
            </a:r>
            <a:r>
              <a:rPr lang="sk-SK" b="1" dirty="0" smtClean="0">
                <a:hlinkClick r:id="rId4"/>
              </a:rPr>
              <a:t>linda.zuzcakova@minv.sk</a:t>
            </a:r>
            <a:r>
              <a:rPr lang="sk-SK" b="1" dirty="0" smtClean="0"/>
              <a:t> </a:t>
            </a:r>
          </a:p>
          <a:p>
            <a:r>
              <a:rPr lang="sk-SK" b="1" dirty="0" smtClean="0"/>
              <a:t>Miroslav Zwiefelhofer</a:t>
            </a:r>
            <a:r>
              <a:rPr lang="sk-SK" b="1" dirty="0"/>
              <a:t> / </a:t>
            </a:r>
            <a:r>
              <a:rPr lang="sk-SK" b="1" dirty="0" smtClean="0">
                <a:hlinkClick r:id="rId5"/>
              </a:rPr>
              <a:t>miroslav.zwiefelhofer@minv.sk</a:t>
            </a:r>
            <a:endParaRPr lang="sk-SK" b="1" dirty="0" smtClean="0"/>
          </a:p>
          <a:p>
            <a:r>
              <a:rPr lang="sk-SK" b="1" dirty="0" smtClean="0"/>
              <a:t>Viliam Kaliňák /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viliam.kalinak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@minv.sk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k-SK" b="1" dirty="0"/>
              <a:t>Jakub Adámek /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jakub.adamek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@minv.sk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k-SK" b="1" dirty="0" smtClean="0"/>
          </a:p>
          <a:p>
            <a:pPr marL="194729" indent="0">
              <a:buNone/>
            </a:pPr>
            <a:endParaRPr lang="sk-SK" b="1" dirty="0" smtClean="0"/>
          </a:p>
          <a:p>
            <a:endParaRPr lang="sk-SK" b="1" dirty="0"/>
          </a:p>
          <a:p>
            <a:pPr marL="194728" indent="0">
              <a:buNone/>
            </a:pPr>
            <a:r>
              <a:rPr lang="sk-SK" b="1" dirty="0" smtClean="0"/>
              <a:t>Kontakt: </a:t>
            </a:r>
          </a:p>
          <a:p>
            <a:pPr marL="194728" indent="0">
              <a:buNone/>
            </a:pPr>
            <a:r>
              <a:rPr lang="sk-SK" b="1" dirty="0"/>
              <a:t>Ú</a:t>
            </a:r>
            <a:r>
              <a:rPr lang="sk-SK" b="1" dirty="0" smtClean="0"/>
              <a:t>rad splnomocnenca vlády SR pre rozvoj občianskej spoločnosti </a:t>
            </a:r>
          </a:p>
          <a:p>
            <a:pPr marL="194728" indent="0">
              <a:buNone/>
            </a:pPr>
            <a:r>
              <a:rPr lang="sk-SK" b="1" dirty="0" smtClean="0"/>
              <a:t>0908 333 </a:t>
            </a:r>
            <a:r>
              <a:rPr lang="sk-SK" b="1" dirty="0" smtClean="0"/>
              <a:t>881</a:t>
            </a:r>
          </a:p>
          <a:p>
            <a:pPr marL="194728" indent="0">
              <a:buNone/>
            </a:pPr>
            <a:endParaRPr lang="sk-SK" b="1" dirty="0"/>
          </a:p>
          <a:p>
            <a:pPr marL="194728" indent="0">
              <a:buNone/>
            </a:pPr>
            <a:r>
              <a:rPr lang="sk-SK" b="1" dirty="0" smtClean="0"/>
              <a:t>TOTO PODUJATIE JE FINANCOVANÉ Z EURÓPSKEHO SOCIÁLNEHO FONDU.</a:t>
            </a:r>
            <a:endParaRPr lang="sk-SK" b="1" dirty="0"/>
          </a:p>
        </p:txBody>
      </p:sp>
      <p:pic>
        <p:nvPicPr>
          <p:cNvPr id="4" name="Google Shape;121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956166" y="5739217"/>
            <a:ext cx="989233" cy="838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928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b="1" dirty="0" smtClean="0"/>
              <a:t>PRACOVNÁ SKUPINA REZORTNÉ RADY </a:t>
            </a:r>
            <a:br>
              <a:rPr lang="sk-SK" b="1" dirty="0" smtClean="0"/>
            </a:br>
            <a:r>
              <a:rPr lang="sk-SK" dirty="0" smtClean="0"/>
              <a:t>PROGRAM</a:t>
            </a:r>
            <a:r>
              <a:rPr lang="sk-SK" dirty="0"/>
              <a:t> </a:t>
            </a:r>
            <a:r>
              <a:rPr lang="sk-SK" dirty="0" smtClean="0"/>
              <a:t>STRETNUTIA</a:t>
            </a:r>
            <a:endParaRPr lang="sk-SK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783772" y="2830286"/>
            <a:ext cx="10293532" cy="3936274"/>
          </a:xfrm>
        </p:spPr>
        <p:txBody>
          <a:bodyPr>
            <a:normAutofit/>
          </a:bodyPr>
          <a:lstStyle/>
          <a:p>
            <a:pPr marL="194729" indent="0">
              <a:buNone/>
            </a:pPr>
            <a:r>
              <a:rPr lang="sk-SK" dirty="0" smtClean="0"/>
              <a:t>15:30 – 15:45 / prezentácia </a:t>
            </a:r>
          </a:p>
          <a:p>
            <a:pPr marL="194729" indent="0">
              <a:buNone/>
            </a:pPr>
            <a:r>
              <a:rPr lang="sk-SK" dirty="0" smtClean="0"/>
              <a:t>15:45 – 15:55 / prvá fáza zberu podnetov </a:t>
            </a:r>
          </a:p>
          <a:p>
            <a:pPr marL="194729" indent="0">
              <a:buNone/>
            </a:pPr>
            <a:r>
              <a:rPr lang="sk-SK" dirty="0" smtClean="0"/>
              <a:t>15.55 – 16:25 / práca v skupinách</a:t>
            </a:r>
          </a:p>
          <a:p>
            <a:pPr marL="194729" indent="0">
              <a:buNone/>
            </a:pPr>
            <a:r>
              <a:rPr lang="sk-SK" dirty="0" smtClean="0"/>
              <a:t>16.25 – 16.55 / prezentácia výstupov z pracovných skupín </a:t>
            </a:r>
          </a:p>
          <a:p>
            <a:pPr marL="194729" indent="0">
              <a:buNone/>
            </a:pPr>
            <a:r>
              <a:rPr lang="sk-SK" dirty="0" smtClean="0"/>
              <a:t>16:55 – 17:00 / závery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149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01189" y="4805566"/>
            <a:ext cx="10537789" cy="93502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46050" lvl="0" indent="0">
              <a:buNone/>
            </a:pPr>
            <a:r>
              <a:rPr lang="sk-SK" sz="5400" b="1" dirty="0" smtClean="0">
                <a:latin typeface="+mj-lt"/>
                <a:cs typeface="Calibri" panose="020F0502020204030204" pitchFamily="34" charset="0"/>
              </a:rPr>
              <a:t>ÚSV ROS</a:t>
            </a:r>
          </a:p>
          <a:p>
            <a:pPr marL="146050" lvl="0" indent="0">
              <a:buNone/>
            </a:pPr>
            <a:r>
              <a:rPr lang="sk-SK" sz="5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1010194" y="5547359"/>
            <a:ext cx="9596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Iniciatíva pre otvorené vládnutie </a:t>
            </a:r>
          </a:p>
          <a:p>
            <a:r>
              <a:rPr lang="sk-SK" sz="2400" b="1" dirty="0" smtClean="0"/>
              <a:t>Koncepcia rozvoja občianskej spoločnosti </a:t>
            </a:r>
            <a:endParaRPr lang="sk-SK" sz="2400" b="1" dirty="0"/>
          </a:p>
        </p:txBody>
      </p:sp>
      <p:sp>
        <p:nvSpPr>
          <p:cNvPr id="4" name="Ovál 3"/>
          <p:cNvSpPr/>
          <p:nvPr/>
        </p:nvSpPr>
        <p:spPr>
          <a:xfrm>
            <a:off x="7184571" y="3903457"/>
            <a:ext cx="4140926" cy="14327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Ústredné orgány štátnej správy, samosprávne kraje, mestá a obce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Ovál 8"/>
          <p:cNvSpPr/>
          <p:nvPr/>
        </p:nvSpPr>
        <p:spPr>
          <a:xfrm>
            <a:off x="8297092" y="5231919"/>
            <a:ext cx="3744685" cy="13106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Mimovládne neziskové organizácie / občianska spoločnosť 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Rovná spojovacia šípka 7"/>
          <p:cNvCxnSpPr/>
          <p:nvPr/>
        </p:nvCxnSpPr>
        <p:spPr>
          <a:xfrm flipV="1">
            <a:off x="6496594" y="5740587"/>
            <a:ext cx="2427514" cy="38083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 flipV="1">
            <a:off x="5246913" y="4805566"/>
            <a:ext cx="2463438" cy="9528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07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801189" y="4751653"/>
            <a:ext cx="10537789" cy="98893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46050" lvl="0" indent="0">
              <a:buNone/>
            </a:pPr>
            <a:r>
              <a:rPr lang="sk-SK" sz="5400" b="1" dirty="0" smtClean="0">
                <a:latin typeface="+mj-lt"/>
                <a:cs typeface="Calibri" panose="020F0502020204030204" pitchFamily="34" charset="0"/>
              </a:rPr>
              <a:t>NP PARTI  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1010194" y="5547359"/>
            <a:ext cx="9596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Podpora partnerstva a dialógu </a:t>
            </a:r>
          </a:p>
          <a:p>
            <a:r>
              <a:rPr lang="sk-SK" sz="2400" b="1" dirty="0" smtClean="0"/>
              <a:t>v oblasti participatívnej tvorby verejných politík</a:t>
            </a:r>
            <a:endParaRPr lang="sk-SK" sz="2400" b="1" dirty="0"/>
          </a:p>
        </p:txBody>
      </p:sp>
      <p:sp>
        <p:nvSpPr>
          <p:cNvPr id="4" name="Ovál 3"/>
          <p:cNvSpPr/>
          <p:nvPr/>
        </p:nvSpPr>
        <p:spPr>
          <a:xfrm>
            <a:off x="6070083" y="1377972"/>
            <a:ext cx="5971694" cy="14327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Ústredné orgány </a:t>
            </a:r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štátnej správy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Ovál 8"/>
          <p:cNvSpPr/>
          <p:nvPr/>
        </p:nvSpPr>
        <p:spPr>
          <a:xfrm>
            <a:off x="8297092" y="5231919"/>
            <a:ext cx="3744685" cy="13106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Mimovládne neziskové organizácie / občianska spoločnosť 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Rovná spojovacia šípka 7"/>
          <p:cNvCxnSpPr/>
          <p:nvPr/>
        </p:nvCxnSpPr>
        <p:spPr>
          <a:xfrm flipV="1">
            <a:off x="5246913" y="5740586"/>
            <a:ext cx="2893633" cy="6676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 flipV="1">
            <a:off x="5246913" y="4587450"/>
            <a:ext cx="2808516" cy="117093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/>
          <p:cNvSpPr/>
          <p:nvPr/>
        </p:nvSpPr>
        <p:spPr>
          <a:xfrm>
            <a:off x="6897189" y="2392796"/>
            <a:ext cx="5144588" cy="14327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Regionálna územná samospráva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Ovál 11"/>
          <p:cNvSpPr/>
          <p:nvPr/>
        </p:nvSpPr>
        <p:spPr>
          <a:xfrm>
            <a:off x="7820299" y="3508029"/>
            <a:ext cx="4221478" cy="14327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Miestna územná samospráva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" name="Rovná spojovacia šípka 12"/>
          <p:cNvCxnSpPr/>
          <p:nvPr/>
        </p:nvCxnSpPr>
        <p:spPr>
          <a:xfrm flipV="1">
            <a:off x="5246913" y="3608438"/>
            <a:ext cx="2016036" cy="21321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5246913" y="2621280"/>
            <a:ext cx="1092926" cy="311930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oogle Shape;12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6413" y="5148394"/>
            <a:ext cx="989233" cy="838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6798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-87086" y="1679996"/>
            <a:ext cx="10607458" cy="114802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46050" lvl="0" indent="0">
              <a:buNone/>
            </a:pPr>
            <a:r>
              <a:rPr lang="sk-SK" sz="5400" b="1" dirty="0" smtClean="0">
                <a:latin typeface="+mj-lt"/>
                <a:cs typeface="Calibri" panose="020F0502020204030204" pitchFamily="34" charset="0"/>
              </a:rPr>
              <a:t>Participácia a  MNO</a:t>
            </a:r>
            <a:endParaRPr lang="sk-SK" sz="5400" b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138227" y="3426040"/>
            <a:ext cx="3744685" cy="13106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mimovládne neziskové organizácie / občianska spoločnosť 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ál 9"/>
          <p:cNvSpPr/>
          <p:nvPr/>
        </p:nvSpPr>
        <p:spPr>
          <a:xfrm>
            <a:off x="3918604" y="3463988"/>
            <a:ext cx="3744685" cy="131064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zvyšovanie účasti MNO na tvorbe a implementácii verejných politík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Ovál 11"/>
          <p:cNvSpPr/>
          <p:nvPr/>
        </p:nvSpPr>
        <p:spPr>
          <a:xfrm>
            <a:off x="8017075" y="3988526"/>
            <a:ext cx="4075193" cy="1802673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vytvorenie platformy/inštitútu pre dialóg medzi MNO / ÚOŠS</a:t>
            </a:r>
          </a:p>
          <a:p>
            <a:pPr algn="ctr"/>
            <a:r>
              <a:rPr lang="sk-SK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REZORTNÉ RADY </a:t>
            </a:r>
            <a:endParaRPr lang="sk-SK" b="1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00764" y="4774628"/>
            <a:ext cx="3799994" cy="137334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ústredné orgány štátnej správy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882912" y="4805566"/>
            <a:ext cx="3799994" cy="13563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zabezpečenie riadeného dialógu so zástupcami MNO</a:t>
            </a:r>
            <a:endParaRPr lang="sk-SK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Zahnutá šípka nahor 6"/>
          <p:cNvSpPr/>
          <p:nvPr/>
        </p:nvSpPr>
        <p:spPr>
          <a:xfrm flipV="1">
            <a:off x="3311885" y="3085989"/>
            <a:ext cx="1288869" cy="856705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6" name="Zahnutá šípka nahor 15"/>
          <p:cNvSpPr/>
          <p:nvPr/>
        </p:nvSpPr>
        <p:spPr>
          <a:xfrm>
            <a:off x="3450636" y="5648761"/>
            <a:ext cx="1260701" cy="845351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7" name="Zahnutá šípka nadol 16"/>
          <p:cNvSpPr/>
          <p:nvPr/>
        </p:nvSpPr>
        <p:spPr>
          <a:xfrm>
            <a:off x="7309504" y="3047994"/>
            <a:ext cx="2619982" cy="1071314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8" name="Zahnutá šípka nahor 17"/>
          <p:cNvSpPr/>
          <p:nvPr/>
        </p:nvSpPr>
        <p:spPr>
          <a:xfrm>
            <a:off x="7309504" y="5452667"/>
            <a:ext cx="2638697" cy="1041445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23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5400" b="1" dirty="0" smtClean="0"/>
              <a:t>IDENTIFIKOVANÉ POTREBY</a:t>
            </a:r>
            <a:endParaRPr lang="sk-SK" sz="5400" b="1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972600" y="2771833"/>
            <a:ext cx="9303514" cy="3167414"/>
          </a:xfrm>
        </p:spPr>
        <p:txBody>
          <a:bodyPr>
            <a:normAutofit fontScale="92500" lnSpcReduction="10000"/>
          </a:bodyPr>
          <a:lstStyle/>
          <a:p>
            <a:pPr marL="194729" indent="0">
              <a:buNone/>
            </a:pPr>
            <a:r>
              <a:rPr lang="sk-SK" b="1" dirty="0" smtClean="0"/>
              <a:t>MNO chýba priestor pre dialóg s vybranými rezortami, </a:t>
            </a:r>
          </a:p>
          <a:p>
            <a:pPr marL="194729" indent="0">
              <a:buNone/>
            </a:pPr>
            <a:r>
              <a:rPr lang="sk-SK" b="1" dirty="0" smtClean="0"/>
              <a:t>ÚOŠS chýba znalosť </a:t>
            </a:r>
            <a:r>
              <a:rPr lang="sk-SK" b="1" dirty="0" smtClean="0"/>
              <a:t>a poznanie z prostredia </a:t>
            </a:r>
            <a:r>
              <a:rPr lang="sk-SK" b="1" dirty="0" smtClean="0"/>
              <a:t>MNO, </a:t>
            </a:r>
          </a:p>
          <a:p>
            <a:r>
              <a:rPr lang="sk-SK" dirty="0" smtClean="0"/>
              <a:t>prepájať </a:t>
            </a:r>
            <a:r>
              <a:rPr lang="sk-SK" dirty="0"/>
              <a:t>zástupcov rezortov s aktívnymi platformami a expertami MNO </a:t>
            </a:r>
            <a:r>
              <a:rPr lang="sk-SK" dirty="0" smtClean="0"/>
              <a:t>(</a:t>
            </a:r>
            <a:r>
              <a:rPr lang="sk-SK" dirty="0"/>
              <a:t>prípadne </a:t>
            </a:r>
            <a:r>
              <a:rPr lang="sk-SK" dirty="0" smtClean="0"/>
              <a:t>zástupcov samosprávy </a:t>
            </a:r>
            <a:r>
              <a:rPr lang="sk-SK" dirty="0"/>
              <a:t>- napr. Združenie miest a obcí Slovenska, </a:t>
            </a:r>
            <a:r>
              <a:rPr lang="sk-SK" dirty="0" smtClean="0"/>
              <a:t>UMS, SK8),</a:t>
            </a:r>
          </a:p>
          <a:p>
            <a:r>
              <a:rPr lang="sk-SK" dirty="0" smtClean="0"/>
              <a:t>prepojiť </a:t>
            </a:r>
            <a:r>
              <a:rPr lang="sk-SK" dirty="0"/>
              <a:t>zástupcov MNO s jednotlivými „rezortami“ / ústrednými orgánmi štátnej </a:t>
            </a:r>
            <a:r>
              <a:rPr lang="sk-SK" dirty="0" smtClean="0"/>
              <a:t>správy,</a:t>
            </a:r>
            <a:r>
              <a:rPr lang="sk-SK" dirty="0"/>
              <a:t> </a:t>
            </a:r>
            <a:endParaRPr lang="sk-SK" dirty="0" smtClean="0"/>
          </a:p>
          <a:p>
            <a:r>
              <a:rPr lang="sk-SK" dirty="0" smtClean="0"/>
              <a:t>budovať </a:t>
            </a:r>
            <a:r>
              <a:rPr lang="sk-SK" dirty="0"/>
              <a:t>dlhodobý a riadený dialóg medzi zástupcami ÚOŠS </a:t>
            </a:r>
            <a:r>
              <a:rPr lang="sk-SK" dirty="0" smtClean="0"/>
              <a:t>a MNO</a:t>
            </a:r>
            <a:r>
              <a:rPr lang="sk-S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869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650400" y="1844500"/>
            <a:ext cx="10251600" cy="71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 lvl="0"/>
            <a:r>
              <a:rPr lang="sk" sz="4900" dirty="0" smtClean="0"/>
              <a:t/>
            </a:r>
            <a:br>
              <a:rPr lang="sk" sz="4900" dirty="0" smtClean="0"/>
            </a:br>
            <a:r>
              <a:rPr lang="sk" sz="4900" dirty="0"/>
              <a:t/>
            </a:r>
            <a:br>
              <a:rPr lang="sk" sz="4900" dirty="0"/>
            </a:br>
            <a:r>
              <a:rPr lang="sk" dirty="0" smtClean="0"/>
              <a:t/>
            </a:r>
            <a:br>
              <a:rPr lang="sk" dirty="0" smtClean="0"/>
            </a:br>
            <a:r>
              <a:rPr lang="sk" dirty="0"/>
              <a:t/>
            </a:r>
            <a:br>
              <a:rPr lang="sk" dirty="0"/>
            </a:br>
            <a:endParaRPr dirty="0"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696267" y="1715590"/>
            <a:ext cx="10251600" cy="458361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10000"/>
          </a:bodyPr>
          <a:lstStyle/>
          <a:p>
            <a:pPr marL="194729" indent="0">
              <a:buNone/>
            </a:pPr>
            <a:r>
              <a:rPr lang="sk-SK" sz="3800" b="1" dirty="0" smtClean="0"/>
              <a:t>Komora MNO pri Rade vlády MNO </a:t>
            </a:r>
          </a:p>
          <a:p>
            <a:r>
              <a:rPr lang="sk-SK" dirty="0" smtClean="0"/>
              <a:t>zastúpených </a:t>
            </a:r>
            <a:r>
              <a:rPr lang="sk-SK" dirty="0"/>
              <a:t>23 platforiem, </a:t>
            </a:r>
            <a:endParaRPr lang="sk-SK" dirty="0" smtClean="0"/>
          </a:p>
          <a:p>
            <a:r>
              <a:rPr lang="sk-SK" dirty="0" smtClean="0"/>
              <a:t>členské </a:t>
            </a:r>
            <a:r>
              <a:rPr lang="sk-SK" dirty="0"/>
              <a:t>organizácie (platformy MNO) v súčasnej dobe </a:t>
            </a:r>
            <a:r>
              <a:rPr lang="sk-SK" b="1" dirty="0">
                <a:solidFill>
                  <a:srgbClr val="C00000"/>
                </a:solidFill>
              </a:rPr>
              <a:t>nepokrývajú všetky hlavné oblasti výkonu </a:t>
            </a:r>
            <a:r>
              <a:rPr lang="sk-SK" b="1" dirty="0" smtClean="0">
                <a:solidFill>
                  <a:srgbClr val="C00000"/>
                </a:solidFill>
              </a:rPr>
              <a:t>správy</a:t>
            </a:r>
            <a:r>
              <a:rPr lang="sk-SK" dirty="0" smtClean="0"/>
              <a:t>,</a:t>
            </a:r>
          </a:p>
          <a:p>
            <a:r>
              <a:rPr lang="sk-SK" dirty="0"/>
              <a:t>c</a:t>
            </a:r>
            <a:r>
              <a:rPr lang="sk-SK" dirty="0" smtClean="0"/>
              <a:t>hýbajú </a:t>
            </a:r>
            <a:r>
              <a:rPr lang="sk-SK" dirty="0"/>
              <a:t>zástupcovia MNO pre oblasť vzdelávania, výskumu (MŠVVaŠ SR), IT technológií (MIRRI SR), protikorupčných tém a hybridných hrozieb (Úrad vlády SR, MV SR, MO </a:t>
            </a:r>
            <a:r>
              <a:rPr lang="sk-SK" dirty="0" smtClean="0"/>
              <a:t>SR),</a:t>
            </a:r>
            <a:endParaRPr lang="sk-SK" dirty="0"/>
          </a:p>
          <a:p>
            <a:r>
              <a:rPr lang="sk-SK" dirty="0" smtClean="0"/>
              <a:t>limitujúce možnosti a kapacity </a:t>
            </a:r>
            <a:r>
              <a:rPr lang="sk-SK" dirty="0"/>
              <a:t>expertov, potrebných na participáciu so štátom na verejných politikách rôzneho </a:t>
            </a:r>
            <a:r>
              <a:rPr lang="sk-SK" dirty="0" smtClean="0"/>
              <a:t>typu, </a:t>
            </a:r>
          </a:p>
          <a:p>
            <a:r>
              <a:rPr lang="sk-SK" dirty="0" smtClean="0"/>
              <a:t>počet </a:t>
            </a:r>
            <a:r>
              <a:rPr lang="sk-SK" dirty="0"/>
              <a:t>členov Komory verejnej správy je 21, čiže pri snahe </a:t>
            </a:r>
            <a:r>
              <a:rPr lang="sk-SK" b="1" dirty="0">
                <a:solidFill>
                  <a:srgbClr val="C00000"/>
                </a:solidFill>
              </a:rPr>
              <a:t>zachovať proporcionalitu obidvoch komôr </a:t>
            </a:r>
            <a:r>
              <a:rPr lang="sk-SK" dirty="0"/>
              <a:t>nie je účelné navyšovať počet členov Komory </a:t>
            </a:r>
            <a:r>
              <a:rPr lang="sk-SK" dirty="0" smtClean="0"/>
              <a:t>MNO.</a:t>
            </a:r>
            <a:endParaRPr lang="sk-SK" dirty="0"/>
          </a:p>
          <a:p>
            <a:pPr marL="194728" indent="0">
              <a:buNone/>
            </a:pPr>
            <a:endParaRPr lang="sk-SK" sz="9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06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435430" y="5442857"/>
            <a:ext cx="10466570" cy="128015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 lvl="0"/>
            <a:r>
              <a:rPr lang="sk-SK" sz="1300" dirty="0" smtClean="0"/>
              <a:t>Vláda SR dňa 7. júna 2023 schválila </a:t>
            </a:r>
            <a:br>
              <a:rPr lang="sk-SK" sz="1300" dirty="0" smtClean="0"/>
            </a:br>
            <a:r>
              <a:rPr lang="sk-SK" sz="1300" b="1" u="sng" dirty="0" smtClean="0">
                <a:hlinkClick r:id="rId3"/>
              </a:rPr>
              <a:t>Návrh dodatku. č. 2 k Štatútu splnomocnenca vlády SR pre rozvoj občianskej spoločnosti</a:t>
            </a:r>
            <a:r>
              <a:rPr lang="sk-SK" sz="1300" dirty="0" smtClean="0"/>
              <a:t> </a:t>
            </a:r>
            <a:br>
              <a:rPr lang="sk-SK" sz="1300" dirty="0" smtClean="0"/>
            </a:br>
            <a:r>
              <a:rPr lang="sk-SK" sz="1300" b="1" u="sng" dirty="0" smtClean="0">
                <a:hlinkClick r:id="rId4"/>
              </a:rPr>
              <a:t>Návrh dodatku č. 5 k Štatútu Rady vlády SR pre mimovládne neziskové organizácie</a:t>
            </a:r>
            <a:r>
              <a:rPr lang="sk-SK" sz="1300" dirty="0" smtClean="0"/>
              <a:t>.</a:t>
            </a:r>
            <a:r>
              <a:rPr lang="sk" dirty="0" smtClean="0"/>
              <a:t/>
            </a:r>
            <a:br>
              <a:rPr lang="sk" dirty="0" smtClean="0"/>
            </a:br>
            <a:r>
              <a:rPr lang="sk" dirty="0" smtClean="0"/>
              <a:t/>
            </a:r>
            <a:br>
              <a:rPr lang="sk" dirty="0" smtClean="0"/>
            </a:br>
            <a:endParaRPr dirty="0"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113211" y="1724298"/>
            <a:ext cx="11547566" cy="342246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/>
          </a:bodyPr>
          <a:lstStyle/>
          <a:p>
            <a:pPr marL="194728" indent="0">
              <a:buNone/>
            </a:pPr>
            <a:r>
              <a:rPr lang="sk-SK" sz="10666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Rezortné rady </a:t>
            </a:r>
          </a:p>
          <a:p>
            <a:pPr marL="194728" indent="0">
              <a:buNone/>
            </a:pPr>
            <a:r>
              <a:rPr lang="sk-SK" sz="10666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 Rade vlády MNO</a:t>
            </a:r>
          </a:p>
          <a:p>
            <a:pPr marL="194728" indent="0">
              <a:buNone/>
            </a:pPr>
            <a:r>
              <a:rPr lang="sk-SK" b="1" dirty="0" smtClean="0"/>
              <a:t>nový inštitucionálny rámec </a:t>
            </a:r>
            <a:r>
              <a:rPr lang="sk-SK" b="1" dirty="0"/>
              <a:t>pre riadený dialóg s MNO</a:t>
            </a:r>
            <a:r>
              <a:rPr lang="sk-SK" dirty="0"/>
              <a:t> </a:t>
            </a:r>
            <a:endParaRPr lang="sk-SK" sz="10666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14470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9963</TotalTime>
  <Words>1292</Words>
  <Application>Microsoft Office PowerPoint</Application>
  <PresentationFormat>Širokouhlá</PresentationFormat>
  <Paragraphs>147</Paragraphs>
  <Slides>28</Slides>
  <Notes>7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Motív balíka Office</vt:lpstr>
      <vt:lpstr>Prezentácia programu PowerPoint</vt:lpstr>
      <vt:lpstr>REZORTNÉ RADY  PRI RADE VLÁDY MNO Úrad splnomocnenca vlády SR pre rozvoj občianskej spoločnosti </vt:lpstr>
      <vt:lpstr>PRACOVNÁ SKUPINA REZORTNÉ RADY  PROGRAM STRETNUTIA</vt:lpstr>
      <vt:lpstr>Prezentácia programu PowerPoint</vt:lpstr>
      <vt:lpstr>Prezentácia programu PowerPoint</vt:lpstr>
      <vt:lpstr>Prezentácia programu PowerPoint</vt:lpstr>
      <vt:lpstr>IDENTIFIKOVANÉ POTREBY</vt:lpstr>
      <vt:lpstr>    </vt:lpstr>
      <vt:lpstr>Vláda SR dňa 7. júna 2023 schválila  Návrh dodatku. č. 2 k Štatútu splnomocnenca vlády SR pre rozvoj občianskej spoločnosti  Návrh dodatku č. 5 k Štatútu Rady vlády SR pre mimovládne neziskové organizácie.  </vt:lpstr>
      <vt:lpstr>dôvody pre vznik RR, alebo prečo?</vt:lpstr>
      <vt:lpstr>kto môže iniciovať vznik RR? </vt:lpstr>
      <vt:lpstr>aké je technické rozhranie rezortných rád?</vt:lpstr>
      <vt:lpstr>aké je tematické rozhranie rezortných rád?</vt:lpstr>
      <vt:lpstr>koľko rezortných rád môže vzniknúť?</vt:lpstr>
      <vt:lpstr>kto schvaľuje zriadenie rezortnej rady a jej členov z Komory VS a Komory MNO?</vt:lpstr>
      <vt:lpstr>kto schvaľuje ďalších členov, expertov a zástupcov vybraných mimovládnych neziskových</vt:lpstr>
      <vt:lpstr>čo upravuje činnosť vytvorených rezortných rád? </vt:lpstr>
      <vt:lpstr>kto manažuje činnosť rezortnej rady /rezortných rád?</vt:lpstr>
      <vt:lpstr>kto nastavuje a reportuje činnosť a priebeh fungovania vytvorených rezortných rád? </vt:lpstr>
      <vt:lpstr>   </vt:lpstr>
      <vt:lpstr>scenár, alebo ako budeme postupovať?</vt:lpstr>
      <vt:lpstr>kľúčová informácia / rok 2023</vt:lpstr>
      <vt:lpstr>prvá fáza zberu podnetov / 10 minút  </vt:lpstr>
      <vt:lpstr>priradenie tém</vt:lpstr>
      <vt:lpstr>práca v skupinách facilitujú: Silvia Ďurechová, Linda Zuzčáková, Miroslav Zwiefelhofer, Jakub Adámek, Viliam Kaliňák, Barbara Gindlová aistent: Viktor Kečkeš</vt:lpstr>
      <vt:lpstr>práca a diskusia v skupinách / max. 6 skupín, 30 minút </vt:lpstr>
      <vt:lpstr>Čo budeme ďalej robiť s výstupmi? </vt:lpstr>
      <vt:lpstr>ĎAKUJEME</vt:lpstr>
    </vt:vector>
  </TitlesOfParts>
  <Company>MVSR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PARTICIPOVAŤ? PARTICIPOVAŤ!  alebo sedem rokov zavádzania participácie  do aplikačnej praxe na Slovensku ___________________________________________________ Úrad splnomocnenca vlády SR pre rozvoj občianskej spoločnosti</dc:title>
  <dc:creator>Barbara Gindlová</dc:creator>
  <cp:lastModifiedBy>Barbara Gindlová</cp:lastModifiedBy>
  <cp:revision>35</cp:revision>
  <dcterms:created xsi:type="dcterms:W3CDTF">2023-06-05T15:47:14Z</dcterms:created>
  <dcterms:modified xsi:type="dcterms:W3CDTF">2023-06-12T20:14:34Z</dcterms:modified>
</cp:coreProperties>
</file>